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59" r:id="rId4"/>
    <p:sldId id="258" r:id="rId5"/>
    <p:sldId id="260" r:id="rId6"/>
    <p:sldId id="271" r:id="rId7"/>
    <p:sldId id="294" r:id="rId8"/>
    <p:sldId id="261" r:id="rId9"/>
    <p:sldId id="262" r:id="rId10"/>
    <p:sldId id="263" r:id="rId11"/>
    <p:sldId id="264" r:id="rId12"/>
    <p:sldId id="279" r:id="rId13"/>
    <p:sldId id="265" r:id="rId14"/>
    <p:sldId id="266" r:id="rId15"/>
    <p:sldId id="286" r:id="rId16"/>
    <p:sldId id="293" r:id="rId17"/>
    <p:sldId id="267" r:id="rId18"/>
    <p:sldId id="268" r:id="rId19"/>
    <p:sldId id="269" r:id="rId20"/>
    <p:sldId id="270" r:id="rId21"/>
    <p:sldId id="273" r:id="rId22"/>
    <p:sldId id="272" r:id="rId23"/>
    <p:sldId id="296" r:id="rId24"/>
    <p:sldId id="290" r:id="rId25"/>
    <p:sldId id="291" r:id="rId26"/>
    <p:sldId id="274" r:id="rId27"/>
    <p:sldId id="295" r:id="rId28"/>
    <p:sldId id="275" r:id="rId29"/>
    <p:sldId id="276" r:id="rId30"/>
    <p:sldId id="277" r:id="rId31"/>
    <p:sldId id="278" r:id="rId32"/>
    <p:sldId id="281" r:id="rId33"/>
    <p:sldId id="292" r:id="rId34"/>
    <p:sldId id="280" r:id="rId35"/>
    <p:sldId id="282" r:id="rId36"/>
    <p:sldId id="283" r:id="rId37"/>
    <p:sldId id="284" r:id="rId38"/>
    <p:sldId id="285" r:id="rId39"/>
    <p:sldId id="287" r:id="rId40"/>
    <p:sldId id="288" r:id="rId41"/>
    <p:sldId id="289" r:id="rId42"/>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75" d="100"/>
          <a:sy n="75" d="100"/>
        </p:scale>
        <p:origin x="-108"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8E5A7DD3-3420-4574-AE65-1D596057AB12}" type="datetimeFigureOut">
              <a:rPr lang="en-GB" smtClean="0"/>
              <a:pPr/>
              <a:t>08/12/2016</a:t>
            </a:fld>
            <a:endParaRPr lang="en-GB"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7451C457-9290-41F6-BEF4-11CBBD8DEF5E}" type="slidenum">
              <a:rPr lang="en-GB" smtClean="0"/>
              <a:pPr/>
              <a:t>‹#›</a:t>
            </a:fld>
            <a:endParaRPr lang="en-GB" dirty="0"/>
          </a:p>
        </p:txBody>
      </p:sp>
    </p:spTree>
    <p:extLst>
      <p:ext uri="{BB962C8B-B14F-4D97-AF65-F5344CB8AC3E}">
        <p14:creationId xmlns:p14="http://schemas.microsoft.com/office/powerpoint/2010/main" val="2289280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A9D2CF83-93A0-41AA-9CAD-D6D111B3E1B7}" type="datetimeFigureOut">
              <a:rPr lang="en-US" smtClean="0"/>
              <a:t>12/8/2016</a:t>
            </a:fld>
            <a:endParaRPr lang="en-GB" dirty="0"/>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FD458273-CBE4-47E3-87E7-B97C3AAD6667}" type="slidenum">
              <a:rPr lang="en-GB" smtClean="0"/>
              <a:t>‹#›</a:t>
            </a:fld>
            <a:endParaRPr lang="en-GB" dirty="0"/>
          </a:p>
        </p:txBody>
      </p:sp>
    </p:spTree>
    <p:extLst>
      <p:ext uri="{BB962C8B-B14F-4D97-AF65-F5344CB8AC3E}">
        <p14:creationId xmlns:p14="http://schemas.microsoft.com/office/powerpoint/2010/main" val="385188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11</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12</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13</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14</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15</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17</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18</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19</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20</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21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22</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24</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25</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26</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28</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29</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30</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31</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32</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34</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35</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36</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37</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38</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39</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40</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41</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8</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458273-CBE4-47E3-87E7-B97C3AAD6667}" type="slidenum">
              <a:rPr lang="en-GB" smtClean="0"/>
              <a:t>10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391274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167851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25237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2635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6474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146414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310258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248542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314150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409456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BCC10-8EDD-4112-8E47-18D702BF6B5F}" type="datetimeFigureOut">
              <a:rPr lang="en-GB" smtClean="0"/>
              <a:pPr/>
              <a:t>08/12/2016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80205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00B050"/>
            </a:gs>
            <a:gs pos="74000">
              <a:schemeClr val="bg1"/>
            </a:gs>
            <a:gs pos="90000">
              <a:schemeClr val="accent4">
                <a:lumMod val="75000"/>
              </a:schemeClr>
            </a:gs>
            <a:gs pos="25000">
              <a:schemeClr val="bg1"/>
            </a:gs>
          </a:gsLst>
          <a:lin ang="3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BCC10-8EDD-4112-8E47-18D702BF6B5F}" type="datetimeFigureOut">
              <a:rPr lang="en-GB" smtClean="0"/>
              <a:pPr/>
              <a:t>08/12/2016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5C00B-4CE0-4E11-917B-B6F1A4D3579E}" type="slidenum">
              <a:rPr lang="en-GB" smtClean="0"/>
              <a:pPr/>
              <a:t>‹#›</a:t>
            </a:fld>
            <a:endParaRPr lang="en-GB" dirty="0"/>
          </a:p>
        </p:txBody>
      </p:sp>
    </p:spTree>
    <p:extLst>
      <p:ext uri="{BB962C8B-B14F-4D97-AF65-F5344CB8AC3E}">
        <p14:creationId xmlns:p14="http://schemas.microsoft.com/office/powerpoint/2010/main" val="793571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374"/>
            <a:ext cx="7772400" cy="1470025"/>
          </a:xfrm>
        </p:spPr>
        <p:txBody>
          <a:bodyPr/>
          <a:lstStyle/>
          <a:p>
            <a:r>
              <a:rPr lang="en-GB" dirty="0" smtClean="0"/>
              <a:t>Women's Suffrage in the UK</a:t>
            </a:r>
            <a:endParaRPr lang="en-GB" dirty="0"/>
          </a:p>
        </p:txBody>
      </p:sp>
      <p:sp>
        <p:nvSpPr>
          <p:cNvPr id="3" name="Subtitle 2"/>
          <p:cNvSpPr>
            <a:spLocks noGrp="1"/>
          </p:cNvSpPr>
          <p:nvPr>
            <p:ph type="subTitle" idx="1"/>
          </p:nvPr>
        </p:nvSpPr>
        <p:spPr>
          <a:xfrm>
            <a:off x="1331640" y="1052736"/>
            <a:ext cx="6400800" cy="1752600"/>
          </a:xfrm>
        </p:spPr>
        <p:txBody>
          <a:bodyPr/>
          <a:lstStyle/>
          <a:p>
            <a:r>
              <a:rPr lang="en-GB" dirty="0" smtClean="0"/>
              <a:t>By </a:t>
            </a:r>
          </a:p>
          <a:p>
            <a:r>
              <a:rPr lang="en-GB" dirty="0" smtClean="0"/>
              <a:t>Mike Allen</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169" y="1412776"/>
            <a:ext cx="3705386" cy="54452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19" y="1486203"/>
            <a:ext cx="3600399" cy="5443804"/>
          </a:xfrm>
          <a:prstGeom prst="rect">
            <a:avLst/>
          </a:prstGeom>
        </p:spPr>
      </p:pic>
    </p:spTree>
    <p:extLst>
      <p:ext uri="{BB962C8B-B14F-4D97-AF65-F5344CB8AC3E}">
        <p14:creationId xmlns:p14="http://schemas.microsoft.com/office/powerpoint/2010/main" val="235377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Women’s Suffrage Movement 1</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There were female Chartists and female Chartist societies some of which called for female emancipation but this was never adopted by the national leadership.</a:t>
            </a:r>
          </a:p>
          <a:p>
            <a:r>
              <a:rPr lang="en-GB" dirty="0" smtClean="0"/>
              <a:t>In 1865 the Kensington Society was formed. It included Francis Mary Buss, Dorothea Beale, and Elizabeth Garrett.</a:t>
            </a:r>
          </a:p>
          <a:p>
            <a:r>
              <a:rPr lang="en-GB" dirty="0" smtClean="0"/>
              <a:t>The women thought it was unfair that women were not allowed to vote in parliamentary elections. They presented a petition with 1,500 signatures to the House of Commons. </a:t>
            </a:r>
          </a:p>
          <a:p>
            <a:r>
              <a:rPr lang="en-GB" dirty="0" smtClean="0"/>
              <a:t>John Stuart Mill added an amendment to the 1867 Reform Act that would give women the same political rights as men but it was defeated by 196 votes to 73.</a:t>
            </a:r>
          </a:p>
          <a:p>
            <a:r>
              <a:rPr lang="en-GB" dirty="0" smtClean="0"/>
              <a:t>Many women’s suffrage societies were formed around the country.</a:t>
            </a:r>
          </a:p>
          <a:p>
            <a:r>
              <a:rPr lang="en-GB" dirty="0" smtClean="0"/>
              <a:t>In 1867 the National Union of Women’s Suffrage societies was formed.  It undertook parliamentary campaigns promoting private members bills</a:t>
            </a:r>
          </a:p>
          <a:p>
            <a:r>
              <a:rPr lang="en-GB" dirty="0" smtClean="0"/>
              <a:t>Women’s Suffrage was debated almost every year between 1870 and 1884.</a:t>
            </a:r>
          </a:p>
          <a:p>
            <a:r>
              <a:rPr lang="en-GB" dirty="0" smtClean="0"/>
              <a:t>After then it declined as private members were allocated less time.</a:t>
            </a:r>
          </a:p>
          <a:p>
            <a:r>
              <a:rPr lang="en-GB" dirty="0" smtClean="0"/>
              <a:t>The constitutional, moderate campaign for women’s suffrage were known as suffragists.</a:t>
            </a:r>
          </a:p>
          <a:p>
            <a:r>
              <a:rPr lang="en-GB" dirty="0" smtClean="0"/>
              <a:t>There was a set back in 1884-5 with the defeat of women’s suffrage in Parliament.</a:t>
            </a:r>
            <a:endParaRPr lang="en-GB" dirty="0"/>
          </a:p>
        </p:txBody>
      </p:sp>
    </p:spTree>
    <p:extLst>
      <p:ext uri="{BB962C8B-B14F-4D97-AF65-F5344CB8AC3E}">
        <p14:creationId xmlns:p14="http://schemas.microsoft.com/office/powerpoint/2010/main" val="118621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Women’s Suffrage Movement 2</a:t>
            </a:r>
            <a:endParaRPr lang="en-GB" dirty="0"/>
          </a:p>
        </p:txBody>
      </p:sp>
      <p:sp>
        <p:nvSpPr>
          <p:cNvPr id="3" name="Content Placeholder 2"/>
          <p:cNvSpPr>
            <a:spLocks noGrp="1"/>
          </p:cNvSpPr>
          <p:nvPr>
            <p:ph sz="half" idx="1"/>
          </p:nvPr>
        </p:nvSpPr>
        <p:spPr/>
        <p:txBody>
          <a:bodyPr>
            <a:normAutofit fontScale="62500" lnSpcReduction="20000"/>
          </a:bodyPr>
          <a:lstStyle/>
          <a:p>
            <a:r>
              <a:rPr lang="en-GB" dirty="0" smtClean="0"/>
              <a:t>In the 1880’s the movement divided into 3, split over the affiliation of party organisations.</a:t>
            </a:r>
          </a:p>
          <a:p>
            <a:r>
              <a:rPr lang="en-GB" dirty="0" smtClean="0"/>
              <a:t>In </a:t>
            </a:r>
            <a:r>
              <a:rPr lang="en-GB" dirty="0"/>
              <a:t>1883, the Primrose League (a Conservative group) were established</a:t>
            </a:r>
          </a:p>
          <a:p>
            <a:r>
              <a:rPr lang="en-GB" dirty="0"/>
              <a:t>In 1886 the Women’s Liberal Federation was formed</a:t>
            </a:r>
          </a:p>
          <a:p>
            <a:r>
              <a:rPr lang="en-GB" dirty="0" smtClean="0"/>
              <a:t>In 1897 It reunited with the formation of the National Union of Women’s Suffrage Societies under the presidency of Millicent Fawcett.</a:t>
            </a:r>
          </a:p>
          <a:p>
            <a:r>
              <a:rPr lang="en-GB" dirty="0" smtClean="0"/>
              <a:t>She said that women’s suffrage would come about as a result of social, educational and economic changes.  She was a Liberal Unionist.</a:t>
            </a:r>
          </a:p>
          <a:p>
            <a:r>
              <a:rPr lang="en-GB" dirty="0" smtClean="0"/>
              <a:t>It was non party in character.</a:t>
            </a:r>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9104" r="28027"/>
          <a:stretch/>
        </p:blipFill>
        <p:spPr>
          <a:xfrm>
            <a:off x="5015881" y="1787384"/>
            <a:ext cx="3757275" cy="3585831"/>
          </a:xfrm>
        </p:spPr>
      </p:pic>
      <p:sp>
        <p:nvSpPr>
          <p:cNvPr id="7" name="TextBox 6"/>
          <p:cNvSpPr txBox="1"/>
          <p:nvPr/>
        </p:nvSpPr>
        <p:spPr>
          <a:xfrm>
            <a:off x="5148064" y="5661248"/>
            <a:ext cx="3384376" cy="369332"/>
          </a:xfrm>
          <a:prstGeom prst="rect">
            <a:avLst/>
          </a:prstGeom>
          <a:noFill/>
        </p:spPr>
        <p:txBody>
          <a:bodyPr wrap="square" rtlCol="0">
            <a:spAutoFit/>
          </a:bodyPr>
          <a:lstStyle/>
          <a:p>
            <a:r>
              <a:rPr lang="en-GB" dirty="0"/>
              <a:t>Millicent </a:t>
            </a:r>
            <a:r>
              <a:rPr lang="en-GB" dirty="0" smtClean="0"/>
              <a:t>Fawcett</a:t>
            </a:r>
            <a:r>
              <a:rPr lang="en-GB" dirty="0"/>
              <a:t> </a:t>
            </a:r>
            <a:r>
              <a:rPr lang="en-GB" dirty="0" smtClean="0"/>
              <a:t>in1892</a:t>
            </a:r>
            <a:endParaRPr lang="en-GB" dirty="0"/>
          </a:p>
        </p:txBody>
      </p:sp>
    </p:spTree>
    <p:extLst>
      <p:ext uri="{BB962C8B-B14F-4D97-AF65-F5344CB8AC3E}">
        <p14:creationId xmlns:p14="http://schemas.microsoft.com/office/powerpoint/2010/main" val="2565343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t>
            </a:r>
            <a:r>
              <a:rPr lang="en-GB" dirty="0" smtClean="0"/>
              <a:t>Women’s </a:t>
            </a:r>
            <a:r>
              <a:rPr lang="en-GB" dirty="0"/>
              <a:t>Suffrage Movement </a:t>
            </a:r>
            <a:r>
              <a:rPr lang="en-GB" dirty="0" smtClean="0"/>
              <a:t>3</a:t>
            </a:r>
            <a:endParaRPr lang="en-GB" dirty="0"/>
          </a:p>
        </p:txBody>
      </p:sp>
      <p:sp>
        <p:nvSpPr>
          <p:cNvPr id="3" name="Content Placeholder 2"/>
          <p:cNvSpPr>
            <a:spLocks noGrp="1"/>
          </p:cNvSpPr>
          <p:nvPr>
            <p:ph idx="1"/>
          </p:nvPr>
        </p:nvSpPr>
        <p:spPr/>
        <p:txBody>
          <a:bodyPr>
            <a:normAutofit fontScale="85000" lnSpcReduction="20000"/>
          </a:bodyPr>
          <a:lstStyle/>
          <a:p>
            <a:r>
              <a:rPr lang="en-GB" dirty="0"/>
              <a:t>Suffragists wrote pamphlets, distributed leaflets and posters, sent letters and articles to newspapers, held meetings, organized petitions and lobbied their MPs. By 1914, it had about 500 branches and 53,000 members. </a:t>
            </a:r>
          </a:p>
          <a:p>
            <a:r>
              <a:rPr lang="en-GB" dirty="0"/>
              <a:t>They focussed on initial partial enfranchisement rather than universal female enfranchisement.</a:t>
            </a:r>
          </a:p>
          <a:p>
            <a:r>
              <a:rPr lang="en-GB" dirty="0"/>
              <a:t>Although criticized for not being forceful enough for the government to take notice, recent research suggests that the NUWSS was important in attracting support for the </a:t>
            </a:r>
            <a:r>
              <a:rPr lang="en-GB" dirty="0" smtClean="0"/>
              <a:t>"cause". </a:t>
            </a:r>
            <a:r>
              <a:rPr lang="en-GB" dirty="0"/>
              <a:t>Membership of the NUWSS remained high in the years leading up to World War I. </a:t>
            </a:r>
          </a:p>
          <a:p>
            <a:endParaRPr lang="en-GB" dirty="0"/>
          </a:p>
        </p:txBody>
      </p:sp>
    </p:spTree>
    <p:extLst>
      <p:ext uri="{BB962C8B-B14F-4D97-AF65-F5344CB8AC3E}">
        <p14:creationId xmlns:p14="http://schemas.microsoft.com/office/powerpoint/2010/main" val="291987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5517"/>
            <a:ext cx="8229600" cy="883203"/>
          </a:xfrm>
        </p:spPr>
        <p:txBody>
          <a:bodyPr/>
          <a:lstStyle/>
          <a:p>
            <a:r>
              <a:rPr lang="en-GB" dirty="0" smtClean="0"/>
              <a:t>Party Attitudes</a:t>
            </a:r>
            <a:endParaRPr lang="en-GB" dirty="0"/>
          </a:p>
        </p:txBody>
      </p:sp>
      <p:sp>
        <p:nvSpPr>
          <p:cNvPr id="3" name="Content Placeholder 2"/>
          <p:cNvSpPr>
            <a:spLocks noGrp="1"/>
          </p:cNvSpPr>
          <p:nvPr>
            <p:ph sz="half" idx="1"/>
          </p:nvPr>
        </p:nvSpPr>
        <p:spPr>
          <a:xfrm>
            <a:off x="179512" y="1065230"/>
            <a:ext cx="5688632" cy="5760640"/>
          </a:xfrm>
        </p:spPr>
        <p:txBody>
          <a:bodyPr>
            <a:normAutofit fontScale="62500" lnSpcReduction="20000"/>
          </a:bodyPr>
          <a:lstStyle/>
          <a:p>
            <a:r>
              <a:rPr lang="en-GB" dirty="0" smtClean="0"/>
              <a:t>Initially hostile the parties gradually came to be sympathetic to female emancipation, though there were die-hard antis in both major parties.</a:t>
            </a:r>
          </a:p>
          <a:p>
            <a:r>
              <a:rPr lang="en-GB" dirty="0" smtClean="0"/>
              <a:t>Radicals in the Liberal party were initially more sympathetic.</a:t>
            </a:r>
          </a:p>
          <a:p>
            <a:r>
              <a:rPr lang="en-GB" dirty="0" smtClean="0"/>
              <a:t>However the Conservatives became more supportive.  Lord Salisbury allowed enfranchisement in local elections in 1888 and 1894. Balfour and Bonar Law were in favour.</a:t>
            </a:r>
          </a:p>
          <a:p>
            <a:r>
              <a:rPr lang="en-GB" dirty="0" smtClean="0"/>
              <a:t>Labour was somewhat hostile and was more concerned with universal male suffrage.  TUs tended to be rather hostile particularly to married women workers until 1911.  In 1911 at National conference they passed the policy of support for manhood suffrage that must include female emancipation.</a:t>
            </a:r>
          </a:p>
          <a:p>
            <a:r>
              <a:rPr lang="en-GB" dirty="0" smtClean="0"/>
              <a:t>However Keir Hardie was very much in favour of women’s suffrage.</a:t>
            </a:r>
          </a:p>
          <a:p>
            <a:r>
              <a:rPr lang="en-GB" dirty="0" smtClean="0"/>
              <a:t>Martin Pugh “The March of the Women” 2000 argues that the case was largely won by 1900.  However divisions remained over what sort of franchise and party advantage was a factor e.g. Liberals and Labour did not want to give the franchise to wealthy women who might vote Conservative.</a:t>
            </a:r>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1958" y="1412776"/>
            <a:ext cx="2857500" cy="4127500"/>
          </a:xfrm>
        </p:spPr>
      </p:pic>
      <p:sp>
        <p:nvSpPr>
          <p:cNvPr id="6" name="TextBox 5"/>
          <p:cNvSpPr txBox="1"/>
          <p:nvPr/>
        </p:nvSpPr>
        <p:spPr>
          <a:xfrm>
            <a:off x="6084168" y="5733256"/>
            <a:ext cx="2664296" cy="369332"/>
          </a:xfrm>
          <a:prstGeom prst="rect">
            <a:avLst/>
          </a:prstGeom>
          <a:noFill/>
        </p:spPr>
        <p:txBody>
          <a:bodyPr wrap="square" rtlCol="0">
            <a:spAutoFit/>
          </a:bodyPr>
          <a:lstStyle/>
          <a:p>
            <a:r>
              <a:rPr lang="en-GB" dirty="0"/>
              <a:t>Keir </a:t>
            </a:r>
            <a:r>
              <a:rPr lang="en-GB" dirty="0" smtClean="0"/>
              <a:t>Hardie in 1905</a:t>
            </a:r>
            <a:endParaRPr lang="en-GB" dirty="0"/>
          </a:p>
        </p:txBody>
      </p:sp>
    </p:spTree>
    <p:extLst>
      <p:ext uri="{BB962C8B-B14F-4D97-AF65-F5344CB8AC3E}">
        <p14:creationId xmlns:p14="http://schemas.microsoft.com/office/powerpoint/2010/main" val="1969878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96"/>
            <a:ext cx="8229600" cy="617492"/>
          </a:xfrm>
        </p:spPr>
        <p:txBody>
          <a:bodyPr>
            <a:normAutofit fontScale="90000"/>
          </a:bodyPr>
          <a:lstStyle/>
          <a:p>
            <a:r>
              <a:rPr lang="en-GB" dirty="0" smtClean="0"/>
              <a:t>The Party Situation 1886-1914</a:t>
            </a:r>
            <a:endParaRPr lang="en-GB" dirty="0"/>
          </a:p>
        </p:txBody>
      </p:sp>
      <p:sp>
        <p:nvSpPr>
          <p:cNvPr id="3" name="Content Placeholder 2"/>
          <p:cNvSpPr>
            <a:spLocks noGrp="1"/>
          </p:cNvSpPr>
          <p:nvPr>
            <p:ph idx="1"/>
          </p:nvPr>
        </p:nvSpPr>
        <p:spPr>
          <a:xfrm>
            <a:off x="107504" y="620688"/>
            <a:ext cx="9144000" cy="2880319"/>
          </a:xfrm>
        </p:spPr>
        <p:txBody>
          <a:bodyPr>
            <a:normAutofit fontScale="55000" lnSpcReduction="20000"/>
          </a:bodyPr>
          <a:lstStyle/>
          <a:p>
            <a:r>
              <a:rPr lang="en-GB" dirty="0" smtClean="0"/>
              <a:t>The split over Home rule in 1886 left the Liberals out of power for 20 years with the exception of 1892-5.  Thus the suffragists faced a largely unsympathetic government which only gradually changed its attitudes.</a:t>
            </a:r>
          </a:p>
          <a:p>
            <a:r>
              <a:rPr lang="en-GB" dirty="0" smtClean="0"/>
              <a:t>The Liberals won a landslide in 1906 but were thwarted by Lords obstructionism.  </a:t>
            </a:r>
            <a:endParaRPr lang="en-GB" dirty="0"/>
          </a:p>
          <a:p>
            <a:r>
              <a:rPr lang="en-GB" dirty="0" smtClean="0"/>
              <a:t>It was only after 1911 that they had the power to overcome the Lords opposition.</a:t>
            </a:r>
          </a:p>
          <a:p>
            <a:r>
              <a:rPr lang="en-GB" dirty="0" smtClean="0"/>
              <a:t>However the 2 elections of 1910 had virtually the same result with about 270 for each of the Liberal and the Conservatives. 80 odd Home Rule Party and 40 odd Labour.</a:t>
            </a:r>
          </a:p>
          <a:p>
            <a:r>
              <a:rPr lang="en-GB" dirty="0" smtClean="0"/>
              <a:t>The Liberals remained in power as a minority government with the support of the minor parties particularly the Home Rule Party.</a:t>
            </a:r>
          </a:p>
          <a:p>
            <a:r>
              <a:rPr lang="en-GB" dirty="0" smtClean="0"/>
              <a:t>The period 1911-14 was dominated by the Irish question so that the campaign for women’s suffrage faced great difficulties.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148612411"/>
              </p:ext>
            </p:extLst>
          </p:nvPr>
        </p:nvGraphicFramePr>
        <p:xfrm>
          <a:off x="0" y="3356992"/>
          <a:ext cx="9144000" cy="3212974"/>
        </p:xfrm>
        <a:graphic>
          <a:graphicData uri="http://schemas.openxmlformats.org/drawingml/2006/table">
            <a:tbl>
              <a:tblPr>
                <a:tableStyleId>{5C22544A-7EE6-4342-B048-85BDC9FD1C3A}</a:tableStyleId>
              </a:tblPr>
              <a:tblGrid>
                <a:gridCol w="251520"/>
                <a:gridCol w="1872208"/>
                <a:gridCol w="792088"/>
                <a:gridCol w="576064"/>
                <a:gridCol w="1008112"/>
                <a:gridCol w="144016"/>
                <a:gridCol w="216024"/>
                <a:gridCol w="1944216"/>
                <a:gridCol w="864096"/>
                <a:gridCol w="432049"/>
                <a:gridCol w="1043607"/>
              </a:tblGrid>
              <a:tr h="329134">
                <a:tc gridSpan="5">
                  <a:txBody>
                    <a:bodyPr/>
                    <a:lstStyle/>
                    <a:p>
                      <a:pPr algn="ctr" fontAlgn="ctr"/>
                      <a:r>
                        <a:rPr lang="en-GB" sz="1800" u="none" strike="noStrike" dirty="0">
                          <a:effectLst/>
                        </a:rPr>
                        <a:t>UK general election, January 1910</a:t>
                      </a:r>
                      <a:endParaRPr lang="en-GB" sz="1800" b="1" i="0" u="none" strike="noStrike" dirty="0">
                        <a:solidFill>
                          <a:srgbClr val="000000"/>
                        </a:solidFill>
                        <a:effectLst/>
                        <a:latin typeface="Arial"/>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800" b="0" i="0" u="none" strike="noStrike">
                        <a:solidFill>
                          <a:srgbClr val="000000"/>
                        </a:solidFill>
                        <a:effectLst/>
                        <a:latin typeface="Calibri"/>
                      </a:endParaRPr>
                    </a:p>
                  </a:txBody>
                  <a:tcPr marL="9525" marR="9525" marT="9525" marB="0" anchor="b"/>
                </a:tc>
                <a:tc gridSpan="5">
                  <a:txBody>
                    <a:bodyPr/>
                    <a:lstStyle/>
                    <a:p>
                      <a:pPr algn="ctr" fontAlgn="ctr"/>
                      <a:r>
                        <a:rPr lang="en-GB" sz="1800" u="none" strike="noStrike" dirty="0">
                          <a:effectLst/>
                        </a:rPr>
                        <a:t>UK General Election December 1910</a:t>
                      </a:r>
                      <a:endParaRPr lang="en-GB" sz="1800" b="1" i="0" u="none" strike="noStrike" dirty="0">
                        <a:solidFill>
                          <a:srgbClr val="000000"/>
                        </a:solidFill>
                        <a:effectLst/>
                        <a:latin typeface="Arial"/>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29134">
                <a:tc gridSpan="2">
                  <a:txBody>
                    <a:bodyPr/>
                    <a:lstStyle/>
                    <a:p>
                      <a:pPr algn="ctr" fontAlgn="ctr"/>
                      <a:r>
                        <a:rPr lang="en-GB" sz="1800" u="none" strike="noStrike" dirty="0">
                          <a:effectLst/>
                        </a:rPr>
                        <a:t> </a:t>
                      </a:r>
                      <a:endParaRPr lang="en-GB" sz="1800" b="1" i="0" u="none" strike="noStrike" dirty="0">
                        <a:solidFill>
                          <a:srgbClr val="000000"/>
                        </a:solidFill>
                        <a:effectLst/>
                        <a:latin typeface="Arial"/>
                      </a:endParaRPr>
                    </a:p>
                  </a:txBody>
                  <a:tcPr marL="9525" marR="9525" marT="9525" marB="0" anchor="ctr"/>
                </a:tc>
                <a:tc hMerge="1">
                  <a:txBody>
                    <a:bodyPr/>
                    <a:lstStyle/>
                    <a:p>
                      <a:endParaRPr lang="en-GB"/>
                    </a:p>
                  </a:txBody>
                  <a:tcPr/>
                </a:tc>
                <a:tc>
                  <a:txBody>
                    <a:bodyPr/>
                    <a:lstStyle/>
                    <a:p>
                      <a:pPr algn="ctr" fontAlgn="ctr"/>
                      <a:r>
                        <a:rPr lang="en-GB" sz="1800" u="none" strike="noStrike">
                          <a:effectLst/>
                        </a:rPr>
                        <a:t> </a:t>
                      </a:r>
                      <a:endParaRPr lang="en-GB" sz="1800" b="1" i="0" u="none" strike="noStrike">
                        <a:solidFill>
                          <a:srgbClr val="000000"/>
                        </a:solidFill>
                        <a:effectLst/>
                        <a:latin typeface="Arial"/>
                      </a:endParaRPr>
                    </a:p>
                  </a:txBody>
                  <a:tcPr marL="9525" marR="9525" marT="9525" marB="0" anchor="ctr"/>
                </a:tc>
                <a:tc gridSpan="2">
                  <a:txBody>
                    <a:bodyPr/>
                    <a:lstStyle/>
                    <a:p>
                      <a:pPr algn="ctr" fontAlgn="ctr"/>
                      <a:r>
                        <a:rPr lang="en-GB" sz="1800" u="none" strike="noStrike">
                          <a:effectLst/>
                        </a:rPr>
                        <a:t>Votes</a:t>
                      </a:r>
                      <a:endParaRPr lang="en-GB" sz="1800" b="1" i="0" u="none" strike="noStrike">
                        <a:solidFill>
                          <a:srgbClr val="000000"/>
                        </a:solidFill>
                        <a:effectLst/>
                        <a:latin typeface="Arial"/>
                      </a:endParaRPr>
                    </a:p>
                  </a:txBody>
                  <a:tcPr marL="9525" marR="9525" marT="9525" marB="0" anchor="ctr"/>
                </a:tc>
                <a:tc hMerge="1">
                  <a:txBody>
                    <a:bodyPr/>
                    <a:lstStyle/>
                    <a:p>
                      <a:endParaRPr lang="en-GB"/>
                    </a:p>
                  </a:txBody>
                  <a:tcPr/>
                </a:tc>
                <a:tc>
                  <a:txBody>
                    <a:bodyPr/>
                    <a:lstStyle/>
                    <a:p>
                      <a:pPr algn="l" fontAlgn="b"/>
                      <a:endParaRPr lang="en-GB" sz="1800" b="0" i="0" u="none" strike="noStrike">
                        <a:solidFill>
                          <a:srgbClr val="000000"/>
                        </a:solidFill>
                        <a:effectLst/>
                        <a:latin typeface="Calibri"/>
                      </a:endParaRPr>
                    </a:p>
                  </a:txBody>
                  <a:tcPr marL="9525" marR="9525" marT="9525" marB="0" anchor="b"/>
                </a:tc>
                <a:tc gridSpan="2">
                  <a:txBody>
                    <a:bodyPr/>
                    <a:lstStyle/>
                    <a:p>
                      <a:pPr algn="ctr" fontAlgn="ctr"/>
                      <a:r>
                        <a:rPr lang="en-GB" sz="1800" u="none" strike="noStrike">
                          <a:effectLst/>
                        </a:rPr>
                        <a:t> </a:t>
                      </a:r>
                      <a:endParaRPr lang="en-GB" sz="1800" b="1" i="0" u="none" strike="noStrike">
                        <a:solidFill>
                          <a:srgbClr val="000000"/>
                        </a:solidFill>
                        <a:effectLst/>
                        <a:latin typeface="Arial"/>
                      </a:endParaRPr>
                    </a:p>
                  </a:txBody>
                  <a:tcPr marL="9525" marR="9525" marT="9525" marB="0" anchor="ctr"/>
                </a:tc>
                <a:tc hMerge="1">
                  <a:txBody>
                    <a:bodyPr/>
                    <a:lstStyle/>
                    <a:p>
                      <a:endParaRPr lang="en-GB"/>
                    </a:p>
                  </a:txBody>
                  <a:tcPr/>
                </a:tc>
                <a:tc>
                  <a:txBody>
                    <a:bodyPr/>
                    <a:lstStyle/>
                    <a:p>
                      <a:pPr algn="ctr" fontAlgn="ctr"/>
                      <a:r>
                        <a:rPr lang="en-GB" sz="1800" u="none" strike="noStrike">
                          <a:effectLst/>
                        </a:rPr>
                        <a:t> </a:t>
                      </a:r>
                      <a:endParaRPr lang="en-GB" sz="1800" b="1" i="0" u="none" strike="noStrike">
                        <a:solidFill>
                          <a:srgbClr val="000000"/>
                        </a:solidFill>
                        <a:effectLst/>
                        <a:latin typeface="Arial"/>
                      </a:endParaRPr>
                    </a:p>
                  </a:txBody>
                  <a:tcPr marL="9525" marR="9525" marT="9525" marB="0" anchor="ctr"/>
                </a:tc>
                <a:tc gridSpan="2">
                  <a:txBody>
                    <a:bodyPr/>
                    <a:lstStyle/>
                    <a:p>
                      <a:pPr algn="ctr" fontAlgn="ctr"/>
                      <a:r>
                        <a:rPr lang="en-GB" sz="1800" u="none" strike="noStrike">
                          <a:effectLst/>
                        </a:rPr>
                        <a:t>Votes</a:t>
                      </a:r>
                      <a:endParaRPr lang="en-GB" sz="1800" b="1" i="0" u="none" strike="noStrike">
                        <a:solidFill>
                          <a:srgbClr val="000000"/>
                        </a:solidFill>
                        <a:effectLst/>
                        <a:latin typeface="Arial"/>
                      </a:endParaRPr>
                    </a:p>
                  </a:txBody>
                  <a:tcPr marL="9525" marR="9525" marT="9525" marB="0" anchor="ctr"/>
                </a:tc>
                <a:tc hMerge="1">
                  <a:txBody>
                    <a:bodyPr/>
                    <a:lstStyle/>
                    <a:p>
                      <a:endParaRPr lang="en-GB"/>
                    </a:p>
                  </a:txBody>
                  <a:tcPr/>
                </a:tc>
              </a:tr>
              <a:tr h="329134">
                <a:tc gridSpan="2">
                  <a:txBody>
                    <a:bodyPr/>
                    <a:lstStyle/>
                    <a:p>
                      <a:pPr algn="ctr" fontAlgn="ctr"/>
                      <a:r>
                        <a:rPr lang="en-GB" sz="1800" u="none" strike="noStrike" dirty="0">
                          <a:effectLst/>
                        </a:rPr>
                        <a:t>Party</a:t>
                      </a:r>
                      <a:endParaRPr lang="en-GB" sz="1800" b="1" i="0" u="none" strike="noStrike" dirty="0">
                        <a:solidFill>
                          <a:srgbClr val="000000"/>
                        </a:solidFill>
                        <a:effectLst/>
                        <a:latin typeface="Arial"/>
                      </a:endParaRPr>
                    </a:p>
                  </a:txBody>
                  <a:tcPr marL="9525" marR="9525" marT="9525" marB="0" anchor="ctr"/>
                </a:tc>
                <a:tc hMerge="1">
                  <a:txBody>
                    <a:bodyPr/>
                    <a:lstStyle/>
                    <a:p>
                      <a:endParaRPr lang="en-GB"/>
                    </a:p>
                  </a:txBody>
                  <a:tcPr/>
                </a:tc>
                <a:tc>
                  <a:txBody>
                    <a:bodyPr/>
                    <a:lstStyle/>
                    <a:p>
                      <a:pPr algn="ctr" fontAlgn="ctr"/>
                      <a:r>
                        <a:rPr lang="en-GB" sz="1800" u="none" strike="noStrike" dirty="0">
                          <a:effectLst/>
                        </a:rPr>
                        <a:t>Elected</a:t>
                      </a:r>
                      <a:endParaRPr lang="en-GB" sz="1800" b="1"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a:effectLst/>
                        </a:rPr>
                        <a:t> %</a:t>
                      </a:r>
                      <a:endParaRPr lang="en-GB" sz="1800" b="1" i="0" u="none" strike="noStrike">
                        <a:solidFill>
                          <a:srgbClr val="000000"/>
                        </a:solidFill>
                        <a:effectLst/>
                        <a:latin typeface="Arial"/>
                      </a:endParaRPr>
                    </a:p>
                  </a:txBody>
                  <a:tcPr marL="9525" marR="9525" marT="9525" marB="0" anchor="ctr"/>
                </a:tc>
                <a:tc>
                  <a:txBody>
                    <a:bodyPr/>
                    <a:lstStyle/>
                    <a:p>
                      <a:pPr algn="ctr" fontAlgn="ctr"/>
                      <a:r>
                        <a:rPr lang="en-GB" sz="1800" u="none" strike="noStrike">
                          <a:effectLst/>
                        </a:rPr>
                        <a:t>No.</a:t>
                      </a:r>
                      <a:endParaRPr lang="en-GB" sz="1800" b="1" i="0" u="none" strike="noStrike">
                        <a:solidFill>
                          <a:srgbClr val="000000"/>
                        </a:solidFill>
                        <a:effectLst/>
                        <a:latin typeface="Arial"/>
                      </a:endParaRPr>
                    </a:p>
                  </a:txBody>
                  <a:tcPr marL="9525" marR="9525" marT="9525" marB="0" anchor="ctr"/>
                </a:tc>
                <a:tc>
                  <a:txBody>
                    <a:bodyPr/>
                    <a:lstStyle/>
                    <a:p>
                      <a:pPr algn="l" fontAlgn="b"/>
                      <a:endParaRPr lang="en-GB" sz="1800" b="0" i="0" u="none" strike="noStrike">
                        <a:solidFill>
                          <a:srgbClr val="000000"/>
                        </a:solidFill>
                        <a:effectLst/>
                        <a:latin typeface="Calibri"/>
                      </a:endParaRPr>
                    </a:p>
                  </a:txBody>
                  <a:tcPr marL="9525" marR="9525" marT="9525" marB="0" anchor="b"/>
                </a:tc>
                <a:tc gridSpan="2">
                  <a:txBody>
                    <a:bodyPr/>
                    <a:lstStyle/>
                    <a:p>
                      <a:pPr algn="ctr" fontAlgn="ctr"/>
                      <a:r>
                        <a:rPr lang="en-GB" sz="1800" u="none" strike="noStrike">
                          <a:effectLst/>
                        </a:rPr>
                        <a:t>Party</a:t>
                      </a:r>
                      <a:endParaRPr lang="en-GB" sz="1800" b="1" i="0" u="none" strike="noStrike">
                        <a:solidFill>
                          <a:srgbClr val="000000"/>
                        </a:solidFill>
                        <a:effectLst/>
                        <a:latin typeface="Arial"/>
                      </a:endParaRPr>
                    </a:p>
                  </a:txBody>
                  <a:tcPr marL="9525" marR="9525" marT="9525" marB="0" anchor="ctr"/>
                </a:tc>
                <a:tc hMerge="1">
                  <a:txBody>
                    <a:bodyPr/>
                    <a:lstStyle/>
                    <a:p>
                      <a:endParaRPr lang="en-GB"/>
                    </a:p>
                  </a:txBody>
                  <a:tcPr/>
                </a:tc>
                <a:tc>
                  <a:txBody>
                    <a:bodyPr/>
                    <a:lstStyle/>
                    <a:p>
                      <a:pPr algn="ctr" fontAlgn="ctr"/>
                      <a:r>
                        <a:rPr lang="en-GB" sz="1800" u="none" strike="noStrike">
                          <a:effectLst/>
                        </a:rPr>
                        <a:t>Elected</a:t>
                      </a:r>
                      <a:endParaRPr lang="en-GB" sz="1800" b="1" i="0" u="none" strike="noStrike">
                        <a:solidFill>
                          <a:srgbClr val="000000"/>
                        </a:solidFill>
                        <a:effectLst/>
                        <a:latin typeface="Arial"/>
                      </a:endParaRPr>
                    </a:p>
                  </a:txBody>
                  <a:tcPr marL="9525" marR="9525" marT="9525" marB="0" anchor="ctr"/>
                </a:tc>
                <a:tc>
                  <a:txBody>
                    <a:bodyPr/>
                    <a:lstStyle/>
                    <a:p>
                      <a:pPr algn="ctr" fontAlgn="ctr"/>
                      <a:r>
                        <a:rPr lang="en-GB" sz="1800" u="none" strike="noStrike">
                          <a:effectLst/>
                        </a:rPr>
                        <a:t> %</a:t>
                      </a:r>
                      <a:endParaRPr lang="en-GB" sz="1800" b="1" i="0" u="none" strike="noStrike">
                        <a:solidFill>
                          <a:srgbClr val="000000"/>
                        </a:solidFill>
                        <a:effectLst/>
                        <a:latin typeface="Arial"/>
                      </a:endParaRPr>
                    </a:p>
                  </a:txBody>
                  <a:tcPr marL="9525" marR="9525" marT="9525" marB="0" anchor="ctr"/>
                </a:tc>
                <a:tc>
                  <a:txBody>
                    <a:bodyPr/>
                    <a:lstStyle/>
                    <a:p>
                      <a:pPr algn="ctr" fontAlgn="ctr"/>
                      <a:r>
                        <a:rPr lang="en-GB" sz="1800" u="none" strike="noStrike" dirty="0">
                          <a:effectLst/>
                        </a:rPr>
                        <a:t>No.</a:t>
                      </a:r>
                      <a:endParaRPr lang="en-GB" sz="1800" b="1" i="0" u="none" strike="noStrike" dirty="0">
                        <a:solidFill>
                          <a:srgbClr val="000000"/>
                        </a:solidFill>
                        <a:effectLst/>
                        <a:latin typeface="Arial"/>
                      </a:endParaRPr>
                    </a:p>
                  </a:txBody>
                  <a:tcPr marL="9525" marR="9525" marT="9525" marB="0" anchor="ctr"/>
                </a:tc>
              </a:tr>
              <a:tr h="611248">
                <a:tc>
                  <a:txBody>
                    <a:bodyPr/>
                    <a:lstStyle/>
                    <a:p>
                      <a:pPr algn="ctr" fontAlgn="ctr"/>
                      <a:r>
                        <a:rPr lang="en-GB" sz="1100" u="none" strike="noStrike">
                          <a:effectLst/>
                        </a:rPr>
                        <a:t> </a:t>
                      </a:r>
                      <a:endParaRPr lang="en-GB" sz="1100" b="1" i="0" u="none" strike="noStrike">
                        <a:solidFill>
                          <a:srgbClr val="000000"/>
                        </a:solidFill>
                        <a:effectLst/>
                        <a:latin typeface="Arial"/>
                      </a:endParaRPr>
                    </a:p>
                  </a:txBody>
                  <a:tcPr marL="9525" marR="9525" marT="9525" marB="0" anchor="ctr"/>
                </a:tc>
                <a:tc>
                  <a:txBody>
                    <a:bodyPr/>
                    <a:lstStyle/>
                    <a:p>
                      <a:pPr algn="l" fontAlgn="ctr"/>
                      <a:r>
                        <a:rPr lang="en-GB" sz="1800" u="none" strike="noStrike" dirty="0">
                          <a:effectLst/>
                        </a:rPr>
                        <a:t>Conservative and </a:t>
                      </a:r>
                      <a:endParaRPr lang="en-GB" sz="1800" u="none" strike="noStrike" dirty="0" smtClean="0">
                        <a:effectLst/>
                      </a:endParaRPr>
                    </a:p>
                    <a:p>
                      <a:pPr algn="l" fontAlgn="ctr"/>
                      <a:r>
                        <a:rPr lang="en-GB" sz="1800" u="none" strike="noStrike" dirty="0" smtClean="0">
                          <a:effectLst/>
                        </a:rPr>
                        <a:t>Liberal </a:t>
                      </a:r>
                      <a:r>
                        <a:rPr lang="en-GB" sz="1800" u="none" strike="noStrike" dirty="0">
                          <a:effectLst/>
                        </a:rPr>
                        <a:t>Unionist</a:t>
                      </a:r>
                      <a:endParaRPr lang="en-GB" sz="1800" b="0" i="0" u="none" strike="noStrike" dirty="0">
                        <a:solidFill>
                          <a:srgbClr val="0B0080"/>
                        </a:solidFill>
                        <a:effectLst/>
                        <a:latin typeface="Arial"/>
                      </a:endParaRPr>
                    </a:p>
                  </a:txBody>
                  <a:tcPr marL="9525" marR="9525" marT="9525" marB="0" anchor="ctr"/>
                </a:tc>
                <a:tc>
                  <a:txBody>
                    <a:bodyPr/>
                    <a:lstStyle/>
                    <a:p>
                      <a:pPr algn="r" fontAlgn="ctr"/>
                      <a:r>
                        <a:rPr lang="en-GB" sz="1800" u="none" strike="noStrike" dirty="0">
                          <a:effectLst/>
                        </a:rPr>
                        <a:t>272</a:t>
                      </a:r>
                      <a:endParaRPr lang="en-GB" sz="1800" b="0" i="0" u="none" strike="noStrike" dirty="0">
                        <a:solidFill>
                          <a:srgbClr val="000000"/>
                        </a:solidFill>
                        <a:effectLst/>
                        <a:latin typeface="Arial"/>
                      </a:endParaRPr>
                    </a:p>
                  </a:txBody>
                  <a:tcPr marL="9525" marR="9525" marT="9525" marB="0" anchor="ctr"/>
                </a:tc>
                <a:tc>
                  <a:txBody>
                    <a:bodyPr/>
                    <a:lstStyle/>
                    <a:p>
                      <a:pPr algn="r" fontAlgn="ctr"/>
                      <a:r>
                        <a:rPr lang="en-GB" sz="1800" u="none" strike="noStrike" dirty="0">
                          <a:effectLst/>
                        </a:rPr>
                        <a:t>47</a:t>
                      </a:r>
                      <a:endParaRPr lang="en-GB" sz="1800" b="0" i="0" u="none" strike="noStrike" dirty="0">
                        <a:solidFill>
                          <a:srgbClr val="000000"/>
                        </a:solidFill>
                        <a:effectLst/>
                        <a:latin typeface="Arial"/>
                      </a:endParaRPr>
                    </a:p>
                  </a:txBody>
                  <a:tcPr marL="9525" marR="9525" marT="9525" marB="0" anchor="ctr"/>
                </a:tc>
                <a:tc>
                  <a:txBody>
                    <a:bodyPr/>
                    <a:lstStyle/>
                    <a:p>
                      <a:pPr algn="r" fontAlgn="ctr"/>
                      <a:r>
                        <a:rPr lang="en-GB" sz="1800" u="none" strike="noStrike" dirty="0">
                          <a:effectLst/>
                        </a:rPr>
                        <a:t>2,919,236</a:t>
                      </a:r>
                      <a:endParaRPr lang="en-GB" sz="1800" b="0" i="0" u="none" strike="noStrike" dirty="0">
                        <a:solidFill>
                          <a:srgbClr val="000000"/>
                        </a:solidFill>
                        <a:effectLst/>
                        <a:latin typeface="Arial"/>
                      </a:endParaRPr>
                    </a:p>
                  </a:txBody>
                  <a:tcPr marL="9525" marR="9525" marT="9525" marB="0" anchor="ctr"/>
                </a:tc>
                <a:tc>
                  <a:txBody>
                    <a:bodyPr/>
                    <a:lstStyle/>
                    <a:p>
                      <a:pPr algn="l" fontAlgn="b"/>
                      <a:endParaRPr lang="en-GB" sz="1800" b="0" i="0" u="none" strike="noStrike">
                        <a:solidFill>
                          <a:srgbClr val="000000"/>
                        </a:solidFill>
                        <a:effectLst/>
                        <a:latin typeface="Calibri"/>
                      </a:endParaRPr>
                    </a:p>
                  </a:txBody>
                  <a:tcPr marL="9525" marR="9525" marT="9525" marB="0" anchor="b"/>
                </a:tc>
                <a:tc>
                  <a:txBody>
                    <a:bodyPr/>
                    <a:lstStyle/>
                    <a:p>
                      <a:pPr algn="ctr" fontAlgn="ctr"/>
                      <a:r>
                        <a:rPr lang="en-GB" sz="1800" u="none" strike="noStrike">
                          <a:effectLst/>
                        </a:rPr>
                        <a:t> </a:t>
                      </a:r>
                      <a:endParaRPr lang="en-GB" sz="1800" b="1" i="0" u="none" strike="noStrike">
                        <a:solidFill>
                          <a:srgbClr val="000000"/>
                        </a:solidFill>
                        <a:effectLst/>
                        <a:latin typeface="Arial"/>
                      </a:endParaRPr>
                    </a:p>
                  </a:txBody>
                  <a:tcPr marL="9525" marR="9525" marT="9525" marB="0" anchor="ctr"/>
                </a:tc>
                <a:tc>
                  <a:txBody>
                    <a:bodyPr/>
                    <a:lstStyle/>
                    <a:p>
                      <a:pPr algn="l" fontAlgn="ctr"/>
                      <a:r>
                        <a:rPr lang="en-GB" sz="1800" u="none" strike="noStrike" dirty="0">
                          <a:effectLst/>
                        </a:rPr>
                        <a:t>Conservative and </a:t>
                      </a:r>
                      <a:endParaRPr lang="en-GB" sz="1800" u="none" strike="noStrike" dirty="0" smtClean="0">
                        <a:effectLst/>
                      </a:endParaRPr>
                    </a:p>
                    <a:p>
                      <a:pPr algn="l" fontAlgn="ctr"/>
                      <a:r>
                        <a:rPr lang="en-GB" sz="1800" u="none" strike="noStrike" dirty="0" smtClean="0">
                          <a:effectLst/>
                        </a:rPr>
                        <a:t>Liberal </a:t>
                      </a:r>
                      <a:r>
                        <a:rPr lang="en-GB" sz="1800" u="none" strike="noStrike" dirty="0">
                          <a:effectLst/>
                        </a:rPr>
                        <a:t>Unionist</a:t>
                      </a:r>
                      <a:endParaRPr lang="en-GB" sz="1800" b="0" i="0" u="none" strike="noStrike" dirty="0">
                        <a:solidFill>
                          <a:srgbClr val="000000"/>
                        </a:solidFill>
                        <a:effectLst/>
                        <a:latin typeface="Arial"/>
                      </a:endParaRPr>
                    </a:p>
                  </a:txBody>
                  <a:tcPr marL="9525" marR="9525" marT="9525" marB="0" anchor="ctr"/>
                </a:tc>
                <a:tc>
                  <a:txBody>
                    <a:bodyPr/>
                    <a:lstStyle/>
                    <a:p>
                      <a:pPr algn="r" fontAlgn="ctr"/>
                      <a:r>
                        <a:rPr lang="en-GB" sz="1800" u="none" strike="noStrike">
                          <a:effectLst/>
                        </a:rPr>
                        <a:t>271</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47</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2,270,753</a:t>
                      </a:r>
                      <a:endParaRPr lang="en-GB" sz="1800" b="0" i="0" u="none" strike="noStrike">
                        <a:solidFill>
                          <a:srgbClr val="000000"/>
                        </a:solidFill>
                        <a:effectLst/>
                        <a:latin typeface="Arial"/>
                      </a:endParaRPr>
                    </a:p>
                  </a:txBody>
                  <a:tcPr marL="9525" marR="9525" marT="9525" marB="0" anchor="ctr"/>
                </a:tc>
              </a:tr>
              <a:tr h="329134">
                <a:tc>
                  <a:txBody>
                    <a:bodyPr/>
                    <a:lstStyle/>
                    <a:p>
                      <a:pPr algn="ctr" fontAlgn="ctr"/>
                      <a:r>
                        <a:rPr lang="en-GB" sz="1100" u="none" strike="noStrike">
                          <a:effectLst/>
                        </a:rPr>
                        <a:t> </a:t>
                      </a:r>
                      <a:endParaRPr lang="en-GB" sz="1100" b="1" i="0" u="none" strike="noStrike">
                        <a:solidFill>
                          <a:srgbClr val="000000"/>
                        </a:solidFill>
                        <a:effectLst/>
                        <a:latin typeface="Arial"/>
                      </a:endParaRPr>
                    </a:p>
                  </a:txBody>
                  <a:tcPr marL="9525" marR="9525" marT="9525" marB="0" anchor="ctr"/>
                </a:tc>
                <a:tc>
                  <a:txBody>
                    <a:bodyPr/>
                    <a:lstStyle/>
                    <a:p>
                      <a:pPr algn="l" fontAlgn="b"/>
                      <a:r>
                        <a:rPr lang="en-GB" sz="1800" u="none" strike="noStrike">
                          <a:effectLst/>
                        </a:rPr>
                        <a:t>Liberal</a:t>
                      </a:r>
                      <a:endParaRPr lang="en-GB" sz="1800" b="0" i="0" u="none" strike="noStrike">
                        <a:solidFill>
                          <a:srgbClr val="000000"/>
                        </a:solidFill>
                        <a:effectLst/>
                        <a:latin typeface="Calibri"/>
                      </a:endParaRPr>
                    </a:p>
                  </a:txBody>
                  <a:tcPr marL="9525" marR="9525" marT="9525" marB="0" anchor="b"/>
                </a:tc>
                <a:tc>
                  <a:txBody>
                    <a:bodyPr/>
                    <a:lstStyle/>
                    <a:p>
                      <a:pPr algn="r" fontAlgn="ctr"/>
                      <a:r>
                        <a:rPr lang="en-GB" sz="1800" u="none" strike="noStrike">
                          <a:effectLst/>
                        </a:rPr>
                        <a:t>274</a:t>
                      </a:r>
                      <a:endParaRPr lang="en-GB" sz="1800" b="1"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44</a:t>
                      </a:r>
                      <a:endParaRPr lang="en-GB" sz="1800" b="1"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2,712,511</a:t>
                      </a:r>
                      <a:endParaRPr lang="en-GB" sz="1800" b="1" i="0" u="none" strike="noStrike">
                        <a:solidFill>
                          <a:srgbClr val="000000"/>
                        </a:solidFill>
                        <a:effectLst/>
                        <a:latin typeface="Arial"/>
                      </a:endParaRPr>
                    </a:p>
                  </a:txBody>
                  <a:tcPr marL="9525" marR="9525" marT="9525" marB="0" anchor="ctr"/>
                </a:tc>
                <a:tc>
                  <a:txBody>
                    <a:bodyPr/>
                    <a:lstStyle/>
                    <a:p>
                      <a:pPr algn="l" fontAlgn="b"/>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a:effectLst/>
                        </a:rPr>
                        <a:t> </a:t>
                      </a:r>
                      <a:endParaRPr lang="en-GB" sz="1800" b="1" i="0" u="none" strike="noStrike">
                        <a:solidFill>
                          <a:srgbClr val="000000"/>
                        </a:solidFill>
                        <a:effectLst/>
                        <a:latin typeface="Arial"/>
                      </a:endParaRPr>
                    </a:p>
                  </a:txBody>
                  <a:tcPr marL="9525" marR="9525" marT="9525" marB="0" anchor="ctr"/>
                </a:tc>
                <a:tc>
                  <a:txBody>
                    <a:bodyPr/>
                    <a:lstStyle/>
                    <a:p>
                      <a:pPr algn="l" fontAlgn="b"/>
                      <a:r>
                        <a:rPr lang="en-GB" sz="1800" u="none" strike="noStrike">
                          <a:effectLst/>
                        </a:rPr>
                        <a:t>Liberal</a:t>
                      </a:r>
                      <a:endParaRPr lang="en-GB" sz="1800" b="0" i="0" u="none" strike="noStrike">
                        <a:solidFill>
                          <a:srgbClr val="000000"/>
                        </a:solidFill>
                        <a:effectLst/>
                        <a:latin typeface="Calibri"/>
                      </a:endParaRPr>
                    </a:p>
                  </a:txBody>
                  <a:tcPr marL="9525" marR="9525" marT="9525" marB="0" anchor="b"/>
                </a:tc>
                <a:tc>
                  <a:txBody>
                    <a:bodyPr/>
                    <a:lstStyle/>
                    <a:p>
                      <a:pPr algn="r" fontAlgn="ctr"/>
                      <a:r>
                        <a:rPr lang="en-GB" sz="1800" u="none" strike="noStrike">
                          <a:effectLst/>
                        </a:rPr>
                        <a:t>272</a:t>
                      </a:r>
                      <a:endParaRPr lang="en-GB" sz="1800" b="1"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43</a:t>
                      </a:r>
                      <a:endParaRPr lang="en-GB" sz="1800" b="1"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2,157,256</a:t>
                      </a:r>
                      <a:endParaRPr lang="en-GB" sz="1800" b="1" i="0" u="none" strike="noStrike">
                        <a:solidFill>
                          <a:srgbClr val="000000"/>
                        </a:solidFill>
                        <a:effectLst/>
                        <a:latin typeface="Arial"/>
                      </a:endParaRPr>
                    </a:p>
                  </a:txBody>
                  <a:tcPr marL="9525" marR="9525" marT="9525" marB="0" anchor="ctr"/>
                </a:tc>
              </a:tr>
              <a:tr h="329134">
                <a:tc>
                  <a:txBody>
                    <a:bodyPr/>
                    <a:lstStyle/>
                    <a:p>
                      <a:pPr algn="ctr" fontAlgn="ctr"/>
                      <a:r>
                        <a:rPr lang="en-GB" sz="1100" u="none" strike="noStrike">
                          <a:effectLst/>
                        </a:rPr>
                        <a:t> </a:t>
                      </a:r>
                      <a:endParaRPr lang="en-GB" sz="1100" b="1" i="0" u="none" strike="noStrike">
                        <a:solidFill>
                          <a:srgbClr val="000000"/>
                        </a:solidFill>
                        <a:effectLst/>
                        <a:latin typeface="Arial"/>
                      </a:endParaRPr>
                    </a:p>
                  </a:txBody>
                  <a:tcPr marL="9525" marR="9525" marT="9525" marB="0" anchor="ctr"/>
                </a:tc>
                <a:tc>
                  <a:txBody>
                    <a:bodyPr/>
                    <a:lstStyle/>
                    <a:p>
                      <a:pPr algn="l" fontAlgn="b"/>
                      <a:r>
                        <a:rPr lang="en-GB" sz="1800" u="none" strike="noStrike">
                          <a:effectLst/>
                        </a:rPr>
                        <a:t>Labour</a:t>
                      </a:r>
                      <a:endParaRPr lang="en-GB" sz="1800" b="0" i="0" u="none" strike="noStrike">
                        <a:solidFill>
                          <a:srgbClr val="000000"/>
                        </a:solidFill>
                        <a:effectLst/>
                        <a:latin typeface="Calibri"/>
                      </a:endParaRPr>
                    </a:p>
                  </a:txBody>
                  <a:tcPr marL="9525" marR="9525" marT="9525" marB="0" anchor="b"/>
                </a:tc>
                <a:tc>
                  <a:txBody>
                    <a:bodyPr/>
                    <a:lstStyle/>
                    <a:p>
                      <a:pPr algn="r" fontAlgn="ctr"/>
                      <a:r>
                        <a:rPr lang="en-GB" sz="1800" u="none" strike="noStrike">
                          <a:effectLst/>
                        </a:rPr>
                        <a:t>40</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7</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435,770</a:t>
                      </a:r>
                      <a:endParaRPr lang="en-GB" sz="1800" b="0" i="0" u="none" strike="noStrike">
                        <a:solidFill>
                          <a:srgbClr val="000000"/>
                        </a:solidFill>
                        <a:effectLst/>
                        <a:latin typeface="Arial"/>
                      </a:endParaRPr>
                    </a:p>
                  </a:txBody>
                  <a:tcPr marL="9525" marR="9525" marT="9525" marB="0" anchor="ctr"/>
                </a:tc>
                <a:tc>
                  <a:txBody>
                    <a:bodyPr/>
                    <a:lstStyle/>
                    <a:p>
                      <a:pPr algn="l" fontAlgn="b"/>
                      <a:endParaRPr lang="en-GB" sz="1800" b="0" i="0" u="none" strike="noStrike" dirty="0">
                        <a:solidFill>
                          <a:srgbClr val="000000"/>
                        </a:solidFill>
                        <a:effectLst/>
                        <a:latin typeface="Calibri"/>
                      </a:endParaRPr>
                    </a:p>
                  </a:txBody>
                  <a:tcPr marL="9525" marR="9525" marT="9525" marB="0" anchor="b"/>
                </a:tc>
                <a:tc>
                  <a:txBody>
                    <a:bodyPr/>
                    <a:lstStyle/>
                    <a:p>
                      <a:pPr algn="ctr" fontAlgn="ctr"/>
                      <a:r>
                        <a:rPr lang="en-GB" sz="1800" u="none" strike="noStrike" dirty="0">
                          <a:effectLst/>
                        </a:rPr>
                        <a:t> </a:t>
                      </a:r>
                      <a:endParaRPr lang="en-GB" sz="1800" b="1" i="0" u="none" strike="noStrike" dirty="0">
                        <a:solidFill>
                          <a:srgbClr val="000000"/>
                        </a:solidFill>
                        <a:effectLst/>
                        <a:latin typeface="Arial"/>
                      </a:endParaRPr>
                    </a:p>
                  </a:txBody>
                  <a:tcPr marL="9525" marR="9525" marT="9525" marB="0" anchor="ctr"/>
                </a:tc>
                <a:tc>
                  <a:txBody>
                    <a:bodyPr/>
                    <a:lstStyle/>
                    <a:p>
                      <a:pPr algn="l" fontAlgn="b"/>
                      <a:r>
                        <a:rPr lang="en-GB" sz="1800" u="none" strike="noStrike" dirty="0">
                          <a:effectLst/>
                        </a:rPr>
                        <a:t>Labour</a:t>
                      </a:r>
                      <a:endParaRPr lang="en-GB" sz="1800" b="0" i="0" u="none" strike="noStrike" dirty="0">
                        <a:solidFill>
                          <a:srgbClr val="000000"/>
                        </a:solidFill>
                        <a:effectLst/>
                        <a:latin typeface="Calibri"/>
                      </a:endParaRPr>
                    </a:p>
                  </a:txBody>
                  <a:tcPr marL="9525" marR="9525" marT="9525" marB="0" anchor="b"/>
                </a:tc>
                <a:tc>
                  <a:txBody>
                    <a:bodyPr/>
                    <a:lstStyle/>
                    <a:p>
                      <a:pPr algn="r" fontAlgn="ctr"/>
                      <a:r>
                        <a:rPr lang="en-GB" sz="1800" u="none" strike="noStrike">
                          <a:effectLst/>
                        </a:rPr>
                        <a:t>42</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6.3</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309,963</a:t>
                      </a:r>
                      <a:endParaRPr lang="en-GB" sz="1800" b="0" i="0" u="none" strike="noStrike">
                        <a:solidFill>
                          <a:srgbClr val="000000"/>
                        </a:solidFill>
                        <a:effectLst/>
                        <a:latin typeface="Arial"/>
                      </a:endParaRPr>
                    </a:p>
                  </a:txBody>
                  <a:tcPr marL="9525" marR="9525" marT="9525" marB="0" anchor="ctr"/>
                </a:tc>
              </a:tr>
              <a:tr h="329134">
                <a:tc>
                  <a:txBody>
                    <a:bodyPr/>
                    <a:lstStyle/>
                    <a:p>
                      <a:pPr algn="ctr" fontAlgn="ctr"/>
                      <a:r>
                        <a:rPr lang="en-GB" sz="1100" u="none" strike="noStrike">
                          <a:effectLst/>
                        </a:rPr>
                        <a:t> </a:t>
                      </a:r>
                      <a:endParaRPr lang="en-GB" sz="1100" b="1" i="0" u="none" strike="noStrike">
                        <a:solidFill>
                          <a:srgbClr val="000000"/>
                        </a:solidFill>
                        <a:effectLst/>
                        <a:latin typeface="Arial"/>
                      </a:endParaRPr>
                    </a:p>
                  </a:txBody>
                  <a:tcPr marL="9525" marR="9525" marT="9525" marB="0" anchor="ctr"/>
                </a:tc>
                <a:tc>
                  <a:txBody>
                    <a:bodyPr/>
                    <a:lstStyle/>
                    <a:p>
                      <a:pPr algn="l" fontAlgn="b"/>
                      <a:r>
                        <a:rPr lang="en-GB" sz="1800" u="none" strike="noStrike">
                          <a:effectLst/>
                        </a:rPr>
                        <a:t>Irish Parliamentary</a:t>
                      </a:r>
                      <a:endParaRPr lang="en-GB" sz="1800" b="0" i="0" u="none" strike="noStrike">
                        <a:solidFill>
                          <a:srgbClr val="000000"/>
                        </a:solidFill>
                        <a:effectLst/>
                        <a:latin typeface="Calibri"/>
                      </a:endParaRPr>
                    </a:p>
                  </a:txBody>
                  <a:tcPr marL="9525" marR="9525" marT="9525" marB="0" anchor="b"/>
                </a:tc>
                <a:tc>
                  <a:txBody>
                    <a:bodyPr/>
                    <a:lstStyle/>
                    <a:p>
                      <a:pPr algn="r" fontAlgn="ctr"/>
                      <a:r>
                        <a:rPr lang="en-GB" sz="1800" u="none" strike="noStrike">
                          <a:effectLst/>
                        </a:rPr>
                        <a:t>71</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1.2</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74,047</a:t>
                      </a:r>
                      <a:endParaRPr lang="en-GB" sz="1800" b="0" i="0" u="none" strike="noStrike">
                        <a:solidFill>
                          <a:srgbClr val="000000"/>
                        </a:solidFill>
                        <a:effectLst/>
                        <a:latin typeface="Arial"/>
                      </a:endParaRPr>
                    </a:p>
                  </a:txBody>
                  <a:tcPr marL="9525" marR="9525" marT="9525" marB="0" anchor="ctr"/>
                </a:tc>
                <a:tc>
                  <a:txBody>
                    <a:bodyPr/>
                    <a:lstStyle/>
                    <a:p>
                      <a:pPr algn="l" fontAlgn="b"/>
                      <a:endParaRPr lang="en-GB" sz="1800" b="0" i="0" u="none" strike="noStrike">
                        <a:solidFill>
                          <a:srgbClr val="000000"/>
                        </a:solidFill>
                        <a:effectLst/>
                        <a:latin typeface="Calibri"/>
                      </a:endParaRPr>
                    </a:p>
                  </a:txBody>
                  <a:tcPr marL="9525" marR="9525" marT="9525" marB="0" anchor="b"/>
                </a:tc>
                <a:tc>
                  <a:txBody>
                    <a:bodyPr/>
                    <a:lstStyle/>
                    <a:p>
                      <a:pPr algn="ctr" fontAlgn="ctr"/>
                      <a:r>
                        <a:rPr lang="en-GB" sz="1800" u="none" strike="noStrike">
                          <a:effectLst/>
                        </a:rPr>
                        <a:t> </a:t>
                      </a:r>
                      <a:endParaRPr lang="en-GB" sz="1800" b="1" i="0" u="none" strike="noStrike">
                        <a:solidFill>
                          <a:srgbClr val="000000"/>
                        </a:solidFill>
                        <a:effectLst/>
                        <a:latin typeface="Arial"/>
                      </a:endParaRPr>
                    </a:p>
                  </a:txBody>
                  <a:tcPr marL="9525" marR="9525" marT="9525" marB="0" anchor="ctr"/>
                </a:tc>
                <a:tc>
                  <a:txBody>
                    <a:bodyPr/>
                    <a:lstStyle/>
                    <a:p>
                      <a:pPr algn="l" fontAlgn="b"/>
                      <a:r>
                        <a:rPr lang="en-GB" sz="1800" u="none" strike="noStrike" dirty="0">
                          <a:effectLst/>
                        </a:rPr>
                        <a:t>Irish Parliamentary</a:t>
                      </a:r>
                      <a:endParaRPr lang="en-GB" sz="1800" b="0" i="0" u="none" strike="noStrike" dirty="0">
                        <a:solidFill>
                          <a:srgbClr val="000000"/>
                        </a:solidFill>
                        <a:effectLst/>
                        <a:latin typeface="Calibri"/>
                      </a:endParaRPr>
                    </a:p>
                  </a:txBody>
                  <a:tcPr marL="9525" marR="9525" marT="9525" marB="0" anchor="b"/>
                </a:tc>
                <a:tc>
                  <a:txBody>
                    <a:bodyPr/>
                    <a:lstStyle/>
                    <a:p>
                      <a:pPr algn="r" fontAlgn="ctr"/>
                      <a:r>
                        <a:rPr lang="en-GB" sz="1800" u="none" strike="noStrike">
                          <a:effectLst/>
                        </a:rPr>
                        <a:t>74</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1.9</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90,416</a:t>
                      </a:r>
                      <a:endParaRPr lang="en-GB" sz="1800" b="0" i="0" u="none" strike="noStrike">
                        <a:solidFill>
                          <a:srgbClr val="000000"/>
                        </a:solidFill>
                        <a:effectLst/>
                        <a:latin typeface="Arial"/>
                      </a:endParaRPr>
                    </a:p>
                  </a:txBody>
                  <a:tcPr marL="9525" marR="9525" marT="9525" marB="0" anchor="ctr"/>
                </a:tc>
              </a:tr>
              <a:tr h="313461">
                <a:tc>
                  <a:txBody>
                    <a:bodyPr/>
                    <a:lstStyle/>
                    <a:p>
                      <a:pPr algn="ctr" fontAlgn="ctr"/>
                      <a:r>
                        <a:rPr lang="en-GB" sz="1100" u="none" strike="noStrike">
                          <a:effectLst/>
                        </a:rPr>
                        <a:t> </a:t>
                      </a:r>
                      <a:endParaRPr lang="en-GB" sz="1100" b="1" i="0" u="none" strike="noStrike">
                        <a:solidFill>
                          <a:srgbClr val="000000"/>
                        </a:solidFill>
                        <a:effectLst/>
                        <a:latin typeface="Arial"/>
                      </a:endParaRPr>
                    </a:p>
                  </a:txBody>
                  <a:tcPr marL="9525" marR="9525" marT="9525" marB="0" anchor="ctr"/>
                </a:tc>
                <a:tc>
                  <a:txBody>
                    <a:bodyPr/>
                    <a:lstStyle/>
                    <a:p>
                      <a:pPr algn="l" fontAlgn="ctr"/>
                      <a:r>
                        <a:rPr lang="en-GB" sz="1800" u="none" strike="noStrike">
                          <a:effectLst/>
                        </a:rPr>
                        <a:t>Other Nationalists</a:t>
                      </a:r>
                      <a:endParaRPr lang="en-GB" sz="1800" b="0" i="0" u="none" strike="noStrike">
                        <a:solidFill>
                          <a:srgbClr val="000000"/>
                        </a:solidFill>
                        <a:effectLst/>
                        <a:latin typeface="Calibri"/>
                      </a:endParaRPr>
                    </a:p>
                  </a:txBody>
                  <a:tcPr marL="9525" marR="9525" marT="9525" marB="0" anchor="ctr"/>
                </a:tc>
                <a:tc>
                  <a:txBody>
                    <a:bodyPr/>
                    <a:lstStyle/>
                    <a:p>
                      <a:pPr algn="r" fontAlgn="ctr"/>
                      <a:r>
                        <a:rPr lang="en-GB" sz="1800" u="none" strike="noStrike">
                          <a:effectLst/>
                        </a:rPr>
                        <a:t>11</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0.7</a:t>
                      </a:r>
                      <a:endParaRPr lang="en-GB" sz="1800" b="0" i="0" u="none" strike="noStrike">
                        <a:solidFill>
                          <a:srgbClr val="000000"/>
                        </a:solidFill>
                        <a:effectLst/>
                        <a:latin typeface="Arial"/>
                      </a:endParaRPr>
                    </a:p>
                  </a:txBody>
                  <a:tcPr marL="9525" marR="9525" marT="9525" marB="0" anchor="ctr"/>
                </a:tc>
                <a:tc>
                  <a:txBody>
                    <a:bodyPr/>
                    <a:lstStyle/>
                    <a:p>
                      <a:pPr algn="r" fontAlgn="ctr"/>
                      <a:r>
                        <a:rPr lang="en-GB" sz="1800" u="none" strike="noStrike">
                          <a:effectLst/>
                        </a:rPr>
                        <a:t>40138</a:t>
                      </a:r>
                      <a:endParaRPr lang="en-GB" sz="1800" b="0" i="0" u="none" strike="noStrike">
                        <a:solidFill>
                          <a:srgbClr val="000000"/>
                        </a:solidFill>
                        <a:effectLst/>
                        <a:latin typeface="Arial"/>
                      </a:endParaRPr>
                    </a:p>
                  </a:txBody>
                  <a:tcPr marL="9525" marR="9525" marT="9525" marB="0" anchor="ctr"/>
                </a:tc>
                <a:tc>
                  <a:txBody>
                    <a:bodyPr/>
                    <a:lstStyle/>
                    <a:p>
                      <a:pPr algn="l" fontAlgn="b"/>
                      <a:endParaRPr lang="en-GB" sz="1800" b="0" i="0" u="none" strike="noStrike">
                        <a:solidFill>
                          <a:srgbClr val="000000"/>
                        </a:solidFill>
                        <a:effectLst/>
                        <a:latin typeface="Calibri"/>
                      </a:endParaRPr>
                    </a:p>
                  </a:txBody>
                  <a:tcPr marL="9525" marR="9525" marT="9525" marB="0" anchor="b"/>
                </a:tc>
                <a:tc>
                  <a:txBody>
                    <a:bodyPr/>
                    <a:lstStyle/>
                    <a:p>
                      <a:pPr algn="ctr" fontAlgn="ctr"/>
                      <a:r>
                        <a:rPr lang="en-GB" sz="1800" u="none" strike="noStrike">
                          <a:effectLst/>
                        </a:rPr>
                        <a:t> </a:t>
                      </a:r>
                      <a:endParaRPr lang="en-GB" sz="1800" b="1" i="0" u="none" strike="noStrike">
                        <a:solidFill>
                          <a:srgbClr val="000000"/>
                        </a:solidFill>
                        <a:effectLst/>
                        <a:latin typeface="Arial"/>
                      </a:endParaRPr>
                    </a:p>
                  </a:txBody>
                  <a:tcPr marL="9525" marR="9525" marT="9525" marB="0" anchor="ctr"/>
                </a:tc>
                <a:tc>
                  <a:txBody>
                    <a:bodyPr/>
                    <a:lstStyle/>
                    <a:p>
                      <a:pPr algn="l" fontAlgn="b"/>
                      <a:r>
                        <a:rPr lang="en-GB" sz="1800" u="none" strike="noStrike" dirty="0">
                          <a:effectLst/>
                        </a:rPr>
                        <a:t>Other Nationalists</a:t>
                      </a:r>
                      <a:endParaRPr lang="en-GB" sz="1800" b="0" i="0" u="none" strike="noStrike" dirty="0">
                        <a:solidFill>
                          <a:srgbClr val="000000"/>
                        </a:solidFill>
                        <a:effectLst/>
                        <a:latin typeface="Calibri"/>
                      </a:endParaRPr>
                    </a:p>
                  </a:txBody>
                  <a:tcPr marL="9525" marR="9525" marT="9525" marB="0" anchor="b"/>
                </a:tc>
                <a:tc>
                  <a:txBody>
                    <a:bodyPr/>
                    <a:lstStyle/>
                    <a:p>
                      <a:pPr algn="r" fontAlgn="b"/>
                      <a:r>
                        <a:rPr lang="en-GB" sz="1800" u="none" strike="noStrike" dirty="0">
                          <a:effectLst/>
                        </a:rPr>
                        <a:t>10</a:t>
                      </a:r>
                      <a:endParaRPr lang="en-GB" sz="1800" b="0" i="0" u="none" strike="noStrike" dirty="0">
                        <a:solidFill>
                          <a:srgbClr val="000000"/>
                        </a:solidFill>
                        <a:effectLst/>
                        <a:latin typeface="Calibri"/>
                      </a:endParaRPr>
                    </a:p>
                  </a:txBody>
                  <a:tcPr marL="9525" marR="9525" marT="9525" marB="0" anchor="b"/>
                </a:tc>
                <a:tc>
                  <a:txBody>
                    <a:bodyPr/>
                    <a:lstStyle/>
                    <a:p>
                      <a:pPr algn="r" fontAlgn="b"/>
                      <a:r>
                        <a:rPr lang="en-GB" sz="1800" u="none" strike="noStrike">
                          <a:effectLst/>
                        </a:rPr>
                        <a:t>0.6</a:t>
                      </a:r>
                      <a:endParaRPr lang="en-GB" sz="1800" b="0" i="0" u="none" strike="noStrike">
                        <a:solidFill>
                          <a:srgbClr val="000000"/>
                        </a:solidFill>
                        <a:effectLst/>
                        <a:latin typeface="Calibri"/>
                      </a:endParaRPr>
                    </a:p>
                  </a:txBody>
                  <a:tcPr marL="9525" marR="9525" marT="9525" marB="0" anchor="b"/>
                </a:tc>
                <a:tc>
                  <a:txBody>
                    <a:bodyPr/>
                    <a:lstStyle/>
                    <a:p>
                      <a:pPr algn="r" fontAlgn="b"/>
                      <a:r>
                        <a:rPr lang="en-GB" sz="1800" u="none" strike="noStrike">
                          <a:effectLst/>
                        </a:rPr>
                        <a:t>31233</a:t>
                      </a:r>
                      <a:endParaRPr lang="en-GB" sz="1800" b="0" i="0" u="none" strike="noStrike">
                        <a:solidFill>
                          <a:srgbClr val="000000"/>
                        </a:solidFill>
                        <a:effectLst/>
                        <a:latin typeface="Calibri"/>
                      </a:endParaRPr>
                    </a:p>
                  </a:txBody>
                  <a:tcPr marL="9525" marR="9525" marT="9525" marB="0" anchor="b"/>
                </a:tc>
              </a:tr>
              <a:tr h="313461">
                <a:tc>
                  <a:txBody>
                    <a:bodyPr/>
                    <a:lstStyle/>
                    <a:p>
                      <a:pPr algn="l" fontAlgn="b"/>
                      <a:r>
                        <a:rPr lang="en-GB" sz="1100" u="none" strike="noStrike" dirty="0">
                          <a:effectLst/>
                        </a:rPr>
                        <a:t> </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800" u="none" strike="noStrike">
                          <a:effectLst/>
                        </a:rPr>
                        <a:t>Others</a:t>
                      </a:r>
                      <a:endParaRPr lang="en-GB" sz="1800" b="0" i="0" u="none" strike="noStrike">
                        <a:solidFill>
                          <a:srgbClr val="000000"/>
                        </a:solidFill>
                        <a:effectLst/>
                        <a:latin typeface="Calibri"/>
                      </a:endParaRPr>
                    </a:p>
                  </a:txBody>
                  <a:tcPr marL="9525" marR="9525" marT="9525" marB="0" anchor="b"/>
                </a:tc>
                <a:tc>
                  <a:txBody>
                    <a:bodyPr/>
                    <a:lstStyle/>
                    <a:p>
                      <a:pPr algn="r" fontAlgn="b"/>
                      <a:r>
                        <a:rPr lang="en-GB" sz="1800" u="none" strike="noStrike">
                          <a:effectLst/>
                        </a:rPr>
                        <a:t>2</a:t>
                      </a:r>
                      <a:endParaRPr lang="en-GB" sz="1800" b="0" i="0" u="none" strike="noStrike">
                        <a:solidFill>
                          <a:srgbClr val="000000"/>
                        </a:solidFill>
                        <a:effectLst/>
                        <a:latin typeface="Calibri"/>
                      </a:endParaRPr>
                    </a:p>
                  </a:txBody>
                  <a:tcPr marL="9525" marR="9525" marT="9525" marB="0" anchor="b"/>
                </a:tc>
                <a:tc>
                  <a:txBody>
                    <a:bodyPr/>
                    <a:lstStyle/>
                    <a:p>
                      <a:pPr algn="r" fontAlgn="b"/>
                      <a:r>
                        <a:rPr lang="en-GB" sz="1800" u="none" strike="noStrike">
                          <a:effectLst/>
                        </a:rPr>
                        <a:t>0.9</a:t>
                      </a:r>
                      <a:endParaRPr lang="en-GB" sz="1800" b="0" i="0" u="none" strike="noStrike">
                        <a:solidFill>
                          <a:srgbClr val="000000"/>
                        </a:solidFill>
                        <a:effectLst/>
                        <a:latin typeface="Calibri"/>
                      </a:endParaRPr>
                    </a:p>
                  </a:txBody>
                  <a:tcPr marL="9525" marR="9525" marT="9525" marB="0" anchor="b"/>
                </a:tc>
                <a:tc>
                  <a:txBody>
                    <a:bodyPr/>
                    <a:lstStyle/>
                    <a:p>
                      <a:pPr algn="r" fontAlgn="b"/>
                      <a:r>
                        <a:rPr lang="en-GB" sz="1800" u="none" strike="noStrike">
                          <a:effectLst/>
                        </a:rPr>
                        <a:t>52733</a:t>
                      </a:r>
                      <a:endParaRPr lang="en-GB" sz="1800" b="0" i="0" u="none" strike="noStrike">
                        <a:solidFill>
                          <a:srgbClr val="000000"/>
                        </a:solidFill>
                        <a:effectLst/>
                        <a:latin typeface="Calibri"/>
                      </a:endParaRPr>
                    </a:p>
                  </a:txBody>
                  <a:tcPr marL="9525" marR="9525" marT="9525" marB="0" anchor="b"/>
                </a:tc>
                <a:tc>
                  <a:txBody>
                    <a:bodyPr/>
                    <a:lstStyle/>
                    <a:p>
                      <a:pPr algn="l" fontAlgn="b"/>
                      <a:endParaRPr lang="en-GB" sz="1800" b="0" i="0" u="none" strike="noStrike">
                        <a:solidFill>
                          <a:srgbClr val="000000"/>
                        </a:solidFill>
                        <a:effectLst/>
                        <a:latin typeface="Calibri"/>
                      </a:endParaRPr>
                    </a:p>
                  </a:txBody>
                  <a:tcPr marL="9525" marR="9525" marT="9525" marB="0" anchor="b"/>
                </a:tc>
                <a:tc>
                  <a:txBody>
                    <a:bodyPr/>
                    <a:lstStyle/>
                    <a:p>
                      <a:pPr algn="l" fontAlgn="b"/>
                      <a:endParaRPr lang="en-GB" sz="1800" b="0" i="0" u="none" strike="noStrike">
                        <a:solidFill>
                          <a:srgbClr val="000000"/>
                        </a:solidFill>
                        <a:effectLst/>
                        <a:latin typeface="Calibri"/>
                      </a:endParaRPr>
                    </a:p>
                  </a:txBody>
                  <a:tcPr marL="9525" marR="9525" marT="9525" marB="0" anchor="b"/>
                </a:tc>
                <a:tc>
                  <a:txBody>
                    <a:bodyPr/>
                    <a:lstStyle/>
                    <a:p>
                      <a:pPr algn="l" fontAlgn="b"/>
                      <a:r>
                        <a:rPr lang="en-GB" sz="1800" u="none" strike="noStrike">
                          <a:effectLst/>
                        </a:rPr>
                        <a:t>Others</a:t>
                      </a:r>
                      <a:endParaRPr lang="en-GB" sz="1800" b="0" i="0" u="none" strike="noStrike">
                        <a:solidFill>
                          <a:srgbClr val="000000"/>
                        </a:solidFill>
                        <a:effectLst/>
                        <a:latin typeface="Calibri"/>
                      </a:endParaRPr>
                    </a:p>
                  </a:txBody>
                  <a:tcPr marL="9525" marR="9525" marT="9525" marB="0" anchor="b"/>
                </a:tc>
                <a:tc>
                  <a:txBody>
                    <a:bodyPr/>
                    <a:lstStyle/>
                    <a:p>
                      <a:pPr algn="r" fontAlgn="b"/>
                      <a:r>
                        <a:rPr lang="en-GB" sz="1800" u="none" strike="noStrike" dirty="0">
                          <a:effectLst/>
                        </a:rPr>
                        <a:t>1</a:t>
                      </a:r>
                      <a:endParaRPr lang="en-GB" sz="1800" b="0" i="0" u="none" strike="noStrike" dirty="0">
                        <a:solidFill>
                          <a:srgbClr val="000000"/>
                        </a:solidFill>
                        <a:effectLst/>
                        <a:latin typeface="Calibri"/>
                      </a:endParaRPr>
                    </a:p>
                  </a:txBody>
                  <a:tcPr marL="9525" marR="9525" marT="9525" marB="0" anchor="b"/>
                </a:tc>
                <a:tc>
                  <a:txBody>
                    <a:bodyPr/>
                    <a:lstStyle/>
                    <a:p>
                      <a:pPr algn="r" fontAlgn="b"/>
                      <a:r>
                        <a:rPr lang="en-GB" sz="1800" u="none" strike="noStrike" dirty="0">
                          <a:effectLst/>
                        </a:rPr>
                        <a:t>0.3</a:t>
                      </a:r>
                      <a:endParaRPr lang="en-GB" sz="1800" b="0" i="0" u="none" strike="noStrike" dirty="0">
                        <a:solidFill>
                          <a:srgbClr val="000000"/>
                        </a:solidFill>
                        <a:effectLst/>
                        <a:latin typeface="Calibri"/>
                      </a:endParaRPr>
                    </a:p>
                  </a:txBody>
                  <a:tcPr marL="9525" marR="9525" marT="9525" marB="0" anchor="b"/>
                </a:tc>
                <a:tc>
                  <a:txBody>
                    <a:bodyPr/>
                    <a:lstStyle/>
                    <a:p>
                      <a:pPr algn="r" fontAlgn="b"/>
                      <a:r>
                        <a:rPr lang="en-GB" sz="1800" u="none" strike="noStrike" dirty="0">
                          <a:effectLst/>
                        </a:rPr>
                        <a:t>16788</a:t>
                      </a:r>
                      <a:endParaRPr lang="en-GB"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987798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1143000"/>
          </a:xfrm>
        </p:spPr>
        <p:txBody>
          <a:bodyPr>
            <a:normAutofit fontScale="90000"/>
          </a:bodyPr>
          <a:lstStyle/>
          <a:p>
            <a:r>
              <a:rPr lang="en-GB" dirty="0" smtClean="0"/>
              <a:t>A few of the arguments used For and Against Women’s Suffrage</a:t>
            </a:r>
            <a:endParaRPr lang="en-GB" dirty="0"/>
          </a:p>
        </p:txBody>
      </p:sp>
      <p:sp>
        <p:nvSpPr>
          <p:cNvPr id="5" name="Content Placeholder 4"/>
          <p:cNvSpPr>
            <a:spLocks noGrp="1"/>
          </p:cNvSpPr>
          <p:nvPr>
            <p:ph sz="half" idx="1"/>
          </p:nvPr>
        </p:nvSpPr>
        <p:spPr>
          <a:xfrm>
            <a:off x="467544" y="1268760"/>
            <a:ext cx="4038600" cy="4536504"/>
          </a:xfrm>
        </p:spPr>
        <p:txBody>
          <a:bodyPr>
            <a:normAutofit fontScale="77500" lnSpcReduction="20000"/>
          </a:bodyPr>
          <a:lstStyle/>
          <a:p>
            <a:pPr lvl="0" fontAlgn="base"/>
            <a:r>
              <a:rPr lang="en-GB" dirty="0" smtClean="0"/>
              <a:t>Women are too emotional to deal with serious political issues.</a:t>
            </a:r>
          </a:p>
          <a:p>
            <a:pPr lvl="0" fontAlgn="base"/>
            <a:r>
              <a:rPr lang="en-GB" dirty="0" smtClean="0"/>
              <a:t>Women are chatterboxes and can't be trusted with state secrets.</a:t>
            </a:r>
          </a:p>
          <a:p>
            <a:pPr lvl="0" fontAlgn="base"/>
            <a:r>
              <a:rPr lang="en-GB" dirty="0" smtClean="0"/>
              <a:t>Women can't be trusted with running the British Empire.</a:t>
            </a:r>
          </a:p>
          <a:p>
            <a:pPr lvl="0" fontAlgn="base"/>
            <a:r>
              <a:rPr lang="en-GB" dirty="0" smtClean="0"/>
              <a:t>Women are not as clever as men.</a:t>
            </a:r>
          </a:p>
          <a:p>
            <a:pPr lvl="0" fontAlgn="base"/>
            <a:r>
              <a:rPr lang="en-GB" dirty="0" smtClean="0"/>
              <a:t>A woman's place is in the home.</a:t>
            </a:r>
          </a:p>
          <a:p>
            <a:pPr lvl="0" fontAlgn="base"/>
            <a:r>
              <a:rPr lang="en-GB" dirty="0" smtClean="0"/>
              <a:t>It is not natural for women </a:t>
            </a:r>
            <a:r>
              <a:rPr lang="en-GB" smtClean="0"/>
              <a:t>to be </a:t>
            </a:r>
            <a:r>
              <a:rPr lang="en-GB" dirty="0" smtClean="0"/>
              <a:t>involved in politics.</a:t>
            </a:r>
          </a:p>
          <a:p>
            <a:endParaRPr lang="en-GB" dirty="0"/>
          </a:p>
        </p:txBody>
      </p:sp>
      <p:sp>
        <p:nvSpPr>
          <p:cNvPr id="6" name="Content Placeholder 5"/>
          <p:cNvSpPr>
            <a:spLocks noGrp="1"/>
          </p:cNvSpPr>
          <p:nvPr>
            <p:ph sz="half" idx="2"/>
          </p:nvPr>
        </p:nvSpPr>
        <p:spPr>
          <a:xfrm>
            <a:off x="4644008" y="1268761"/>
            <a:ext cx="4248472" cy="4608511"/>
          </a:xfrm>
        </p:spPr>
        <p:txBody>
          <a:bodyPr>
            <a:normAutofit fontScale="77500" lnSpcReduction="20000"/>
          </a:bodyPr>
          <a:lstStyle/>
          <a:p>
            <a:pPr lvl="0"/>
            <a:r>
              <a:rPr lang="en-GB" dirty="0" smtClean="0"/>
              <a:t>Women pay taxes so they should have a say in how they are spent.</a:t>
            </a:r>
          </a:p>
          <a:p>
            <a:pPr lvl="0"/>
            <a:r>
              <a:rPr lang="en-GB" dirty="0" smtClean="0"/>
              <a:t>Laws affect women too, so they should have a say in making these. </a:t>
            </a:r>
          </a:p>
          <a:p>
            <a:pPr lvl="0"/>
            <a:r>
              <a:rPr lang="en-GB" dirty="0" smtClean="0"/>
              <a:t>Women are as smart as men and this is being proved by their better education.</a:t>
            </a:r>
          </a:p>
          <a:p>
            <a:pPr lvl="0"/>
            <a:r>
              <a:rPr lang="en-GB" dirty="0" smtClean="0"/>
              <a:t>If male prisoners and lunatics can vote, then surely women should have the right too.</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Suffragettes-Home-215x300.png"/>
          <p:cNvPicPr>
            <a:picLocks noGrp="1" noChangeAspect="1"/>
          </p:cNvPicPr>
          <p:nvPr>
            <p:ph sz="half" idx="4294967295"/>
          </p:nvPr>
        </p:nvPicPr>
        <p:blipFill>
          <a:blip r:embed="rId2" cstate="print"/>
          <a:stretch>
            <a:fillRect/>
          </a:stretch>
        </p:blipFill>
        <p:spPr>
          <a:xfrm>
            <a:off x="-25599" y="691523"/>
            <a:ext cx="3890305" cy="5428208"/>
          </a:xfrm>
          <a:prstGeom prst="rect">
            <a:avLst/>
          </a:prstGeom>
        </p:spPr>
      </p:pic>
      <p:pic>
        <p:nvPicPr>
          <p:cNvPr id="6" name="Picture 5" descr="suffragettes poster.jpg"/>
          <p:cNvPicPr>
            <a:picLocks noChangeAspect="1"/>
          </p:cNvPicPr>
          <p:nvPr/>
        </p:nvPicPr>
        <p:blipFill>
          <a:blip r:embed="rId3" cstate="print"/>
          <a:stretch>
            <a:fillRect/>
          </a:stretch>
        </p:blipFill>
        <p:spPr>
          <a:xfrm>
            <a:off x="3743169" y="1484784"/>
            <a:ext cx="5400831" cy="3647029"/>
          </a:xfrm>
          <a:prstGeom prst="rect">
            <a:avLst/>
          </a:prstGeom>
        </p:spPr>
      </p:pic>
    </p:spTree>
    <p:extLst>
      <p:ext uri="{BB962C8B-B14F-4D97-AF65-F5344CB8AC3E}">
        <p14:creationId xmlns:p14="http://schemas.microsoft.com/office/powerpoint/2010/main" val="1714835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5554960" cy="1143000"/>
          </a:xfrm>
        </p:spPr>
        <p:txBody>
          <a:bodyPr/>
          <a:lstStyle/>
          <a:p>
            <a:r>
              <a:rPr lang="en-GB" dirty="0" smtClean="0"/>
              <a:t>Suffragettes 1</a:t>
            </a:r>
            <a:endParaRPr lang="en-GB" dirty="0"/>
          </a:p>
        </p:txBody>
      </p:sp>
      <p:sp>
        <p:nvSpPr>
          <p:cNvPr id="3" name="Content Placeholder 2"/>
          <p:cNvSpPr>
            <a:spLocks noGrp="1"/>
          </p:cNvSpPr>
          <p:nvPr>
            <p:ph sz="half" idx="1"/>
          </p:nvPr>
        </p:nvSpPr>
        <p:spPr>
          <a:xfrm>
            <a:off x="179512" y="1196752"/>
            <a:ext cx="4316288" cy="5544616"/>
          </a:xfrm>
        </p:spPr>
        <p:txBody>
          <a:bodyPr>
            <a:normAutofit fontScale="62500" lnSpcReduction="20000"/>
          </a:bodyPr>
          <a:lstStyle/>
          <a:p>
            <a:r>
              <a:rPr lang="en-GB" dirty="0" smtClean="0"/>
              <a:t>By the 1890’s there was some dissatisfaction with the parliamentary strategy of the Suffragists.</a:t>
            </a:r>
          </a:p>
          <a:p>
            <a:r>
              <a:rPr lang="en-GB" dirty="0" smtClean="0"/>
              <a:t>Bills were introduced 1889,1890,1892,1893, 1894, 1895, 1906, 1907, 1908, 1909 ,1910, 1911, and 1913 without success.</a:t>
            </a:r>
          </a:p>
          <a:p>
            <a:r>
              <a:rPr lang="en-GB" dirty="0" smtClean="0"/>
              <a:t>In 1903 Mrs Emmeline Pankhurst (</a:t>
            </a:r>
            <a:r>
              <a:rPr lang="en-GB" dirty="0"/>
              <a:t>1858-1928)</a:t>
            </a:r>
            <a:r>
              <a:rPr lang="en-GB" dirty="0" smtClean="0"/>
              <a:t> and her daughter Christabel Pankhurst  (1880-1958) split with the NUWSS and formed the Women’s Social and Political Union (WSPU) with explicit militancy as their aim.  It started in Manchester and moved to London in 1906.  The name suffragette was invented by The Daily Mail in 1906 but was adopted by the WSPU.</a:t>
            </a:r>
          </a:p>
          <a:p>
            <a:r>
              <a:rPr lang="en-GB" dirty="0" smtClean="0"/>
              <a:t>The motto of the suffragettes was </a:t>
            </a:r>
            <a:r>
              <a:rPr lang="en-GB" i="1" dirty="0" smtClean="0"/>
              <a:t>deeds not words.</a:t>
            </a:r>
            <a:endParaRPr lang="en-GB" dirty="0" smtClean="0"/>
          </a:p>
          <a:p>
            <a:r>
              <a:rPr lang="en-GB" dirty="0" smtClean="0"/>
              <a:t>After 1906 they regarded the Liberals as hostile to women’s suffrage and resolved to fight the new government.</a:t>
            </a:r>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3861048"/>
            <a:ext cx="4148505" cy="247250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4623"/>
            <a:ext cx="2998407" cy="3727301"/>
          </a:xfrm>
          <a:prstGeom prst="rect">
            <a:avLst/>
          </a:prstGeom>
        </p:spPr>
      </p:pic>
      <p:sp>
        <p:nvSpPr>
          <p:cNvPr id="7" name="TextBox 6"/>
          <p:cNvSpPr txBox="1"/>
          <p:nvPr/>
        </p:nvSpPr>
        <p:spPr>
          <a:xfrm>
            <a:off x="4636122" y="6422807"/>
            <a:ext cx="4274833" cy="369332"/>
          </a:xfrm>
          <a:prstGeom prst="rect">
            <a:avLst/>
          </a:prstGeom>
          <a:noFill/>
        </p:spPr>
        <p:txBody>
          <a:bodyPr wrap="square" rtlCol="0">
            <a:spAutoFit/>
          </a:bodyPr>
          <a:lstStyle/>
          <a:p>
            <a:r>
              <a:rPr lang="en-GB" dirty="0"/>
              <a:t>Emmeline </a:t>
            </a:r>
            <a:r>
              <a:rPr lang="en-GB" dirty="0" smtClean="0"/>
              <a:t>Pankhurst in 1912</a:t>
            </a:r>
            <a:endParaRPr lang="en-GB" dirty="0"/>
          </a:p>
        </p:txBody>
      </p:sp>
    </p:spTree>
    <p:extLst>
      <p:ext uri="{BB962C8B-B14F-4D97-AF65-F5344CB8AC3E}">
        <p14:creationId xmlns:p14="http://schemas.microsoft.com/office/powerpoint/2010/main" val="372542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Suffragettes 2</a:t>
            </a:r>
            <a:endParaRPr lang="en-GB" dirty="0"/>
          </a:p>
        </p:txBody>
      </p:sp>
      <p:sp>
        <p:nvSpPr>
          <p:cNvPr id="3" name="Content Placeholder 2"/>
          <p:cNvSpPr>
            <a:spLocks noGrp="1"/>
          </p:cNvSpPr>
          <p:nvPr>
            <p:ph idx="1"/>
          </p:nvPr>
        </p:nvSpPr>
        <p:spPr/>
        <p:txBody>
          <a:bodyPr>
            <a:normAutofit fontScale="70000" lnSpcReduction="20000"/>
          </a:bodyPr>
          <a:lstStyle/>
          <a:p>
            <a:r>
              <a:rPr lang="en-GB" dirty="0"/>
              <a:t>Initially the WSPU's tactics were to cause disruption and some civil </a:t>
            </a:r>
            <a:r>
              <a:rPr lang="en-GB" dirty="0" smtClean="0"/>
              <a:t>disobedience.</a:t>
            </a:r>
          </a:p>
          <a:p>
            <a:r>
              <a:rPr lang="en-GB" dirty="0" smtClean="0"/>
              <a:t>From 1907 they campaigned in by elections against liberal and anti women’s suffrage candidates.</a:t>
            </a:r>
          </a:p>
          <a:p>
            <a:r>
              <a:rPr lang="en-GB" dirty="0" smtClean="0"/>
              <a:t>They claimed every by election as a success, though it is difficult to assess whether they had any real impact.</a:t>
            </a:r>
          </a:p>
          <a:p>
            <a:r>
              <a:rPr lang="en-GB" dirty="0" smtClean="0"/>
              <a:t>They disrupted many political meetings particularly starting in 1905 when at the Free Trade Hall in Manchester Christabel Pankhurst and Annie Kenney disrupted a large Liberal meeting, they were arrested and sent to prison.</a:t>
            </a:r>
          </a:p>
          <a:p>
            <a:r>
              <a:rPr lang="en-GB" dirty="0" smtClean="0"/>
              <a:t>These protests culminated in 1908 when 50 women disrupted a Liberal meeting of Lloyd George.</a:t>
            </a:r>
          </a:p>
          <a:p>
            <a:r>
              <a:rPr lang="en-GB" dirty="0" smtClean="0"/>
              <a:t>Subsequently women were banned from political meetings or only allowed if accompanied by a man who vouched for their good behaviour.</a:t>
            </a:r>
            <a:endParaRPr lang="en-GB" dirty="0"/>
          </a:p>
        </p:txBody>
      </p:sp>
    </p:spTree>
    <p:extLst>
      <p:ext uri="{BB962C8B-B14F-4D97-AF65-F5344CB8AC3E}">
        <p14:creationId xmlns:p14="http://schemas.microsoft.com/office/powerpoint/2010/main" val="414146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lstStyle/>
          <a:p>
            <a:r>
              <a:rPr lang="en-GB" dirty="0" smtClean="0"/>
              <a:t>Suffragettes 3</a:t>
            </a:r>
            <a:endParaRPr lang="en-GB" dirty="0"/>
          </a:p>
        </p:txBody>
      </p:sp>
      <p:sp>
        <p:nvSpPr>
          <p:cNvPr id="3" name="Content Placeholder 2"/>
          <p:cNvSpPr>
            <a:spLocks noGrp="1"/>
          </p:cNvSpPr>
          <p:nvPr>
            <p:ph idx="1"/>
          </p:nvPr>
        </p:nvSpPr>
        <p:spPr>
          <a:xfrm>
            <a:off x="395536" y="908720"/>
            <a:ext cx="8291264" cy="5616624"/>
          </a:xfrm>
        </p:spPr>
        <p:txBody>
          <a:bodyPr>
            <a:normAutofit fontScale="77500" lnSpcReduction="20000"/>
          </a:bodyPr>
          <a:lstStyle/>
          <a:p>
            <a:r>
              <a:rPr lang="en-GB" dirty="0" smtClean="0"/>
              <a:t>In 1906 suffragettes went to the Commons to get a promise to consider women’s suffrage.  When this was refused women protested in the lobby of the House of Commons.  10 women were arrested and chose to go to prison for 2 months rather than pay fines.</a:t>
            </a:r>
          </a:p>
          <a:p>
            <a:r>
              <a:rPr lang="en-GB" dirty="0" smtClean="0"/>
              <a:t>In 1908 when PM Herbert Asquith refused to see a delegation of women, Mary Leigh broke windows in Downing Street and this was subsequently adopted as an official tactic and windows, particularly in Oxford street were regularly broken by suffragettes.</a:t>
            </a:r>
          </a:p>
          <a:p>
            <a:r>
              <a:rPr lang="en-GB" dirty="0" smtClean="0"/>
              <a:t>In 1909 Marion Wallace Dunlop began a hunger strike this was also adopted by the WSPU.</a:t>
            </a:r>
          </a:p>
          <a:p>
            <a:r>
              <a:rPr lang="en-GB" dirty="0" smtClean="0"/>
              <a:t>Emily Wilding Davis began setting light to letter boxes and this also was taken as a tactic.</a:t>
            </a:r>
          </a:p>
          <a:p>
            <a:r>
              <a:rPr lang="en-GB" dirty="0" smtClean="0"/>
              <a:t>Thus gradually the WPSU’s tactics became more violent including </a:t>
            </a:r>
            <a:r>
              <a:rPr lang="en-GB" dirty="0"/>
              <a:t>attacks on property and law-breaking, which resulted in imprisonment and hunger strikes</a:t>
            </a:r>
            <a:r>
              <a:rPr lang="en-GB" dirty="0" smtClean="0"/>
              <a:t>.</a:t>
            </a:r>
          </a:p>
          <a:p>
            <a:endParaRPr lang="en-GB" dirty="0" smtClean="0"/>
          </a:p>
          <a:p>
            <a:endParaRPr lang="en-GB" dirty="0"/>
          </a:p>
        </p:txBody>
      </p:sp>
    </p:spTree>
    <p:extLst>
      <p:ext uri="{BB962C8B-B14F-4D97-AF65-F5344CB8AC3E}">
        <p14:creationId xmlns:p14="http://schemas.microsoft.com/office/powerpoint/2010/main" val="191760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Position of Women in 1800 (1)</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Women were seen as second class citizens.</a:t>
            </a:r>
          </a:p>
          <a:p>
            <a:r>
              <a:rPr lang="en-GB" dirty="0" smtClean="0"/>
              <a:t>Their role was domestic – to marry, support their husbands and produce children.</a:t>
            </a:r>
          </a:p>
          <a:p>
            <a:r>
              <a:rPr lang="en-GB" dirty="0" smtClean="0"/>
              <a:t>Spinsters were reviled and pitied.</a:t>
            </a:r>
          </a:p>
          <a:p>
            <a:r>
              <a:rPr lang="en-GB" dirty="0" smtClean="0"/>
              <a:t>All Christian religions supported this.</a:t>
            </a:r>
          </a:p>
          <a:p>
            <a:r>
              <a:rPr lang="en-GB" dirty="0" smtClean="0"/>
              <a:t>On marriage all property rights went to the husband unless there was a legal pre-nuptial agreement. </a:t>
            </a:r>
          </a:p>
          <a:p>
            <a:r>
              <a:rPr lang="en-GB" dirty="0" smtClean="0"/>
              <a:t>Women promised to obey their husbands in the marriage ceremony.</a:t>
            </a:r>
          </a:p>
          <a:p>
            <a:r>
              <a:rPr lang="en-GB" dirty="0"/>
              <a:t>Furthermore, rights to the woman personally - that is, access to her </a:t>
            </a:r>
            <a:r>
              <a:rPr lang="en-GB" dirty="0" smtClean="0"/>
              <a:t>body </a:t>
            </a:r>
            <a:r>
              <a:rPr lang="en-GB" dirty="0"/>
              <a:t>- were </a:t>
            </a:r>
            <a:r>
              <a:rPr lang="en-GB" dirty="0" smtClean="0"/>
              <a:t>his.</a:t>
            </a:r>
          </a:p>
          <a:p>
            <a:endParaRPr lang="en-GB" dirty="0"/>
          </a:p>
        </p:txBody>
      </p:sp>
    </p:spTree>
    <p:extLst>
      <p:ext uri="{BB962C8B-B14F-4D97-AF65-F5344CB8AC3E}">
        <p14:creationId xmlns:p14="http://schemas.microsoft.com/office/powerpoint/2010/main" val="1037924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en-GB" dirty="0" smtClean="0"/>
              <a:t>Suffragettes 4</a:t>
            </a:r>
            <a:endParaRPr lang="en-GB" dirty="0"/>
          </a:p>
        </p:txBody>
      </p:sp>
      <p:sp>
        <p:nvSpPr>
          <p:cNvPr id="3" name="Content Placeholder 2"/>
          <p:cNvSpPr>
            <a:spLocks noGrp="1"/>
          </p:cNvSpPr>
          <p:nvPr>
            <p:ph sz="half" idx="1"/>
          </p:nvPr>
        </p:nvSpPr>
        <p:spPr>
          <a:xfrm>
            <a:off x="107504" y="908720"/>
            <a:ext cx="4896544" cy="5949280"/>
          </a:xfrm>
        </p:spPr>
        <p:txBody>
          <a:bodyPr>
            <a:normAutofit fontScale="62500" lnSpcReduction="20000"/>
          </a:bodyPr>
          <a:lstStyle/>
          <a:p>
            <a:r>
              <a:rPr lang="en-GB" dirty="0" smtClean="0"/>
              <a:t>Early on hunger strikers were released to avoid death.</a:t>
            </a:r>
          </a:p>
          <a:p>
            <a:r>
              <a:rPr lang="en-GB" dirty="0" smtClean="0"/>
              <a:t>But in September 1909 under government instruction prisons began the practice of force feeding the suffragettes through a tube, most commonly a nostril or stomach tube or a stomach pump. </a:t>
            </a:r>
          </a:p>
          <a:p>
            <a:r>
              <a:rPr lang="en-GB" dirty="0" smtClean="0"/>
              <a:t>The process of tube feeding was strenuous; without the consent of the hunger strikers, they were typically strapped down and force fed via stomach or nostril tube, often with a considerable amount of force. </a:t>
            </a:r>
          </a:p>
          <a:p>
            <a:r>
              <a:rPr lang="en-GB" dirty="0" smtClean="0"/>
              <a:t>It caused both short-term damage to the circulatory system, digestive system and nervous system and long term damage to the physical and mental health of the suffragettes. Suffragettes who were force fed were also known to develop pleurisy or pneumonia as a result of a misplaced tube.</a:t>
            </a:r>
          </a:p>
          <a:p>
            <a:pPr lvl="0"/>
            <a:r>
              <a:rPr lang="en-US" dirty="0"/>
              <a:t>This backfired on the Government as the Suffragettes gained sympathy and support, both in the press and with the public, which their tactics had previously lost them</a:t>
            </a:r>
            <a:r>
              <a:rPr lang="en-US" dirty="0" smtClean="0"/>
              <a:t>.</a:t>
            </a:r>
          </a:p>
          <a:p>
            <a:endParaRPr lang="en-GB" dirty="0" smtClean="0"/>
          </a:p>
          <a:p>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6056" y="1052736"/>
            <a:ext cx="4067944" cy="5587067"/>
          </a:xfrm>
        </p:spPr>
      </p:pic>
    </p:spTree>
    <p:extLst>
      <p:ext uri="{BB962C8B-B14F-4D97-AF65-F5344CB8AC3E}">
        <p14:creationId xmlns:p14="http://schemas.microsoft.com/office/powerpoint/2010/main" val="4259434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Suffragettes 5</a:t>
            </a:r>
            <a:endParaRPr lang="en-GB" dirty="0"/>
          </a:p>
        </p:txBody>
      </p:sp>
      <p:sp>
        <p:nvSpPr>
          <p:cNvPr id="3" name="Content Placeholder 2"/>
          <p:cNvSpPr>
            <a:spLocks noGrp="1"/>
          </p:cNvSpPr>
          <p:nvPr>
            <p:ph idx="1"/>
          </p:nvPr>
        </p:nvSpPr>
        <p:spPr/>
        <p:txBody>
          <a:bodyPr>
            <a:normAutofit fontScale="92500"/>
          </a:bodyPr>
          <a:lstStyle/>
          <a:p>
            <a:pPr lvl="0"/>
            <a:r>
              <a:rPr lang="en-US" dirty="0" smtClean="0"/>
              <a:t>The escalation of violence caused bitter controversy between the Pethick-Lawrences and the Pankhursts.</a:t>
            </a:r>
          </a:p>
          <a:p>
            <a:pPr lvl="0"/>
            <a:r>
              <a:rPr lang="en-US" dirty="0" smtClean="0"/>
              <a:t>Emmeline and Frederick Pethick-Lawrence were prominent supporters with </a:t>
            </a:r>
            <a:r>
              <a:rPr lang="en-US" dirty="0"/>
              <a:t>Emmeline </a:t>
            </a:r>
            <a:r>
              <a:rPr lang="en-US" dirty="0" smtClean="0"/>
              <a:t>Treasurer and Fred providing considerable finance and fund raising skill to the WSPU.  They were expelled in 1912. Sylvia Pankhurst was also expelled in 1913 for becoming too left wing.</a:t>
            </a:r>
          </a:p>
          <a:p>
            <a:endParaRPr lang="en-GB" dirty="0"/>
          </a:p>
        </p:txBody>
      </p:sp>
    </p:spTree>
    <p:extLst>
      <p:ext uri="{BB962C8B-B14F-4D97-AF65-F5344CB8AC3E}">
        <p14:creationId xmlns:p14="http://schemas.microsoft.com/office/powerpoint/2010/main" val="3414137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64096"/>
          </a:xfrm>
        </p:spPr>
        <p:txBody>
          <a:bodyPr>
            <a:normAutofit/>
          </a:bodyPr>
          <a:lstStyle/>
          <a:p>
            <a:r>
              <a:rPr lang="en-GB" dirty="0" smtClean="0"/>
              <a:t>Suffragettes 6</a:t>
            </a:r>
            <a:endParaRPr lang="en-GB" dirty="0"/>
          </a:p>
        </p:txBody>
      </p:sp>
      <p:sp>
        <p:nvSpPr>
          <p:cNvPr id="3" name="Content Placeholder 2"/>
          <p:cNvSpPr>
            <a:spLocks noGrp="1"/>
          </p:cNvSpPr>
          <p:nvPr>
            <p:ph sz="half" idx="2"/>
          </p:nvPr>
        </p:nvSpPr>
        <p:spPr>
          <a:xfrm>
            <a:off x="0" y="764704"/>
            <a:ext cx="4040188" cy="4785395"/>
          </a:xfrm>
        </p:spPr>
        <p:txBody>
          <a:bodyPr>
            <a:normAutofit fontScale="85000" lnSpcReduction="20000"/>
          </a:bodyPr>
          <a:lstStyle/>
          <a:p>
            <a:pPr lvl="0"/>
            <a:r>
              <a:rPr lang="en-US" dirty="0" smtClean="0"/>
              <a:t>In 1912 Suffragettes undertook window breaking, attacks on letter boxes and arson.  </a:t>
            </a:r>
            <a:r>
              <a:rPr lang="en-GB" dirty="0" smtClean="0"/>
              <a:t>Across the country specially selected empty houses were burned down, many of them belonging to prominent members of society, and the refreshment rooms on several of the Royal Parks were attacked by the arsonists.</a:t>
            </a:r>
          </a:p>
          <a:p>
            <a:pPr lvl="0"/>
            <a:r>
              <a:rPr lang="en-GB" dirty="0"/>
              <a:t>In the British Museum exhibits were damaged, and in the National Gallery paintings including one of the Duke of Wellington were attacked with an axe. In the Tower of London a jewellery case was smashed, and the Tate Gallery was forced to close</a:t>
            </a:r>
            <a:r>
              <a:rPr lang="en-GB" dirty="0" smtClean="0"/>
              <a:t>.</a:t>
            </a:r>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6425" y="764704"/>
            <a:ext cx="4037575" cy="3068557"/>
          </a:xfrm>
        </p:spPr>
      </p:pic>
      <p:sp>
        <p:nvSpPr>
          <p:cNvPr id="8" name="TextBox 7"/>
          <p:cNvSpPr txBox="1"/>
          <p:nvPr/>
        </p:nvSpPr>
        <p:spPr>
          <a:xfrm>
            <a:off x="3995936" y="836712"/>
            <a:ext cx="1152128" cy="2308324"/>
          </a:xfrm>
          <a:prstGeom prst="rect">
            <a:avLst/>
          </a:prstGeom>
          <a:noFill/>
        </p:spPr>
        <p:txBody>
          <a:bodyPr wrap="square" rtlCol="0">
            <a:spAutoFit/>
          </a:bodyPr>
          <a:lstStyle/>
          <a:p>
            <a:r>
              <a:rPr lang="en-GB" dirty="0" smtClean="0"/>
              <a:t>Replacing Windows smashed by suffragettes at Swan and Edgars.</a:t>
            </a: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005064"/>
            <a:ext cx="28051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35996" y="4005064"/>
            <a:ext cx="1224136" cy="2308324"/>
          </a:xfrm>
          <a:prstGeom prst="rect">
            <a:avLst/>
          </a:prstGeom>
          <a:noFill/>
        </p:spPr>
        <p:txBody>
          <a:bodyPr wrap="square" rtlCol="0">
            <a:spAutoFit/>
          </a:bodyPr>
          <a:lstStyle/>
          <a:p>
            <a:r>
              <a:rPr lang="en-GB" i="1" dirty="0"/>
              <a:t>Painting of Venus </a:t>
            </a:r>
            <a:r>
              <a:rPr lang="en-GB" i="1" dirty="0" smtClean="0"/>
              <a:t>in the National Gallery slashed </a:t>
            </a:r>
            <a:r>
              <a:rPr lang="en-GB" i="1" dirty="0"/>
              <a:t>by Mary Richardson</a:t>
            </a:r>
            <a:endParaRPr lang="en-GB" dirty="0"/>
          </a:p>
        </p:txBody>
      </p:sp>
    </p:spTree>
    <p:extLst>
      <p:ext uri="{BB962C8B-B14F-4D97-AF65-F5344CB8AC3E}">
        <p14:creationId xmlns:p14="http://schemas.microsoft.com/office/powerpoint/2010/main" val="4067290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271" y="-15060"/>
            <a:ext cx="5681905" cy="635748"/>
          </a:xfrm>
        </p:spPr>
        <p:txBody>
          <a:bodyPr>
            <a:normAutofit fontScale="90000"/>
          </a:bodyPr>
          <a:lstStyle/>
          <a:p>
            <a:r>
              <a:rPr lang="en-GB" dirty="0"/>
              <a:t>Suffragettes </a:t>
            </a:r>
            <a:r>
              <a:rPr lang="en-GB" dirty="0" smtClean="0"/>
              <a:t>7</a:t>
            </a:r>
            <a:endParaRPr lang="en-GB" dirty="0"/>
          </a:p>
        </p:txBody>
      </p:sp>
      <p:sp>
        <p:nvSpPr>
          <p:cNvPr id="3" name="Content Placeholder 2"/>
          <p:cNvSpPr>
            <a:spLocks noGrp="1"/>
          </p:cNvSpPr>
          <p:nvPr>
            <p:ph sz="half" idx="1"/>
          </p:nvPr>
        </p:nvSpPr>
        <p:spPr>
          <a:xfrm>
            <a:off x="6905" y="4091898"/>
            <a:ext cx="8881644" cy="2766102"/>
          </a:xfrm>
        </p:spPr>
        <p:txBody>
          <a:bodyPr>
            <a:normAutofit fontScale="92500" lnSpcReduction="20000"/>
          </a:bodyPr>
          <a:lstStyle/>
          <a:p>
            <a:pPr lvl="0"/>
            <a:r>
              <a:rPr lang="en-GB" dirty="0"/>
              <a:t>In 1913 some Suffragettes began to resort to the tactic of small bombs. In February 1913 Lloyd George’s week-end cottage which was in the process of being built, was target of a small explosion, and in June 1914 a bomb was placed beside the Coronation Chair in Westminster Abbey. It exploded causing slight damage to the chair and the 'Stone of Destiny' below it. Several other bombs planted including one in St Paul’s Cathedral, and near the Bank of England.</a:t>
            </a: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1" y="548680"/>
            <a:ext cx="3787747" cy="2638797"/>
          </a:xfrm>
          <a:prstGeom prst="rect">
            <a:avLst/>
          </a:prstGeom>
        </p:spPr>
      </p:pic>
      <p:sp>
        <p:nvSpPr>
          <p:cNvPr id="9" name="TextBox 8"/>
          <p:cNvSpPr txBox="1"/>
          <p:nvPr/>
        </p:nvSpPr>
        <p:spPr>
          <a:xfrm>
            <a:off x="18740" y="3183770"/>
            <a:ext cx="4798952" cy="646331"/>
          </a:xfrm>
          <a:prstGeom prst="rect">
            <a:avLst/>
          </a:prstGeom>
          <a:noFill/>
        </p:spPr>
        <p:txBody>
          <a:bodyPr wrap="square" rtlCol="0">
            <a:spAutoFit/>
          </a:bodyPr>
          <a:lstStyle/>
          <a:p>
            <a:r>
              <a:rPr lang="en-GB" dirty="0" err="1"/>
              <a:t>L</a:t>
            </a:r>
            <a:r>
              <a:rPr lang="en-GB" dirty="0" err="1" smtClean="0"/>
              <a:t>evetleigh</a:t>
            </a:r>
            <a:r>
              <a:rPr lang="en-GB" dirty="0" smtClean="0"/>
              <a:t> </a:t>
            </a:r>
            <a:r>
              <a:rPr lang="en-GB" dirty="0"/>
              <a:t>H</a:t>
            </a:r>
            <a:r>
              <a:rPr lang="en-GB" dirty="0" smtClean="0"/>
              <a:t>ouse </a:t>
            </a:r>
            <a:r>
              <a:rPr lang="en-GB" dirty="0"/>
              <a:t>after the suffragette arson attack</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799" y="0"/>
            <a:ext cx="3171034" cy="3995503"/>
          </a:xfrm>
          <a:prstGeom prst="rect">
            <a:avLst/>
          </a:prstGeom>
        </p:spPr>
      </p:pic>
      <p:sp>
        <p:nvSpPr>
          <p:cNvPr id="12" name="TextBox 11"/>
          <p:cNvSpPr txBox="1"/>
          <p:nvPr/>
        </p:nvSpPr>
        <p:spPr>
          <a:xfrm>
            <a:off x="4817692" y="692696"/>
            <a:ext cx="1338484" cy="2308324"/>
          </a:xfrm>
          <a:prstGeom prst="rect">
            <a:avLst/>
          </a:prstGeom>
          <a:noFill/>
        </p:spPr>
        <p:txBody>
          <a:bodyPr wrap="square" rtlCol="0">
            <a:spAutoFit/>
          </a:bodyPr>
          <a:lstStyle/>
          <a:p>
            <a:r>
              <a:rPr lang="en-GB" dirty="0"/>
              <a:t>One of two bombs discovered in Lloyd </a:t>
            </a:r>
            <a:r>
              <a:rPr lang="en-GB" dirty="0" smtClean="0"/>
              <a:t>George’s </a:t>
            </a:r>
            <a:r>
              <a:rPr lang="en-GB" dirty="0"/>
              <a:t>cottage, February </a:t>
            </a:r>
            <a:r>
              <a:rPr lang="en-GB" dirty="0" smtClean="0"/>
              <a:t>20</a:t>
            </a:r>
            <a:r>
              <a:rPr lang="en-GB" baseline="30000" dirty="0" smtClean="0"/>
              <a:t>th</a:t>
            </a:r>
            <a:r>
              <a:rPr lang="en-GB" dirty="0" smtClean="0"/>
              <a:t> 1913</a:t>
            </a:r>
            <a:endParaRPr lang="en-GB" dirty="0"/>
          </a:p>
        </p:txBody>
      </p:sp>
    </p:spTree>
    <p:extLst>
      <p:ext uri="{BB962C8B-B14F-4D97-AF65-F5344CB8AC3E}">
        <p14:creationId xmlns:p14="http://schemas.microsoft.com/office/powerpoint/2010/main" val="322769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ily Wilding Davison 1.jpg"/>
          <p:cNvPicPr>
            <a:picLocks noChangeAspect="1"/>
          </p:cNvPicPr>
          <p:nvPr/>
        </p:nvPicPr>
        <p:blipFill>
          <a:blip r:embed="rId3" cstate="print"/>
          <a:stretch>
            <a:fillRect/>
          </a:stretch>
        </p:blipFill>
        <p:spPr>
          <a:xfrm>
            <a:off x="3344864" y="3305947"/>
            <a:ext cx="5799136" cy="3573016"/>
          </a:xfrm>
          <a:prstGeom prst="rect">
            <a:avLst/>
          </a:prstGeom>
        </p:spPr>
      </p:pic>
      <p:pic>
        <p:nvPicPr>
          <p:cNvPr id="5" name="Picture 4" descr="Emily Wilding Davison 2.jpg"/>
          <p:cNvPicPr>
            <a:picLocks noChangeAspect="1"/>
          </p:cNvPicPr>
          <p:nvPr/>
        </p:nvPicPr>
        <p:blipFill>
          <a:blip r:embed="rId4" cstate="print"/>
          <a:stretch>
            <a:fillRect/>
          </a:stretch>
        </p:blipFill>
        <p:spPr>
          <a:xfrm>
            <a:off x="3015794" y="-745"/>
            <a:ext cx="6128206" cy="3079709"/>
          </a:xfrm>
          <a:prstGeom prst="rect">
            <a:avLst/>
          </a:prstGeom>
        </p:spPr>
      </p:pic>
      <p:sp>
        <p:nvSpPr>
          <p:cNvPr id="2" name="TextBox 1"/>
          <p:cNvSpPr txBox="1"/>
          <p:nvPr/>
        </p:nvSpPr>
        <p:spPr>
          <a:xfrm>
            <a:off x="467544" y="332656"/>
            <a:ext cx="2448272" cy="3416320"/>
          </a:xfrm>
          <a:prstGeom prst="rect">
            <a:avLst/>
          </a:prstGeom>
          <a:noFill/>
        </p:spPr>
        <p:txBody>
          <a:bodyPr wrap="square" rtlCol="0">
            <a:spAutoFit/>
          </a:bodyPr>
          <a:lstStyle/>
          <a:p>
            <a:pPr lvl="0"/>
            <a:r>
              <a:rPr lang="en-GB" dirty="0"/>
              <a:t>The most famous act associated with the Suffragettes was at the June 1913 Derby when Emily Wilding Davison threw herself under the King’s horse, Anmer,  as it rounded </a:t>
            </a:r>
            <a:r>
              <a:rPr lang="en-GB" dirty="0" err="1"/>
              <a:t>Tattenham</a:t>
            </a:r>
            <a:r>
              <a:rPr lang="en-GB" dirty="0"/>
              <a:t> Corner. She was killed. The funeral procession drew huge attendances.</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ily wliding davison funeraL.jpg"/>
          <p:cNvPicPr>
            <a:picLocks noChangeAspect="1"/>
          </p:cNvPicPr>
          <p:nvPr/>
        </p:nvPicPr>
        <p:blipFill>
          <a:blip r:embed="rId3" cstate="print"/>
          <a:stretch>
            <a:fillRect/>
          </a:stretch>
        </p:blipFill>
        <p:spPr>
          <a:xfrm>
            <a:off x="4067944" y="0"/>
            <a:ext cx="5076056" cy="3534264"/>
          </a:xfrm>
          <a:prstGeom prst="rect">
            <a:avLst/>
          </a:prstGeom>
        </p:spPr>
      </p:pic>
      <p:pic>
        <p:nvPicPr>
          <p:cNvPr id="3" name="Picture 2" descr="15_Emily Wilding Davison funeral 1_credit Museum of London_0.jpg"/>
          <p:cNvPicPr>
            <a:picLocks noChangeAspect="1"/>
          </p:cNvPicPr>
          <p:nvPr/>
        </p:nvPicPr>
        <p:blipFill>
          <a:blip r:embed="rId4" cstate="print"/>
          <a:stretch>
            <a:fillRect/>
          </a:stretch>
        </p:blipFill>
        <p:spPr>
          <a:xfrm>
            <a:off x="0" y="3524250"/>
            <a:ext cx="4762500" cy="33337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454"/>
            <a:ext cx="8229600" cy="752250"/>
          </a:xfrm>
        </p:spPr>
        <p:txBody>
          <a:bodyPr>
            <a:normAutofit fontScale="90000"/>
          </a:bodyPr>
          <a:lstStyle/>
          <a:p>
            <a:r>
              <a:rPr lang="en-GB" dirty="0" smtClean="0"/>
              <a:t>Suffragettes 7</a:t>
            </a:r>
            <a:endParaRPr lang="en-GB" dirty="0"/>
          </a:p>
        </p:txBody>
      </p:sp>
      <p:sp>
        <p:nvSpPr>
          <p:cNvPr id="3" name="Content Placeholder 2"/>
          <p:cNvSpPr>
            <a:spLocks noGrp="1"/>
          </p:cNvSpPr>
          <p:nvPr>
            <p:ph sz="half" idx="1"/>
          </p:nvPr>
        </p:nvSpPr>
        <p:spPr>
          <a:xfrm>
            <a:off x="0" y="764704"/>
            <a:ext cx="5148064" cy="6093296"/>
          </a:xfrm>
        </p:spPr>
        <p:txBody>
          <a:bodyPr>
            <a:normAutofit fontScale="70000" lnSpcReduction="20000"/>
          </a:bodyPr>
          <a:lstStyle/>
          <a:p>
            <a:r>
              <a:rPr lang="en-GB" dirty="0" smtClean="0"/>
              <a:t>The government moved to prosecute prominent members of the </a:t>
            </a:r>
            <a:r>
              <a:rPr lang="en-US" dirty="0" smtClean="0"/>
              <a:t>WSPU including the Pethick-Lawrences.  Christabel Pankhurst fled to Paris to escape arrest, but after this </a:t>
            </a:r>
            <a:r>
              <a:rPr lang="en-GB" dirty="0" smtClean="0"/>
              <a:t>the </a:t>
            </a:r>
            <a:r>
              <a:rPr lang="en-US" dirty="0" smtClean="0"/>
              <a:t>WSPU lost direction.</a:t>
            </a:r>
          </a:p>
          <a:p>
            <a:r>
              <a:rPr lang="en-US" dirty="0" smtClean="0"/>
              <a:t>The government introduced the Prisoners Temporary Discharge Act in 1913.  This was commonly known as the Cat and Mouse Act.</a:t>
            </a:r>
          </a:p>
          <a:p>
            <a:r>
              <a:rPr lang="en-US" dirty="0" smtClean="0"/>
              <a:t>It allowed for release and rearrest of hunger strikers once they had recovered.</a:t>
            </a:r>
          </a:p>
          <a:p>
            <a:r>
              <a:rPr lang="en-US" dirty="0" smtClean="0"/>
              <a:t>As a result of the debilitating effects of this act many suffragettes agreed to a promise of good behaviour in return for discharge.</a:t>
            </a:r>
          </a:p>
          <a:p>
            <a:r>
              <a:rPr lang="en-US" dirty="0" smtClean="0"/>
              <a:t>There was a public reaction against the WSPU attempts at public meetings drew hostile crowds and peltings with eggs and fruit as did attempts to open new shops and offices</a:t>
            </a:r>
          </a:p>
          <a:p>
            <a:r>
              <a:rPr lang="en-US" dirty="0" smtClean="0"/>
              <a:t>It has been argued that by 1914 militancy was in decline.</a:t>
            </a:r>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080" y="765240"/>
            <a:ext cx="3744416" cy="5760642"/>
          </a:xfrm>
        </p:spPr>
      </p:pic>
    </p:spTree>
    <p:extLst>
      <p:ext uri="{BB962C8B-B14F-4D97-AF65-F5344CB8AC3E}">
        <p14:creationId xmlns:p14="http://schemas.microsoft.com/office/powerpoint/2010/main" val="2108209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467440" cy="6858000"/>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0388" t="1474" r="54855" b="1388"/>
          <a:stretch/>
        </p:blipFill>
        <p:spPr>
          <a:xfrm>
            <a:off x="4860032" y="260648"/>
            <a:ext cx="4042302" cy="6379609"/>
          </a:xfrm>
          <a:prstGeom prst="rect">
            <a:avLst/>
          </a:prstGeom>
        </p:spPr>
      </p:pic>
    </p:spTree>
    <p:extLst>
      <p:ext uri="{BB962C8B-B14F-4D97-AF65-F5344CB8AC3E}">
        <p14:creationId xmlns:p14="http://schemas.microsoft.com/office/powerpoint/2010/main" val="2732773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n-GB" dirty="0" smtClean="0"/>
              <a:t>Suffragettes 8</a:t>
            </a:r>
            <a:endParaRPr lang="en-GB" dirty="0"/>
          </a:p>
        </p:txBody>
      </p:sp>
      <p:sp>
        <p:nvSpPr>
          <p:cNvPr id="3" name="Content Placeholder 2"/>
          <p:cNvSpPr>
            <a:spLocks noGrp="1"/>
          </p:cNvSpPr>
          <p:nvPr>
            <p:ph sz="half" idx="1"/>
          </p:nvPr>
        </p:nvSpPr>
        <p:spPr>
          <a:xfrm>
            <a:off x="179512" y="764704"/>
            <a:ext cx="4316288" cy="5976664"/>
          </a:xfrm>
        </p:spPr>
        <p:txBody>
          <a:bodyPr>
            <a:normAutofit fontScale="70000" lnSpcReduction="20000"/>
          </a:bodyPr>
          <a:lstStyle/>
          <a:p>
            <a:r>
              <a:rPr lang="en-GB" dirty="0" smtClean="0"/>
              <a:t>In 1907 the WPSU split over the </a:t>
            </a:r>
            <a:r>
              <a:rPr lang="en-US" dirty="0" smtClean="0"/>
              <a:t>Pankhursts dictatorial leadership and the Women’s Freedom League  under Charlotte Despard was formed. This carried out militant actions of a non violent nature. By 1914 its membership was about 4000.  It organized the Women’s Tax Resistance League.</a:t>
            </a:r>
          </a:p>
          <a:p>
            <a:r>
              <a:rPr lang="en-US" dirty="0" smtClean="0"/>
              <a:t>It also organized a campaign not to fill in the 1911 census which the WSPU later supported.</a:t>
            </a:r>
          </a:p>
          <a:p>
            <a:r>
              <a:rPr lang="en-US" dirty="0" smtClean="0"/>
              <a:t>It became a half way house between the </a:t>
            </a:r>
            <a:r>
              <a:rPr lang="en-GB" dirty="0" smtClean="0"/>
              <a:t>WPSU and the NUWSS.</a:t>
            </a:r>
          </a:p>
          <a:p>
            <a:r>
              <a:rPr lang="en-GB" dirty="0" smtClean="0"/>
              <a:t>The latter continued its campaigning and grew in size.</a:t>
            </a:r>
          </a:p>
          <a:p>
            <a:r>
              <a:rPr lang="en-GB" dirty="0" smtClean="0"/>
              <a:t>From 1911 when Labour adopted universal suffrage the NUWSS funded Labour candidates in by elections though they generally came third. However in some cases this caused the Liberal to lose to the Conservatives.</a:t>
            </a:r>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67449" y="764704"/>
            <a:ext cx="4462549" cy="2751906"/>
          </a:xfrm>
        </p:spPr>
      </p:pic>
      <p:sp>
        <p:nvSpPr>
          <p:cNvPr id="6" name="TextBox 5"/>
          <p:cNvSpPr txBox="1"/>
          <p:nvPr/>
        </p:nvSpPr>
        <p:spPr>
          <a:xfrm>
            <a:off x="4519741" y="3501008"/>
            <a:ext cx="4392488" cy="646331"/>
          </a:xfrm>
          <a:prstGeom prst="rect">
            <a:avLst/>
          </a:prstGeom>
          <a:noFill/>
        </p:spPr>
        <p:txBody>
          <a:bodyPr wrap="square" rtlCol="0">
            <a:spAutoFit/>
          </a:bodyPr>
          <a:lstStyle/>
          <a:p>
            <a:r>
              <a:rPr lang="en-GB" b="1" dirty="0"/>
              <a:t>Charlotte </a:t>
            </a:r>
            <a:r>
              <a:rPr lang="en-GB" b="1" dirty="0" err="1"/>
              <a:t>Despard</a:t>
            </a:r>
            <a:r>
              <a:rPr lang="en-GB" b="1" dirty="0"/>
              <a:t> in front of the Women's Freedom League banner (17th June 1911)</a:t>
            </a:r>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121" y="4313947"/>
            <a:ext cx="3168352" cy="2395774"/>
          </a:xfrm>
          <a:prstGeom prst="rect">
            <a:avLst/>
          </a:prstGeom>
        </p:spPr>
      </p:pic>
      <p:sp>
        <p:nvSpPr>
          <p:cNvPr id="8" name="TextBox 7"/>
          <p:cNvSpPr txBox="1"/>
          <p:nvPr/>
        </p:nvSpPr>
        <p:spPr>
          <a:xfrm>
            <a:off x="7740352" y="4365104"/>
            <a:ext cx="1171877" cy="2031325"/>
          </a:xfrm>
          <a:prstGeom prst="rect">
            <a:avLst/>
          </a:prstGeom>
          <a:noFill/>
        </p:spPr>
        <p:txBody>
          <a:bodyPr wrap="square" rtlCol="0">
            <a:spAutoFit/>
          </a:bodyPr>
          <a:lstStyle/>
          <a:p>
            <a:r>
              <a:rPr lang="en-GB" b="1" dirty="0" smtClean="0"/>
              <a:t>The Women's </a:t>
            </a:r>
            <a:r>
              <a:rPr lang="en-GB" b="1" dirty="0"/>
              <a:t>Freedom League's touring publicity caravan</a:t>
            </a:r>
            <a:endParaRPr lang="en-GB" dirty="0"/>
          </a:p>
        </p:txBody>
      </p:sp>
    </p:spTree>
    <p:extLst>
      <p:ext uri="{BB962C8B-B14F-4D97-AF65-F5344CB8AC3E}">
        <p14:creationId xmlns:p14="http://schemas.microsoft.com/office/powerpoint/2010/main" val="870501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Suffragettes 9</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In 1910 the government set up a Conciliation Committee to find a bill for female suffrage acceptable to all parties and subsequently a Conciliation bill was introduced in 1911 which passed its second reading with a majority of over 100.</a:t>
            </a:r>
          </a:p>
          <a:p>
            <a:r>
              <a:rPr lang="en-GB" dirty="0" smtClean="0"/>
              <a:t>The WSPU declared a truce when it was introduced but in July Asquith declared there was no more time for the bill and suspended Parliament to November whereupon the WSPU called off their truce.</a:t>
            </a:r>
          </a:p>
          <a:p>
            <a:r>
              <a:rPr lang="en-GB" dirty="0" smtClean="0"/>
              <a:t>The Conciliation Bill </a:t>
            </a:r>
            <a:r>
              <a:rPr lang="en-GB" dirty="0"/>
              <a:t>was again introduced </a:t>
            </a:r>
            <a:r>
              <a:rPr lang="en-GB" dirty="0" smtClean="0"/>
              <a:t>in 1912.  However </a:t>
            </a:r>
            <a:r>
              <a:rPr lang="en-GB" dirty="0"/>
              <a:t>this time the Bill was defeated by 208 to 222</a:t>
            </a:r>
            <a:r>
              <a:rPr lang="en-GB" dirty="0" smtClean="0"/>
              <a:t>.</a:t>
            </a:r>
            <a:r>
              <a:rPr lang="en-GB" baseline="30000" dirty="0" smtClean="0"/>
              <a:t> </a:t>
            </a:r>
            <a:r>
              <a:rPr lang="en-GB" dirty="0"/>
              <a:t> The reason for the defeat was that the Irish </a:t>
            </a:r>
            <a:r>
              <a:rPr lang="en-GB" dirty="0" smtClean="0"/>
              <a:t>Home Rule </a:t>
            </a:r>
            <a:r>
              <a:rPr lang="en-GB" dirty="0"/>
              <a:t>Party believed that a debate over votes for women would be used to prevent Irish home rule. </a:t>
            </a:r>
            <a:r>
              <a:rPr lang="en-GB" dirty="0" smtClean="0"/>
              <a:t>Some MPs also seem to have changed their minds as a result of WSPU militant actions.</a:t>
            </a:r>
          </a:p>
          <a:p>
            <a:r>
              <a:rPr lang="en-GB" dirty="0" smtClean="0"/>
              <a:t>Asquith had declared himself in favour of manhood suffrage with a clause on women’s suffrage.  The NUWSS agreed to work with it but the WSPU condemned it.</a:t>
            </a:r>
          </a:p>
          <a:p>
            <a:r>
              <a:rPr lang="en-GB" dirty="0" smtClean="0"/>
              <a:t>A reform bill was introduced in 1913 but the Speaker ruled out the amendment for </a:t>
            </a:r>
            <a:r>
              <a:rPr lang="en-US" dirty="0" smtClean="0"/>
              <a:t>the women’s vote.</a:t>
            </a:r>
            <a:endParaRPr lang="en-GB" dirty="0"/>
          </a:p>
        </p:txBody>
      </p:sp>
    </p:spTree>
    <p:extLst>
      <p:ext uri="{BB962C8B-B14F-4D97-AF65-F5344CB8AC3E}">
        <p14:creationId xmlns:p14="http://schemas.microsoft.com/office/powerpoint/2010/main" val="3186908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Position of Women in 1800 (2)</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Control of the children were in the husband’s hands.</a:t>
            </a:r>
          </a:p>
          <a:p>
            <a:r>
              <a:rPr lang="en-GB" dirty="0" smtClean="0"/>
              <a:t>Divorce was only available via an act of parliament or via church courts.</a:t>
            </a:r>
          </a:p>
          <a:p>
            <a:r>
              <a:rPr lang="en-GB" dirty="0" smtClean="0"/>
              <a:t>Many types of work were barred to women including all professions and the civil service.</a:t>
            </a:r>
          </a:p>
          <a:p>
            <a:r>
              <a:rPr lang="en-GB" dirty="0" smtClean="0"/>
              <a:t>Working class women worked in factories or as agricultural labourers.  Poor women of a middle class background often worked as governesses. </a:t>
            </a:r>
          </a:p>
          <a:p>
            <a:r>
              <a:rPr lang="en-GB" dirty="0" smtClean="0"/>
              <a:t>Women who worked were paid less than men – often 50% or less.</a:t>
            </a:r>
          </a:p>
          <a:p>
            <a:r>
              <a:rPr lang="en-GB" dirty="0" smtClean="0"/>
              <a:t>Politics was barred to women though some women who owned property (single women and widows) managed to vote before 1832 when it was then stopped.</a:t>
            </a:r>
          </a:p>
          <a:p>
            <a:endParaRPr lang="en-GB" dirty="0"/>
          </a:p>
        </p:txBody>
      </p:sp>
    </p:spTree>
    <p:extLst>
      <p:ext uri="{BB962C8B-B14F-4D97-AF65-F5344CB8AC3E}">
        <p14:creationId xmlns:p14="http://schemas.microsoft.com/office/powerpoint/2010/main" val="1365945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Developments</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In the United States many women are actively involved in the campaign to end slavery in America, and the notion of women's rights first creeps on to the agenda in tandem with the rights of African-American slaves. </a:t>
            </a:r>
          </a:p>
          <a:p>
            <a:r>
              <a:rPr lang="en-GB" dirty="0" smtClean="0"/>
              <a:t>In July 1848 two anti-slavery campaigners, Elizabeth Stanton and Lucretia Mott, invite colleagues to a two-day convention on women's rights in Mrs Stanton's home in New York state (at Seneca Falls). It is the first of many such gatherings which lead, in 1869, to the formation of the National Woman Suffrage Association.</a:t>
            </a:r>
          </a:p>
          <a:p>
            <a:r>
              <a:rPr lang="en-GB" dirty="0" smtClean="0"/>
              <a:t>1869 Wyoming gave women the vote.</a:t>
            </a:r>
          </a:p>
          <a:p>
            <a:r>
              <a:rPr lang="en-GB" dirty="0" smtClean="0"/>
              <a:t>1870 Utah gave women the vote.</a:t>
            </a:r>
          </a:p>
          <a:p>
            <a:r>
              <a:rPr lang="en-GB" dirty="0" smtClean="0"/>
              <a:t>1881 The Isle of Man gave women the vote in parliamentary elections.</a:t>
            </a:r>
          </a:p>
          <a:p>
            <a:r>
              <a:rPr lang="en-GB" dirty="0" smtClean="0"/>
              <a:t>1893 New Zealand gave women the vote.</a:t>
            </a:r>
          </a:p>
          <a:p>
            <a:r>
              <a:rPr lang="en-GB" dirty="0" smtClean="0"/>
              <a:t>1902 Australia gave women the vote.</a:t>
            </a:r>
          </a:p>
          <a:p>
            <a:r>
              <a:rPr lang="en-GB" dirty="0" smtClean="0"/>
              <a:t>By 1914 11 states in the US had given women the vote.</a:t>
            </a:r>
          </a:p>
          <a:p>
            <a:endParaRPr lang="en-GB" dirty="0"/>
          </a:p>
        </p:txBody>
      </p:sp>
    </p:spTree>
    <p:extLst>
      <p:ext uri="{BB962C8B-B14F-4D97-AF65-F5344CB8AC3E}">
        <p14:creationId xmlns:p14="http://schemas.microsoft.com/office/powerpoint/2010/main" val="911916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War 1 (1)</a:t>
            </a:r>
            <a:endParaRPr lang="en-GB" dirty="0"/>
          </a:p>
        </p:txBody>
      </p:sp>
      <p:sp>
        <p:nvSpPr>
          <p:cNvPr id="3" name="Content Placeholder 2"/>
          <p:cNvSpPr>
            <a:spLocks noGrp="1"/>
          </p:cNvSpPr>
          <p:nvPr>
            <p:ph idx="1"/>
          </p:nvPr>
        </p:nvSpPr>
        <p:spPr/>
        <p:txBody>
          <a:bodyPr>
            <a:normAutofit fontScale="70000" lnSpcReduction="20000"/>
          </a:bodyPr>
          <a:lstStyle/>
          <a:p>
            <a:pPr fontAlgn="base"/>
            <a:r>
              <a:rPr lang="en-GB" dirty="0"/>
              <a:t>At the outbreak of the First World War, Emmeline Pankhurst suspended the activities of the Women's Social and Political Union and concentrated her efforts on helping the government recruit women into war work</a:t>
            </a:r>
            <a:r>
              <a:rPr lang="en-GB" dirty="0" smtClean="0"/>
              <a:t>.</a:t>
            </a:r>
          </a:p>
          <a:p>
            <a:pPr fontAlgn="base"/>
            <a:r>
              <a:rPr lang="en-GB" dirty="0" smtClean="0"/>
              <a:t>On </a:t>
            </a:r>
            <a:r>
              <a:rPr lang="en-GB" dirty="0"/>
              <a:t>the 10th August the government announced it was releasing all suffragettes from prison.</a:t>
            </a:r>
          </a:p>
          <a:p>
            <a:pPr fontAlgn="base"/>
            <a:r>
              <a:rPr lang="en-GB" dirty="0" smtClean="0"/>
              <a:t>The NUWSS and most other </a:t>
            </a:r>
            <a:r>
              <a:rPr lang="en-GB" dirty="0"/>
              <a:t>women's suffrage organisations also chose to suspend their activities and many supported the war effort. Active campaigning continued behind the scenes though. </a:t>
            </a:r>
            <a:endParaRPr lang="en-GB" dirty="0" smtClean="0"/>
          </a:p>
          <a:p>
            <a:pPr fontAlgn="base"/>
            <a:r>
              <a:rPr lang="en-GB" dirty="0" smtClean="0"/>
              <a:t>The WFL was pacifist and continued campaigning for women's suffrage.  Some female pacifists resigned from other groups.</a:t>
            </a:r>
          </a:p>
          <a:p>
            <a:pPr fontAlgn="base"/>
            <a:r>
              <a:rPr lang="en-GB" dirty="0" smtClean="0"/>
              <a:t>All groups entered into voluntary work to support women.</a:t>
            </a:r>
            <a:endParaRPr lang="en-GB" dirty="0"/>
          </a:p>
          <a:p>
            <a:endParaRPr lang="en-GB" dirty="0"/>
          </a:p>
        </p:txBody>
      </p:sp>
    </p:spTree>
    <p:extLst>
      <p:ext uri="{BB962C8B-B14F-4D97-AF65-F5344CB8AC3E}">
        <p14:creationId xmlns:p14="http://schemas.microsoft.com/office/powerpoint/2010/main" val="125603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World War 1 (2)</a:t>
            </a:r>
            <a:endParaRPr lang="en-GB" dirty="0"/>
          </a:p>
        </p:txBody>
      </p:sp>
      <p:sp>
        <p:nvSpPr>
          <p:cNvPr id="3" name="Content Placeholder 2"/>
          <p:cNvSpPr>
            <a:spLocks noGrp="1"/>
          </p:cNvSpPr>
          <p:nvPr>
            <p:ph sz="half" idx="1"/>
          </p:nvPr>
        </p:nvSpPr>
        <p:spPr>
          <a:xfrm>
            <a:off x="107504" y="980728"/>
            <a:ext cx="4388296" cy="5145435"/>
          </a:xfrm>
        </p:spPr>
        <p:txBody>
          <a:bodyPr>
            <a:normAutofit fontScale="62500" lnSpcReduction="20000"/>
          </a:bodyPr>
          <a:lstStyle/>
          <a:p>
            <a:r>
              <a:rPr lang="en-GB" dirty="0" smtClean="0"/>
              <a:t>Mobilisation of industry was a key factor in the First World War. The side which produced the greater amount munitions (guns, tanks etc.) stood a better chance of victory. </a:t>
            </a:r>
          </a:p>
          <a:p>
            <a:r>
              <a:rPr lang="en-GB" dirty="0" smtClean="0"/>
              <a:t>The government extended its power over the economy. There was a huge shortage of workers. Industry and agriculture demanded men, but so did the army. </a:t>
            </a:r>
          </a:p>
          <a:p>
            <a:r>
              <a:rPr lang="en-GB" dirty="0" smtClean="0"/>
              <a:t>The labour shortage needed to be dealt with, and women filled this gap. </a:t>
            </a:r>
          </a:p>
          <a:p>
            <a:r>
              <a:rPr lang="en-GB" dirty="0" smtClean="0"/>
              <a:t>Although many working class women were already in employment, they mainly held traditional female roles in domestic service or in textile factories and mills. During the War, more opportunities opened up to women and the types of jobs they undertook changed. </a:t>
            </a:r>
          </a:p>
          <a:p>
            <a:r>
              <a:rPr lang="en-GB" dirty="0" smtClean="0"/>
              <a:t>Women began to make war products such as guns and ammunition, taking on jobs operating heavy machinery and driving vehicles. </a:t>
            </a:r>
          </a:p>
        </p:txBody>
      </p:sp>
      <p:pic>
        <p:nvPicPr>
          <p:cNvPr id="5" name="Content Placeholder 4" descr="women in woolwich arsenal.jpg"/>
          <p:cNvPicPr>
            <a:picLocks noGrp="1" noChangeAspect="1"/>
          </p:cNvPicPr>
          <p:nvPr>
            <p:ph sz="half" idx="2"/>
          </p:nvPr>
        </p:nvPicPr>
        <p:blipFill>
          <a:blip r:embed="rId3" cstate="print"/>
          <a:stretch>
            <a:fillRect/>
          </a:stretch>
        </p:blipFill>
        <p:spPr>
          <a:xfrm>
            <a:off x="4788024" y="1124744"/>
            <a:ext cx="3954856" cy="5009484"/>
          </a:xfrm>
        </p:spPr>
      </p:pic>
      <p:sp>
        <p:nvSpPr>
          <p:cNvPr id="6" name="TextBox 5"/>
          <p:cNvSpPr txBox="1"/>
          <p:nvPr/>
        </p:nvSpPr>
        <p:spPr>
          <a:xfrm>
            <a:off x="4860032" y="6093296"/>
            <a:ext cx="3960440" cy="646331"/>
          </a:xfrm>
          <a:prstGeom prst="rect">
            <a:avLst/>
          </a:prstGeom>
          <a:noFill/>
        </p:spPr>
        <p:txBody>
          <a:bodyPr wrap="square" rtlCol="0">
            <a:spAutoFit/>
          </a:bodyPr>
          <a:lstStyle/>
          <a:p>
            <a:r>
              <a:rPr lang="en-GB" dirty="0" smtClean="0"/>
              <a:t>Women working in Woolwich Arsenal during the First World War.</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World War 1 (3)</a:t>
            </a:r>
            <a:endParaRPr lang="en-GB" dirty="0"/>
          </a:p>
        </p:txBody>
      </p:sp>
      <p:sp>
        <p:nvSpPr>
          <p:cNvPr id="3" name="Content Placeholder 2"/>
          <p:cNvSpPr>
            <a:spLocks noGrp="1"/>
          </p:cNvSpPr>
          <p:nvPr>
            <p:ph sz="half" idx="1"/>
          </p:nvPr>
        </p:nvSpPr>
        <p:spPr/>
        <p:txBody>
          <a:bodyPr>
            <a:normAutofit fontScale="55000" lnSpcReduction="20000"/>
          </a:bodyPr>
          <a:lstStyle/>
          <a:p>
            <a:r>
              <a:rPr lang="en-GB" dirty="0" smtClean="0"/>
              <a:t>The Women’s Land Army was formed to ensure food production continued as so many male agricultural labourers were in the army. </a:t>
            </a:r>
          </a:p>
          <a:p>
            <a:r>
              <a:rPr lang="en-GB" dirty="0" smtClean="0"/>
              <a:t>Around 800,000 </a:t>
            </a:r>
            <a:r>
              <a:rPr lang="en-GB" b="1" dirty="0" smtClean="0"/>
              <a:t>Munitionettes </a:t>
            </a:r>
            <a:r>
              <a:rPr lang="en-GB" dirty="0" smtClean="0"/>
              <a:t>who worked in highly dangerous conditions while about 250,000 worked in the </a:t>
            </a:r>
            <a:r>
              <a:rPr lang="en-GB" b="1" dirty="0" smtClean="0"/>
              <a:t>Women’s Land Army. </a:t>
            </a:r>
            <a:r>
              <a:rPr lang="en-GB" dirty="0" smtClean="0"/>
              <a:t> </a:t>
            </a:r>
          </a:p>
          <a:p>
            <a:r>
              <a:rPr lang="en-GB" dirty="0" smtClean="0"/>
              <a:t>Women also worked in transport, engineering, construction, clerical work, public services (e.g. postal workers) and emergency services. In 1915, the </a:t>
            </a:r>
            <a:r>
              <a:rPr lang="en-GB" b="1" dirty="0" smtClean="0"/>
              <a:t>Women’s Police Service </a:t>
            </a:r>
            <a:r>
              <a:rPr lang="en-GB" dirty="0" smtClean="0"/>
              <a:t>was formed </a:t>
            </a:r>
          </a:p>
          <a:p>
            <a:r>
              <a:rPr lang="en-GB" dirty="0" smtClean="0"/>
              <a:t>The </a:t>
            </a:r>
            <a:r>
              <a:rPr lang="en-GB" b="1" dirty="0" smtClean="0"/>
              <a:t>Voluntary Aid Detachment (VAD) </a:t>
            </a:r>
            <a:r>
              <a:rPr lang="en-GB" dirty="0" smtClean="0"/>
              <a:t>recruited volunteer nurses like </a:t>
            </a:r>
            <a:r>
              <a:rPr lang="en-GB" b="1" dirty="0" smtClean="0"/>
              <a:t>Vera Brittain </a:t>
            </a:r>
            <a:r>
              <a:rPr lang="en-GB" dirty="0" smtClean="0"/>
              <a:t>to serve behind the lines. Women also joined the military services – </a:t>
            </a:r>
            <a:r>
              <a:rPr lang="en-GB" b="1" dirty="0" smtClean="0"/>
              <a:t>WRENS</a:t>
            </a:r>
            <a:r>
              <a:rPr lang="en-GB" dirty="0" smtClean="0"/>
              <a:t>, </a:t>
            </a:r>
            <a:r>
              <a:rPr lang="en-GB" b="1" dirty="0" smtClean="0"/>
              <a:t>WAAC </a:t>
            </a:r>
            <a:r>
              <a:rPr lang="en-GB" dirty="0" smtClean="0"/>
              <a:t>and </a:t>
            </a:r>
            <a:r>
              <a:rPr lang="en-GB" b="1" dirty="0" smtClean="0"/>
              <a:t>WRAF </a:t>
            </a:r>
            <a:r>
              <a:rPr lang="en-GB" dirty="0" smtClean="0"/>
              <a:t>where they performed tasks such as telephonists, engineers, drivers, decoders etc  </a:t>
            </a:r>
          </a:p>
          <a:p>
            <a:endParaRPr lang="en-GB" dirty="0"/>
          </a:p>
        </p:txBody>
      </p:sp>
      <p:pic>
        <p:nvPicPr>
          <p:cNvPr id="6" name="Content Placeholder 5" descr="Agriculture_in_Britain_during_the_First_World_War_Q30655.jpg"/>
          <p:cNvPicPr>
            <a:picLocks noGrp="1" noChangeAspect="1"/>
          </p:cNvPicPr>
          <p:nvPr>
            <p:ph sz="half" idx="2"/>
          </p:nvPr>
        </p:nvPicPr>
        <p:blipFill>
          <a:blip r:embed="rId3" cstate="print"/>
          <a:stretch>
            <a:fillRect/>
          </a:stretch>
        </p:blipFill>
        <p:spPr>
          <a:xfrm>
            <a:off x="4427985" y="1700808"/>
            <a:ext cx="4716016" cy="3566487"/>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36712"/>
          </a:xfrm>
        </p:spPr>
        <p:txBody>
          <a:bodyPr/>
          <a:lstStyle/>
          <a:p>
            <a:r>
              <a:rPr lang="en-GB" dirty="0" smtClean="0"/>
              <a:t>World War 1 (4)</a:t>
            </a:r>
            <a:endParaRPr lang="en-GB" dirty="0"/>
          </a:p>
        </p:txBody>
      </p:sp>
      <p:sp>
        <p:nvSpPr>
          <p:cNvPr id="3" name="Content Placeholder 2"/>
          <p:cNvSpPr>
            <a:spLocks noGrp="1"/>
          </p:cNvSpPr>
          <p:nvPr>
            <p:ph sz="half" idx="1"/>
          </p:nvPr>
        </p:nvSpPr>
        <p:spPr>
          <a:xfrm>
            <a:off x="107504" y="836712"/>
            <a:ext cx="4896544" cy="5904656"/>
          </a:xfrm>
        </p:spPr>
        <p:txBody>
          <a:bodyPr>
            <a:normAutofit fontScale="62500" lnSpcReduction="20000"/>
          </a:bodyPr>
          <a:lstStyle/>
          <a:p>
            <a:r>
              <a:rPr lang="en-GB" dirty="0" smtClean="0"/>
              <a:t>Women also headed to the War front to work in hospitals, treating injured soldiers, while many nurses continued to help the injured at home. </a:t>
            </a:r>
          </a:p>
          <a:p>
            <a:r>
              <a:rPr lang="en-GB" dirty="0" smtClean="0"/>
              <a:t>By 1918 there were 1.3 million more women at work than in 1914. Women were now more visible in the world of work, and although they were employed in important roles and received improved wages, they were still paid lower rates than men. </a:t>
            </a:r>
          </a:p>
          <a:p>
            <a:r>
              <a:rPr lang="en-GB" dirty="0" smtClean="0"/>
              <a:t>Whilst women undertook more ‘male’ jobs, the significance of their traditional role of wife and mother was also emphasised. Women were told they had a patriotic duty to encourage their men to fight in the war. </a:t>
            </a:r>
          </a:p>
          <a:p>
            <a:r>
              <a:rPr lang="en-GB" dirty="0" smtClean="0"/>
              <a:t>They also helped the men at war to remain motivated, sending more than 12 million letters and parcels to the troops every week, and reminding them about the home and family they would return to after the War. </a:t>
            </a:r>
          </a:p>
          <a:p>
            <a:r>
              <a:rPr lang="en-GB" dirty="0" smtClean="0"/>
              <a:t>Women proved their capabilities and won great admiration for their skill, determination and bravery. Even Asquith had to admit their crucial role </a:t>
            </a:r>
          </a:p>
          <a:p>
            <a:endParaRPr lang="en-GB" dirty="0" smtClean="0"/>
          </a:p>
          <a:p>
            <a:endParaRPr lang="en-GB" dirty="0" smtClean="0"/>
          </a:p>
          <a:p>
            <a:endParaRPr lang="en-GB" dirty="0"/>
          </a:p>
        </p:txBody>
      </p:sp>
      <p:pic>
        <p:nvPicPr>
          <p:cNvPr id="6" name="Content Placeholder 5" descr="Women post ww1.jpg"/>
          <p:cNvPicPr>
            <a:picLocks noGrp="1" noChangeAspect="1"/>
          </p:cNvPicPr>
          <p:nvPr>
            <p:ph sz="half" idx="2"/>
          </p:nvPr>
        </p:nvPicPr>
        <p:blipFill>
          <a:blip r:embed="rId3" cstate="print"/>
          <a:stretch>
            <a:fillRect/>
          </a:stretch>
        </p:blipFill>
        <p:spPr>
          <a:xfrm>
            <a:off x="5004048" y="1052736"/>
            <a:ext cx="4038600" cy="2690329"/>
          </a:xfrm>
        </p:spPr>
      </p:pic>
      <p:sp>
        <p:nvSpPr>
          <p:cNvPr id="7" name="TextBox 6"/>
          <p:cNvSpPr txBox="1"/>
          <p:nvPr/>
        </p:nvSpPr>
        <p:spPr>
          <a:xfrm>
            <a:off x="5220072" y="3861048"/>
            <a:ext cx="3600400" cy="1200329"/>
          </a:xfrm>
          <a:prstGeom prst="rect">
            <a:avLst/>
          </a:prstGeom>
          <a:noFill/>
        </p:spPr>
        <p:txBody>
          <a:bodyPr wrap="square" rtlCol="0">
            <a:spAutoFit/>
          </a:bodyPr>
          <a:lstStyle/>
          <a:p>
            <a:r>
              <a:rPr lang="en-GB" dirty="0" smtClean="0"/>
              <a:t> In the first World War Women Post Office workers took on the role of drivers of horse drawn vehicles, a job previously reserved for men,</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1918 Representation of the People Act (1)</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Asquith was overthrown in 1916 and replaced with David Lloyd George as PM.  He was more sympathetic to women’s suffrage though Asquith also changed his mind.</a:t>
            </a:r>
          </a:p>
          <a:p>
            <a:r>
              <a:rPr lang="en-GB" dirty="0" smtClean="0"/>
              <a:t>The problem was that many men fighting in the armed forces would be disenfranchised because they were not resident, whilst many more were not qualified to vote.</a:t>
            </a:r>
          </a:p>
          <a:p>
            <a:r>
              <a:rPr lang="en-GB" dirty="0" smtClean="0"/>
              <a:t>The government set up a Speakers Conference in 1916.  Millicent Fawcett was involved in the discussions and as a result of their proposals a bill was introduced in 1917 that became the 1918 act.</a:t>
            </a:r>
          </a:p>
          <a:p>
            <a:r>
              <a:rPr lang="en-GB" dirty="0" smtClean="0"/>
              <a:t>The bill was passed by 385 for to 55 against on its 2</a:t>
            </a:r>
            <a:r>
              <a:rPr lang="en-GB" baseline="30000" dirty="0" smtClean="0"/>
              <a:t>nd</a:t>
            </a:r>
            <a:r>
              <a:rPr lang="en-GB" dirty="0" smtClean="0"/>
              <a:t> reading.</a:t>
            </a:r>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1918 Representation of the People Act (2)</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All men over 21 gained the vote in the constituency where they were resident. </a:t>
            </a:r>
          </a:p>
          <a:p>
            <a:r>
              <a:rPr lang="en-GB" dirty="0" smtClean="0"/>
              <a:t>Men who had turned 19 during service in connection with the First World War could also vote</a:t>
            </a:r>
          </a:p>
          <a:p>
            <a:r>
              <a:rPr lang="en-GB" dirty="0" smtClean="0"/>
              <a:t>Women over 30 years old received the vote if they were either a member or married to a member of the Local Government Register, a property owner, or a graduate voting in a University constituency.</a:t>
            </a:r>
          </a:p>
          <a:p>
            <a:r>
              <a:rPr lang="en-GB" dirty="0" smtClean="0"/>
              <a:t>Some seats redistributed to industrial towns.</a:t>
            </a:r>
          </a:p>
          <a:p>
            <a:r>
              <a:rPr lang="en-GB" dirty="0" smtClean="0"/>
              <a:t>Elections to be held on a the same day.</a:t>
            </a:r>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1918 Representation of the People Act (3)</a:t>
            </a:r>
            <a:endParaRPr lang="en-GB" dirty="0"/>
          </a:p>
        </p:txBody>
      </p:sp>
      <p:sp>
        <p:nvSpPr>
          <p:cNvPr id="3" name="Content Placeholder 2"/>
          <p:cNvSpPr>
            <a:spLocks noGrp="1"/>
          </p:cNvSpPr>
          <p:nvPr>
            <p:ph idx="1"/>
          </p:nvPr>
        </p:nvSpPr>
        <p:spPr/>
        <p:txBody>
          <a:bodyPr>
            <a:normAutofit lnSpcReduction="10000"/>
          </a:bodyPr>
          <a:lstStyle/>
          <a:p>
            <a:r>
              <a:rPr lang="en-GB" dirty="0" smtClean="0"/>
              <a:t>Thus for men the qualification to vote was no longer dependent on property but had become a residential one.</a:t>
            </a:r>
          </a:p>
          <a:p>
            <a:r>
              <a:rPr lang="en-GB" dirty="0" smtClean="0"/>
              <a:t>Women were restricted to those over 30 occupying property of a certain value.</a:t>
            </a:r>
          </a:p>
          <a:p>
            <a:r>
              <a:rPr lang="en-GB" dirty="0" smtClean="0"/>
              <a:t>MPs were worried that if all women got the vote that women would be in the majority.</a:t>
            </a:r>
          </a:p>
          <a:p>
            <a:r>
              <a:rPr lang="en-GB" dirty="0" smtClean="0"/>
              <a:t>The electorate was raised to about 74% of those over 21.</a:t>
            </a:r>
          </a:p>
          <a:p>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Women got the Vote</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Lloyd George was more sympathetic.</a:t>
            </a:r>
          </a:p>
          <a:p>
            <a:r>
              <a:rPr lang="en-GB" dirty="0" smtClean="0"/>
              <a:t>It was a coalition government so that party differences and advantage could be subsumed.</a:t>
            </a:r>
          </a:p>
          <a:p>
            <a:r>
              <a:rPr lang="en-GB" dirty="0" smtClean="0"/>
              <a:t>In World War 1 Britain portrayed itself as fighting for democracy.</a:t>
            </a:r>
          </a:p>
          <a:p>
            <a:r>
              <a:rPr lang="en-GB" dirty="0" smtClean="0"/>
              <a:t>It has been argued that the act was a ‘reward’ for the vital work done by women during World War One.</a:t>
            </a:r>
          </a:p>
          <a:p>
            <a:r>
              <a:rPr lang="en-GB" dirty="0" smtClean="0"/>
              <a:t>However women in France did equally as important work in World War One but did not receive the right to vote after the war. </a:t>
            </a:r>
          </a:p>
          <a:p>
            <a:r>
              <a:rPr lang="en-GB" dirty="0" smtClean="0"/>
              <a:t>The Suffragettes played a part in women gaining the vote because their violent tactics kept the campaign for women’s votes in the headlines and forced the Government to make a decision.</a:t>
            </a:r>
          </a:p>
          <a:p>
            <a:r>
              <a:rPr lang="en-GB" dirty="0" smtClean="0"/>
              <a:t>It may be that no one wanted to return to the pre war militancy so that the suffragettes were influential. </a:t>
            </a:r>
          </a:p>
          <a:p>
            <a:r>
              <a:rPr lang="en-GB" dirty="0" smtClean="0"/>
              <a:t>However it is possible that a bill might have been passed in the pre war period had militancy not reduced support for women’s suffrage.</a:t>
            </a:r>
          </a:p>
          <a:p>
            <a:pPr lvl="0"/>
            <a:r>
              <a:rPr lang="en-GB" dirty="0" smtClean="0"/>
              <a:t>The Suffragists were important in women gaining the vote because their methods gained the support of many MPs and trade unions and showed that they could be responsible if given the vote.</a:t>
            </a:r>
          </a:p>
          <a:p>
            <a:endParaRPr lang="en-GB" dirty="0" smtClean="0"/>
          </a:p>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 the War</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end of the War meant that women were expected to return to their previous roles and allow the returning soldiers to take back their jobs. </a:t>
            </a:r>
          </a:p>
          <a:p>
            <a:r>
              <a:rPr lang="en-GB" dirty="0" smtClean="0"/>
              <a:t>Whilst the number of women in work returned to pre-war levels, the War did result in a number of permanent changes. </a:t>
            </a:r>
          </a:p>
          <a:p>
            <a:r>
              <a:rPr lang="en-GB" dirty="0" smtClean="0"/>
              <a:t>There were more women in clerical work.</a:t>
            </a:r>
          </a:p>
          <a:p>
            <a:r>
              <a:rPr lang="en-GB" dirty="0" smtClean="0"/>
              <a:t>A wider range of jobs were now available to women. </a:t>
            </a:r>
          </a:p>
          <a:p>
            <a:r>
              <a:rPr lang="en-GB" dirty="0" smtClean="0"/>
              <a:t>Changes in style and appearance made necessary by war work - wearing trousers and short hair - became fashionable. </a:t>
            </a:r>
          </a:p>
          <a:p>
            <a:r>
              <a:rPr lang="en-GB" dirty="0" smtClean="0"/>
              <a:t>World War I had proven that women could do a wide range of work and do them well.</a:t>
            </a:r>
          </a:p>
          <a:p>
            <a:r>
              <a:rPr lang="en-GB" dirty="0" smtClean="0"/>
              <a:t>The Sex Disqualification (Removal) Act 1919 made it illegal to exclude women from jobs because of their sex. Women could now become solicitors, barristers and magistrates.</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n-GB" dirty="0" smtClean="0"/>
              <a:t>Women’s Rights</a:t>
            </a:r>
            <a:endParaRPr lang="en-GB" dirty="0"/>
          </a:p>
        </p:txBody>
      </p:sp>
      <p:sp>
        <p:nvSpPr>
          <p:cNvPr id="3" name="Content Placeholder 2"/>
          <p:cNvSpPr>
            <a:spLocks noGrp="1"/>
          </p:cNvSpPr>
          <p:nvPr>
            <p:ph sz="half" idx="1"/>
          </p:nvPr>
        </p:nvSpPr>
        <p:spPr>
          <a:xfrm>
            <a:off x="0" y="908720"/>
            <a:ext cx="4536504" cy="5688632"/>
          </a:xfrm>
        </p:spPr>
        <p:txBody>
          <a:bodyPr>
            <a:normAutofit fontScale="62500" lnSpcReduction="20000"/>
          </a:bodyPr>
          <a:lstStyle/>
          <a:p>
            <a:r>
              <a:rPr lang="en-GB" dirty="0" smtClean="0"/>
              <a:t>Enlightenment thought on individual rights inspired women to aspire to greater rights.</a:t>
            </a:r>
          </a:p>
          <a:p>
            <a:r>
              <a:rPr lang="en-GB" b="1" dirty="0" smtClean="0"/>
              <a:t>Mary </a:t>
            </a:r>
            <a:r>
              <a:rPr lang="en-GB" b="1" dirty="0"/>
              <a:t>Wollenstonecraft </a:t>
            </a:r>
            <a:r>
              <a:rPr lang="en-GB" dirty="0"/>
              <a:t>(27 April 1759 – 10 September 1797)  born in </a:t>
            </a:r>
            <a:r>
              <a:rPr lang="en-GB" dirty="0" smtClean="0"/>
              <a:t>Spitalfields, </a:t>
            </a:r>
            <a:r>
              <a:rPr lang="en-GB" dirty="0"/>
              <a:t>London, is often credited as being the founder of English feminism, she was a remarkable woman and author of “</a:t>
            </a:r>
            <a:r>
              <a:rPr lang="en-GB" i="1" dirty="0"/>
              <a:t>Vindication of the Rights of </a:t>
            </a:r>
            <a:r>
              <a:rPr lang="en-GB" i="1" dirty="0" smtClean="0"/>
              <a:t>Women” </a:t>
            </a:r>
            <a:r>
              <a:rPr lang="en-GB" dirty="0"/>
              <a:t>a work in which she articulates that women are not naturally inferior to men but only appear to be as the result of a lack of education</a:t>
            </a:r>
            <a:r>
              <a:rPr lang="en-GB" dirty="0" smtClean="0"/>
              <a:t>.</a:t>
            </a:r>
          </a:p>
          <a:p>
            <a:r>
              <a:rPr lang="en-GB" b="1" dirty="0"/>
              <a:t>Jeremy Bentham</a:t>
            </a:r>
            <a:r>
              <a:rPr lang="en-GB" dirty="0"/>
              <a:t> </a:t>
            </a:r>
            <a:r>
              <a:rPr lang="en-GB" dirty="0" smtClean="0"/>
              <a:t>1748 – 1832 argued </a:t>
            </a:r>
            <a:r>
              <a:rPr lang="en-GB" dirty="0"/>
              <a:t>for a complete equality between </a:t>
            </a:r>
            <a:r>
              <a:rPr lang="en-GB" dirty="0" smtClean="0"/>
              <a:t>sexes. In 1818 that he published his work “A Plan for Parliamentary Reform” advocating as part of that plan rights for women.</a:t>
            </a:r>
          </a:p>
          <a:p>
            <a:r>
              <a:rPr lang="en-GB" b="1" dirty="0" smtClean="0"/>
              <a:t>John Stuart Mill </a:t>
            </a:r>
            <a:r>
              <a:rPr lang="en-GB" dirty="0" smtClean="0"/>
              <a:t>(1806 </a:t>
            </a:r>
            <a:r>
              <a:rPr lang="en-GB" dirty="0"/>
              <a:t>– </a:t>
            </a:r>
            <a:r>
              <a:rPr lang="en-GB" dirty="0" smtClean="0"/>
              <a:t>1873)</a:t>
            </a:r>
            <a:r>
              <a:rPr lang="en-GB" dirty="0"/>
              <a:t> </a:t>
            </a:r>
            <a:r>
              <a:rPr lang="en-GB" dirty="0" smtClean="0"/>
              <a:t>In 1869 he published </a:t>
            </a:r>
            <a:r>
              <a:rPr lang="en-GB" dirty="0"/>
              <a:t>his book </a:t>
            </a:r>
            <a:r>
              <a:rPr lang="en-GB" dirty="0" smtClean="0"/>
              <a:t>“The </a:t>
            </a:r>
            <a:r>
              <a:rPr lang="en-GB" dirty="0"/>
              <a:t>Subjection of </a:t>
            </a:r>
            <a:r>
              <a:rPr lang="en-GB" dirty="0" smtClean="0"/>
              <a:t>Women”, </a:t>
            </a:r>
            <a:r>
              <a:rPr lang="en-GB" dirty="0"/>
              <a:t>which demanded equal rights for women. </a:t>
            </a:r>
            <a:endParaRPr lang="en-GB" dirty="0" smtClean="0"/>
          </a:p>
          <a:p>
            <a:r>
              <a:rPr lang="en-GB" dirty="0" smtClean="0"/>
              <a:t>The industrial revolution was part of this process.</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02782" y="980728"/>
            <a:ext cx="4428144" cy="5400600"/>
          </a:xfrm>
        </p:spPr>
      </p:pic>
    </p:spTree>
    <p:extLst>
      <p:ext uri="{BB962C8B-B14F-4D97-AF65-F5344CB8AC3E}">
        <p14:creationId xmlns:p14="http://schemas.microsoft.com/office/powerpoint/2010/main" val="99897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1920s</a:t>
            </a:r>
            <a:endParaRPr lang="en-GB" dirty="0"/>
          </a:p>
        </p:txBody>
      </p:sp>
      <p:sp>
        <p:nvSpPr>
          <p:cNvPr id="3" name="Content Placeholder 2"/>
          <p:cNvSpPr>
            <a:spLocks noGrp="1"/>
          </p:cNvSpPr>
          <p:nvPr>
            <p:ph sz="half" idx="1"/>
          </p:nvPr>
        </p:nvSpPr>
        <p:spPr/>
        <p:txBody>
          <a:bodyPr>
            <a:normAutofit fontScale="70000" lnSpcReduction="20000"/>
          </a:bodyPr>
          <a:lstStyle/>
          <a:p>
            <a:r>
              <a:rPr lang="en-GB" dirty="0" smtClean="0"/>
              <a:t>Constance Markiewicz, standing for Sinn Fein, was elected in 1918. However, as a member of Sinn Fein, she refused to take her seat in the House of Commons.  She sat in the Dail Eireann and later became an Irish minister.</a:t>
            </a:r>
          </a:p>
          <a:p>
            <a:r>
              <a:rPr lang="en-GB" dirty="0" smtClean="0"/>
              <a:t> Nancy Astor became the first woman in England to become a MP when she won Sutton, Plymouth in a by-election in 1919. </a:t>
            </a:r>
          </a:p>
          <a:p>
            <a:r>
              <a:rPr lang="en-GB" dirty="0" smtClean="0"/>
              <a:t>Other women were also elected over the next few years. This included Margaret Bondfield who became the first female cabinet minister in 1929.</a:t>
            </a:r>
            <a:endParaRPr lang="en-GB" dirty="0"/>
          </a:p>
        </p:txBody>
      </p:sp>
      <p:pic>
        <p:nvPicPr>
          <p:cNvPr id="5" name="Content Placeholder 4" descr="untitledmargaretbondfield.png"/>
          <p:cNvPicPr>
            <a:picLocks noGrp="1" noChangeAspect="1"/>
          </p:cNvPicPr>
          <p:nvPr>
            <p:ph sz="half" idx="2"/>
          </p:nvPr>
        </p:nvPicPr>
        <p:blipFill>
          <a:blip r:embed="rId3" cstate="print"/>
          <a:stretch>
            <a:fillRect/>
          </a:stretch>
        </p:blipFill>
        <p:spPr>
          <a:xfrm>
            <a:off x="6876256" y="3553922"/>
            <a:ext cx="2267744" cy="3304079"/>
          </a:xfrm>
        </p:spPr>
      </p:pic>
      <p:pic>
        <p:nvPicPr>
          <p:cNvPr id="6" name="Picture 5" descr="Countess Markievicz.jpg"/>
          <p:cNvPicPr>
            <a:picLocks noChangeAspect="1"/>
          </p:cNvPicPr>
          <p:nvPr/>
        </p:nvPicPr>
        <p:blipFill>
          <a:blip r:embed="rId4" cstate="print"/>
          <a:srcRect l="3658" r="34156"/>
          <a:stretch>
            <a:fillRect/>
          </a:stretch>
        </p:blipFill>
        <p:spPr>
          <a:xfrm>
            <a:off x="6872480" y="1268760"/>
            <a:ext cx="2271520" cy="1944216"/>
          </a:xfrm>
          <a:prstGeom prst="rect">
            <a:avLst/>
          </a:prstGeom>
        </p:spPr>
      </p:pic>
      <p:pic>
        <p:nvPicPr>
          <p:cNvPr id="7" name="Picture 6" descr="Nancy Astor.jpg"/>
          <p:cNvPicPr>
            <a:picLocks noChangeAspect="1"/>
          </p:cNvPicPr>
          <p:nvPr/>
        </p:nvPicPr>
        <p:blipFill>
          <a:blip r:embed="rId5" cstate="print"/>
          <a:stretch>
            <a:fillRect/>
          </a:stretch>
        </p:blipFill>
        <p:spPr>
          <a:xfrm>
            <a:off x="4427984" y="2204864"/>
            <a:ext cx="2394665" cy="358812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1928 Representation of the People Act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Conservatives under Stanley Baldwin were elected in 1924.</a:t>
            </a:r>
          </a:p>
          <a:p>
            <a:r>
              <a:rPr lang="en-GB" dirty="0" smtClean="0"/>
              <a:t>They introduced a bill in March 1928 to give women the vote on the same terms as men. There was little opposition in Parliament to the bill and it became law on 2nd July 1928. As a result, all women over the age of 21 could now vote in elections.</a:t>
            </a:r>
          </a:p>
          <a:p>
            <a:r>
              <a:rPr lang="en-GB" dirty="0" smtClean="0"/>
              <a:t>There was universal suffrage on the basis of residence.</a:t>
            </a:r>
          </a:p>
          <a:p>
            <a:r>
              <a:rPr lang="en-GB" dirty="0" smtClean="0"/>
              <a:t>University seats were not abolished until 1948 so plural voting still existed.</a:t>
            </a:r>
          </a:p>
          <a:p>
            <a:r>
              <a:rPr lang="en-GB" dirty="0" smtClean="0"/>
              <a:t>This was always seen as not an end in itself but a step towards Women’s Rights and the struggle continued and continues.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Female pioneers in the 19</a:t>
            </a:r>
            <a:r>
              <a:rPr lang="en-GB" baseline="30000" dirty="0" smtClean="0"/>
              <a:t>th</a:t>
            </a:r>
            <a:r>
              <a:rPr lang="en-GB" dirty="0" smtClean="0"/>
              <a:t> Century 1</a:t>
            </a:r>
            <a:endParaRPr lang="en-GB" dirty="0"/>
          </a:p>
        </p:txBody>
      </p:sp>
      <p:sp>
        <p:nvSpPr>
          <p:cNvPr id="3" name="Content Placeholder 2"/>
          <p:cNvSpPr>
            <a:spLocks noGrp="1"/>
          </p:cNvSpPr>
          <p:nvPr>
            <p:ph idx="1"/>
          </p:nvPr>
        </p:nvSpPr>
        <p:spPr>
          <a:xfrm>
            <a:off x="457200" y="1052736"/>
            <a:ext cx="6635080" cy="5616624"/>
          </a:xfrm>
        </p:spPr>
        <p:txBody>
          <a:bodyPr>
            <a:normAutofit fontScale="55000" lnSpcReduction="20000"/>
          </a:bodyPr>
          <a:lstStyle/>
          <a:p>
            <a:r>
              <a:rPr lang="en-GB" dirty="0" smtClean="0"/>
              <a:t>A number of Women in the 19</a:t>
            </a:r>
            <a:r>
              <a:rPr lang="en-GB" baseline="30000" dirty="0" smtClean="0"/>
              <a:t>th</a:t>
            </a:r>
            <a:r>
              <a:rPr lang="en-GB" dirty="0" smtClean="0"/>
              <a:t> century campaigned for a greater role for Women.  </a:t>
            </a:r>
          </a:p>
          <a:p>
            <a:r>
              <a:rPr lang="en-GB" b="1" dirty="0" smtClean="0"/>
              <a:t>Elizabeth Gurney Fry </a:t>
            </a:r>
            <a:r>
              <a:rPr lang="en-GB" dirty="0" smtClean="0"/>
              <a:t>(1780-1845) She was appalled by the treatment of prisoners and made it her duty to make, predominately women prisoners, live better lives while in jail. </a:t>
            </a:r>
          </a:p>
          <a:p>
            <a:r>
              <a:rPr lang="en-GB" b="1" dirty="0" smtClean="0"/>
              <a:t>Florence Nightingale </a:t>
            </a:r>
            <a:r>
              <a:rPr lang="en-GB" dirty="0" smtClean="0"/>
              <a:t>(1820 — 1910) Her and her group of women were one of the first to serve as nurses for soldiers. They left from Britain directly into the Crimean war in 1854. </a:t>
            </a:r>
          </a:p>
          <a:p>
            <a:r>
              <a:rPr lang="en-GB" b="1" dirty="0"/>
              <a:t>Mary Seacole </a:t>
            </a:r>
            <a:r>
              <a:rPr lang="en-GB" dirty="0"/>
              <a:t>(1805-81</a:t>
            </a:r>
            <a:r>
              <a:rPr lang="en-GB" dirty="0" smtClean="0"/>
              <a:t>) </a:t>
            </a:r>
            <a:r>
              <a:rPr lang="en-GB" dirty="0"/>
              <a:t>Mary Seacole was a Jamaican-born nurse who helped soldiers during the Crimean War. Her work was praised at the time, but she became even more famous a century later. </a:t>
            </a:r>
            <a:r>
              <a:rPr lang="en-GB" dirty="0" smtClean="0"/>
              <a:t>She went onto the battlefield with “wine, bandages, and food for the wounded or the prisoners.’”(William Howard Russell, 1857) </a:t>
            </a:r>
          </a:p>
          <a:p>
            <a:r>
              <a:rPr lang="en-GB" b="1" dirty="0" smtClean="0"/>
              <a:t>Josephine </a:t>
            </a:r>
            <a:r>
              <a:rPr lang="en-GB" b="1" dirty="0"/>
              <a:t>Elizabeth Butler</a:t>
            </a:r>
            <a:r>
              <a:rPr lang="en-GB" dirty="0"/>
              <a:t> </a:t>
            </a:r>
            <a:r>
              <a:rPr lang="en-GB" dirty="0" smtClean="0"/>
              <a:t> (1828 –1906</a:t>
            </a:r>
            <a:r>
              <a:rPr lang="en-GB" dirty="0"/>
              <a:t>) </a:t>
            </a:r>
            <a:r>
              <a:rPr lang="en-GB" dirty="0" smtClean="0"/>
              <a:t>was </a:t>
            </a:r>
            <a:r>
              <a:rPr lang="en-GB" dirty="0"/>
              <a:t>especially concerned with the welfare of prostitutes. She was intensely religious as an evangelical Anglican. </a:t>
            </a:r>
            <a:r>
              <a:rPr lang="en-GB" dirty="0" smtClean="0"/>
              <a:t>She led </a:t>
            </a:r>
            <a:r>
              <a:rPr lang="en-GB" dirty="0"/>
              <a:t>the long campaign for the repeal of the Contagious Diseases Acts </a:t>
            </a:r>
            <a:r>
              <a:rPr lang="en-GB" dirty="0" smtClean="0"/>
              <a:t>1869 </a:t>
            </a:r>
            <a:r>
              <a:rPr lang="en-GB" dirty="0"/>
              <a:t>to 1886 because the acts harmed and unfairly imprisoned young women who were suspected of being prostitutes</a:t>
            </a:r>
            <a:r>
              <a:rPr lang="en-GB" dirty="0" smtClean="0"/>
              <a:t>.</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420888"/>
            <a:ext cx="1724025" cy="2352675"/>
          </a:xfrm>
          <a:prstGeom prst="rect">
            <a:avLst/>
          </a:prstGeom>
        </p:spPr>
      </p:pic>
      <p:sp>
        <p:nvSpPr>
          <p:cNvPr id="5" name="TextBox 4"/>
          <p:cNvSpPr txBox="1"/>
          <p:nvPr/>
        </p:nvSpPr>
        <p:spPr>
          <a:xfrm>
            <a:off x="7380312" y="4999826"/>
            <a:ext cx="1652017" cy="369332"/>
          </a:xfrm>
          <a:prstGeom prst="rect">
            <a:avLst/>
          </a:prstGeom>
          <a:noFill/>
        </p:spPr>
        <p:txBody>
          <a:bodyPr wrap="square" rtlCol="0">
            <a:spAutoFit/>
          </a:bodyPr>
          <a:lstStyle/>
          <a:p>
            <a:r>
              <a:rPr lang="en-GB" dirty="0"/>
              <a:t>Mary Seacole</a:t>
            </a:r>
          </a:p>
        </p:txBody>
      </p:sp>
    </p:spTree>
    <p:extLst>
      <p:ext uri="{BB962C8B-B14F-4D97-AF65-F5344CB8AC3E}">
        <p14:creationId xmlns:p14="http://schemas.microsoft.com/office/powerpoint/2010/main" val="74491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dirty="0" smtClean="0"/>
              <a:t>Female pioneers in the 19</a:t>
            </a:r>
            <a:r>
              <a:rPr lang="en-GB" baseline="30000" dirty="0" smtClean="0"/>
              <a:t>th</a:t>
            </a:r>
            <a:r>
              <a:rPr lang="en-GB" dirty="0" smtClean="0"/>
              <a:t> Century 2</a:t>
            </a:r>
            <a:endParaRPr lang="en-GB" dirty="0"/>
          </a:p>
        </p:txBody>
      </p:sp>
      <p:sp>
        <p:nvSpPr>
          <p:cNvPr id="3" name="Content Placeholder 2"/>
          <p:cNvSpPr>
            <a:spLocks noGrp="1"/>
          </p:cNvSpPr>
          <p:nvPr>
            <p:ph idx="1"/>
          </p:nvPr>
        </p:nvSpPr>
        <p:spPr>
          <a:xfrm>
            <a:off x="251520" y="764704"/>
            <a:ext cx="8640960" cy="6093296"/>
          </a:xfrm>
        </p:spPr>
        <p:txBody>
          <a:bodyPr>
            <a:normAutofit fontScale="62500" lnSpcReduction="20000"/>
          </a:bodyPr>
          <a:lstStyle/>
          <a:p>
            <a:r>
              <a:rPr lang="en-GB" b="1" dirty="0"/>
              <a:t>Elizabeth Garrett Anderson,</a:t>
            </a:r>
            <a:r>
              <a:rPr lang="en-GB" dirty="0"/>
              <a:t> (1836 1917) the first Englishwoman to qualify as a physician and surgeon in Britain, the co-founder of the first hospital staffed by women, the first dean of a British medical school, the first female doctor of medicine in France, the first woman in Britain to be elected to a school board and, as Mayor of Aldeburgh, the first female mayor and magistrate in Britain.</a:t>
            </a:r>
          </a:p>
          <a:p>
            <a:r>
              <a:rPr lang="en-GB" b="1" dirty="0" smtClean="0"/>
              <a:t>Dorothea Beale</a:t>
            </a:r>
            <a:r>
              <a:rPr lang="en-GB" dirty="0" smtClean="0"/>
              <a:t> and her friend </a:t>
            </a:r>
            <a:r>
              <a:rPr lang="en-GB" b="1" dirty="0" smtClean="0"/>
              <a:t>Frances Mary Buss </a:t>
            </a:r>
            <a:r>
              <a:rPr lang="en-GB" dirty="0" smtClean="0"/>
              <a:t>created respectively the girls’ public boarding school and the girls’ grammar school.  In 1858 Miss Beale took over the recently founded Cheltenham Ladies College and turned it into the model of the high-quality girls’ boarding school.  St Leonards and Roedean were founded after 1870 based on its example. Miss Buss’ North London Collegiate School began in 1850 in Camden Town to meet the problem of the lack of education for middle-class girls. She believed in the important of home life in the upbringing of girls and it deliberately remained a day school. </a:t>
            </a:r>
          </a:p>
          <a:p>
            <a:r>
              <a:rPr lang="en-GB" b="1" dirty="0" smtClean="0"/>
              <a:t>Maria Grey </a:t>
            </a:r>
            <a:r>
              <a:rPr lang="en-GB" dirty="0" smtClean="0"/>
              <a:t>created the first National Union for improving the education of all women classes. This union was known as the Women's Education Union. It was a pressure group for women rights to professional recognition. It founded Maria Grey Training College for female teachers (1878).</a:t>
            </a:r>
          </a:p>
          <a:p>
            <a:r>
              <a:rPr lang="en-GB" dirty="0" smtClean="0"/>
              <a:t>There were also famous women writers in Britain in the 19th century. Among them were </a:t>
            </a:r>
            <a:r>
              <a:rPr lang="en-GB" b="1" dirty="0" smtClean="0"/>
              <a:t>Jane Austen</a:t>
            </a:r>
            <a:r>
              <a:rPr lang="en-GB" dirty="0" smtClean="0"/>
              <a:t>, the </a:t>
            </a:r>
            <a:r>
              <a:rPr lang="en-GB" b="1" dirty="0" smtClean="0"/>
              <a:t>Bronte</a:t>
            </a:r>
            <a:r>
              <a:rPr lang="en-GB" dirty="0" smtClean="0"/>
              <a:t> sisters, </a:t>
            </a:r>
            <a:r>
              <a:rPr lang="en-GB" b="1" dirty="0" smtClean="0"/>
              <a:t>Elizabeth Gaskell </a:t>
            </a:r>
            <a:r>
              <a:rPr lang="en-GB" dirty="0" smtClean="0"/>
              <a:t>and </a:t>
            </a:r>
            <a:r>
              <a:rPr lang="en-GB" b="1" dirty="0" smtClean="0"/>
              <a:t>George Eliot (Mary Anne Evans</a:t>
            </a:r>
            <a:r>
              <a:rPr lang="en-GB" dirty="0" smtClean="0"/>
              <a:t>). In 1818 </a:t>
            </a:r>
            <a:r>
              <a:rPr lang="en-GB" b="1" dirty="0" smtClean="0"/>
              <a:t>Mary Shelley</a:t>
            </a:r>
            <a:r>
              <a:rPr lang="en-GB" dirty="0" smtClean="0"/>
              <a:t> published her novel Frankenstein.</a:t>
            </a:r>
          </a:p>
          <a:p>
            <a:endParaRPr lang="en-GB" dirty="0" smtClean="0"/>
          </a:p>
          <a:p>
            <a:endParaRPr lang="en-GB" dirty="0"/>
          </a:p>
        </p:txBody>
      </p:sp>
    </p:spTree>
    <p:extLst>
      <p:ext uri="{BB962C8B-B14F-4D97-AF65-F5344CB8AC3E}">
        <p14:creationId xmlns:p14="http://schemas.microsoft.com/office/powerpoint/2010/main" val="2601248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Female pioneers in the 19</a:t>
            </a:r>
            <a:r>
              <a:rPr lang="en-GB" baseline="30000" dirty="0"/>
              <a:t>th</a:t>
            </a:r>
            <a:r>
              <a:rPr lang="en-GB" dirty="0"/>
              <a:t> Century </a:t>
            </a:r>
            <a:r>
              <a:rPr lang="en-GB" dirty="0" smtClean="0"/>
              <a:t>3</a:t>
            </a:r>
            <a:endParaRPr lang="en-GB" dirty="0"/>
          </a:p>
        </p:txBody>
      </p:sp>
      <p:sp>
        <p:nvSpPr>
          <p:cNvPr id="3" name="Content Placeholder 2"/>
          <p:cNvSpPr>
            <a:spLocks noGrp="1"/>
          </p:cNvSpPr>
          <p:nvPr>
            <p:ph sz="half" idx="1"/>
          </p:nvPr>
        </p:nvSpPr>
        <p:spPr/>
        <p:txBody>
          <a:bodyPr>
            <a:normAutofit fontScale="77500" lnSpcReduction="20000"/>
          </a:bodyPr>
          <a:lstStyle/>
          <a:p>
            <a:r>
              <a:rPr lang="en-GB" b="1" dirty="0"/>
              <a:t>London </a:t>
            </a:r>
            <a:r>
              <a:rPr lang="en-GB" b="1" dirty="0" err="1"/>
              <a:t>Matchgirls</a:t>
            </a:r>
            <a:r>
              <a:rPr lang="en-GB" b="1" dirty="0"/>
              <a:t> strike of 1888  </a:t>
            </a:r>
            <a:r>
              <a:rPr lang="en-GB" dirty="0"/>
              <a:t>The strike was caused by the poor working conditions in the match factory, including fourteen-hour work days, poor pay, excessive fines and the severe health complications of working with white phosphorus, but was sparked by the dismissal of one of the workers on or about 2 July 1888. Social activist Annie Besant helped organise the strikers and eventually the employer Bryant and May gave in to there demands.</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7021" y="1600200"/>
            <a:ext cx="3700957" cy="4525963"/>
          </a:xfrm>
        </p:spPr>
      </p:pic>
    </p:spTree>
    <p:extLst>
      <p:ext uri="{BB962C8B-B14F-4D97-AF65-F5344CB8AC3E}">
        <p14:creationId xmlns:p14="http://schemas.microsoft.com/office/powerpoint/2010/main" val="153037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84976" cy="1124744"/>
          </a:xfrm>
        </p:spPr>
        <p:txBody>
          <a:bodyPr>
            <a:normAutofit fontScale="90000"/>
          </a:bodyPr>
          <a:lstStyle/>
          <a:p>
            <a:r>
              <a:rPr lang="en-GB" dirty="0" smtClean="0"/>
              <a:t>Gradual Improvement in the position of Women 1</a:t>
            </a:r>
            <a:endParaRPr lang="en-GB" dirty="0"/>
          </a:p>
        </p:txBody>
      </p:sp>
      <p:sp>
        <p:nvSpPr>
          <p:cNvPr id="3" name="Content Placeholder 2"/>
          <p:cNvSpPr>
            <a:spLocks noGrp="1"/>
          </p:cNvSpPr>
          <p:nvPr>
            <p:ph idx="1"/>
          </p:nvPr>
        </p:nvSpPr>
        <p:spPr>
          <a:xfrm>
            <a:off x="457200" y="1196752"/>
            <a:ext cx="8229600" cy="5328592"/>
          </a:xfrm>
        </p:spPr>
        <p:txBody>
          <a:bodyPr>
            <a:normAutofit fontScale="62500" lnSpcReduction="20000"/>
          </a:bodyPr>
          <a:lstStyle/>
          <a:p>
            <a:r>
              <a:rPr lang="en-GB" dirty="0"/>
              <a:t>1839 - Custody of Infants Act</a:t>
            </a:r>
            <a:br>
              <a:rPr lang="en-GB" dirty="0"/>
            </a:br>
            <a:r>
              <a:rPr lang="en-GB" dirty="0"/>
              <a:t>Women of </a:t>
            </a:r>
            <a:r>
              <a:rPr lang="en-GB" dirty="0" smtClean="0"/>
              <a:t>“unblemished character” </a:t>
            </a:r>
            <a:r>
              <a:rPr lang="en-GB" dirty="0"/>
              <a:t>given access to their children in the event of separation or divorce.</a:t>
            </a:r>
          </a:p>
          <a:p>
            <a:r>
              <a:rPr lang="en-GB" dirty="0"/>
              <a:t>1857 - Matrimonial Causes Act - Divorce Courts</a:t>
            </a:r>
            <a:br>
              <a:rPr lang="en-GB" dirty="0"/>
            </a:br>
            <a:r>
              <a:rPr lang="en-GB" dirty="0"/>
              <a:t>Women obtained limited access to divorce, usually on a specific cause other than adultery. Rights of access to children after divorce extended. Women given rights to their property after a legal separation or a protection order given as a result of husband`s desertion</a:t>
            </a:r>
            <a:r>
              <a:rPr lang="en-GB" dirty="0" smtClean="0"/>
              <a:t>.</a:t>
            </a:r>
          </a:p>
          <a:p>
            <a:r>
              <a:rPr lang="en-GB" dirty="0"/>
              <a:t>In 1869 Parliament passed the Municipal Franchise Act. This legislation extended the vote to women rate-payers in local elections. This act also enabled women to serve as Poor Law Guardians. Several suffragists, including Marie Corbett, Emmeline Pankhurst and Charlotte Despard took this opportunity to become involve in local government.</a:t>
            </a:r>
          </a:p>
          <a:p>
            <a:r>
              <a:rPr lang="en-GB" dirty="0"/>
              <a:t>The County Council Act of 1888 also gave them the right to vote in County and Borough Councils. </a:t>
            </a:r>
          </a:p>
          <a:p>
            <a:r>
              <a:rPr lang="en-GB" dirty="0" smtClean="0"/>
              <a:t>1870 </a:t>
            </a:r>
            <a:r>
              <a:rPr lang="en-GB" dirty="0"/>
              <a:t>- Married Women`s Property Act</a:t>
            </a:r>
            <a:br>
              <a:rPr lang="en-GB" dirty="0"/>
            </a:br>
            <a:r>
              <a:rPr lang="en-GB" dirty="0"/>
              <a:t>Allowed women to retain £200 of their earnings. The same year the Education Act provided elementary education for girls as well as boys.</a:t>
            </a:r>
          </a:p>
          <a:p>
            <a:r>
              <a:rPr lang="en-GB" dirty="0"/>
              <a:t>1882 - Married Women`s Property Act</a:t>
            </a:r>
            <a:br>
              <a:rPr lang="en-GB" dirty="0"/>
            </a:br>
            <a:r>
              <a:rPr lang="en-GB" dirty="0"/>
              <a:t>Allowed women to own and administer their own property.</a:t>
            </a:r>
          </a:p>
          <a:p>
            <a:endParaRPr lang="en-GB" dirty="0"/>
          </a:p>
        </p:txBody>
      </p:sp>
    </p:spTree>
    <p:extLst>
      <p:ext uri="{BB962C8B-B14F-4D97-AF65-F5344CB8AC3E}">
        <p14:creationId xmlns:p14="http://schemas.microsoft.com/office/powerpoint/2010/main" val="298426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Gradual Improvement in the position of Women 2</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1884 - Married Women`s Property Act</a:t>
            </a:r>
            <a:br>
              <a:rPr lang="en-GB" dirty="0" smtClean="0"/>
            </a:br>
            <a:r>
              <a:rPr lang="en-GB" dirty="0" smtClean="0"/>
              <a:t>Women no longer a `chattel` but an independent and separate person.</a:t>
            </a:r>
          </a:p>
          <a:p>
            <a:r>
              <a:rPr lang="en-GB" dirty="0" smtClean="0"/>
              <a:t>1886 - Guardian of Infants Act</a:t>
            </a:r>
            <a:br>
              <a:rPr lang="en-GB" dirty="0" smtClean="0"/>
            </a:br>
            <a:r>
              <a:rPr lang="en-GB" dirty="0" smtClean="0"/>
              <a:t>Women could be made sole guardian of children if husband died.</a:t>
            </a:r>
          </a:p>
          <a:p>
            <a:r>
              <a:rPr lang="en-GB" dirty="0" smtClean="0"/>
              <a:t>1894 - Local Government Act</a:t>
            </a:r>
            <a:br>
              <a:rPr lang="en-GB" dirty="0" smtClean="0"/>
            </a:br>
            <a:r>
              <a:rPr lang="en-GB" dirty="0" smtClean="0"/>
              <a:t>Women eligible to vote for parochial councils.</a:t>
            </a:r>
          </a:p>
          <a:p>
            <a:r>
              <a:rPr lang="en-GB" dirty="0" smtClean="0"/>
              <a:t>1907 - Qualification of Women (County and Borough Councils) Act</a:t>
            </a:r>
            <a:br>
              <a:rPr lang="en-GB" dirty="0" smtClean="0"/>
            </a:br>
            <a:r>
              <a:rPr lang="en-GB" dirty="0" smtClean="0"/>
              <a:t>Women allowed to become Councillors.</a:t>
            </a:r>
          </a:p>
          <a:p>
            <a:endParaRPr lang="en-GB" dirty="0"/>
          </a:p>
        </p:txBody>
      </p:sp>
    </p:spTree>
    <p:extLst>
      <p:ext uri="{BB962C8B-B14F-4D97-AF65-F5344CB8AC3E}">
        <p14:creationId xmlns:p14="http://schemas.microsoft.com/office/powerpoint/2010/main" val="3372003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5130</TotalTime>
  <Words>3799</Words>
  <Application>Microsoft Office PowerPoint</Application>
  <PresentationFormat>On-screen Show (4:3)</PresentationFormat>
  <Paragraphs>352</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Women's Suffrage in the UK</vt:lpstr>
      <vt:lpstr>The Position of Women in 1800 (1)</vt:lpstr>
      <vt:lpstr>The Position of Women in 1800 (2)</vt:lpstr>
      <vt:lpstr>Women’s Rights</vt:lpstr>
      <vt:lpstr>Female pioneers in the 19th Century 1</vt:lpstr>
      <vt:lpstr>Female pioneers in the 19th Century 2</vt:lpstr>
      <vt:lpstr>Female pioneers in the 19th Century 3</vt:lpstr>
      <vt:lpstr>Gradual Improvement in the position of Women 1</vt:lpstr>
      <vt:lpstr>Gradual Improvement in the position of Women 2</vt:lpstr>
      <vt:lpstr>The Women’s Suffrage Movement 1</vt:lpstr>
      <vt:lpstr>The Women’s Suffrage Movement 2</vt:lpstr>
      <vt:lpstr>The Women’s Suffrage Movement 3</vt:lpstr>
      <vt:lpstr>Party Attitudes</vt:lpstr>
      <vt:lpstr>The Party Situation 1886-1914</vt:lpstr>
      <vt:lpstr>A few of the arguments used For and Against Women’s Suffrage</vt:lpstr>
      <vt:lpstr>PowerPoint Presentation</vt:lpstr>
      <vt:lpstr>Suffragettes 1</vt:lpstr>
      <vt:lpstr>Suffragettes 2</vt:lpstr>
      <vt:lpstr>Suffragettes 3</vt:lpstr>
      <vt:lpstr>Suffragettes 4</vt:lpstr>
      <vt:lpstr>Suffragettes 5</vt:lpstr>
      <vt:lpstr>Suffragettes 6</vt:lpstr>
      <vt:lpstr>Suffragettes 7</vt:lpstr>
      <vt:lpstr>PowerPoint Presentation</vt:lpstr>
      <vt:lpstr>PowerPoint Presentation</vt:lpstr>
      <vt:lpstr>Suffragettes 7</vt:lpstr>
      <vt:lpstr>PowerPoint Presentation</vt:lpstr>
      <vt:lpstr>Suffragettes 8</vt:lpstr>
      <vt:lpstr>Suffragettes 9</vt:lpstr>
      <vt:lpstr>International Developments</vt:lpstr>
      <vt:lpstr>World War 1 (1)</vt:lpstr>
      <vt:lpstr>World War 1 (2)</vt:lpstr>
      <vt:lpstr>World War 1 (3)</vt:lpstr>
      <vt:lpstr>World War 1 (4)</vt:lpstr>
      <vt:lpstr>The 1918 Representation of the People Act (1)</vt:lpstr>
      <vt:lpstr>The 1918 Representation of the People Act (2)</vt:lpstr>
      <vt:lpstr>The 1918 Representation of the People Act (3)</vt:lpstr>
      <vt:lpstr>Why Women got the Vote</vt:lpstr>
      <vt:lpstr>After the War</vt:lpstr>
      <vt:lpstr>1920s</vt:lpstr>
      <vt:lpstr>The 1928 Representation of the People Act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Suffrage in the UK</dc:title>
  <dc:creator>Michael Allen</dc:creator>
  <cp:lastModifiedBy>Michael Allen</cp:lastModifiedBy>
  <cp:revision>73</cp:revision>
  <cp:lastPrinted>2016-01-14T08:53:59Z</cp:lastPrinted>
  <dcterms:created xsi:type="dcterms:W3CDTF">2016-01-11T19:05:21Z</dcterms:created>
  <dcterms:modified xsi:type="dcterms:W3CDTF">2016-12-09T09:09:53Z</dcterms:modified>
</cp:coreProperties>
</file>