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58" r:id="rId5"/>
    <p:sldId id="266" r:id="rId6"/>
    <p:sldId id="277" r:id="rId7"/>
    <p:sldId id="259" r:id="rId8"/>
    <p:sldId id="260" r:id="rId9"/>
    <p:sldId id="261" r:id="rId10"/>
    <p:sldId id="262" r:id="rId11"/>
    <p:sldId id="263" r:id="rId12"/>
    <p:sldId id="264" r:id="rId13"/>
    <p:sldId id="267" r:id="rId14"/>
    <p:sldId id="268" r:id="rId15"/>
    <p:sldId id="269" r:id="rId16"/>
    <p:sldId id="270" r:id="rId17"/>
    <p:sldId id="278" r:id="rId18"/>
    <p:sldId id="271" r:id="rId19"/>
    <p:sldId id="273" r:id="rId20"/>
    <p:sldId id="274" r:id="rId21"/>
    <p:sldId id="276" r:id="rId22"/>
    <p:sldId id="27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5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EEFAAEE-187E-41CC-B383-53BFFA25A051}" type="datetimeFigureOut">
              <a:rPr lang="en-GB" smtClean="0"/>
              <a:t>12/01/2017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3493F0-4699-4613-AF75-2A62656FFFAF}" type="slidenum">
              <a:rPr lang="en-GB" smtClean="0"/>
              <a:t>‹#›</a:t>
            </a:fld>
            <a:endParaRPr lang="en-GB"/>
          </a:p>
        </p:txBody>
      </p:sp>
    </p:spTree>
    <p:extLst>
      <p:ext uri="{BB962C8B-B14F-4D97-AF65-F5344CB8AC3E}">
        <p14:creationId xmlns:p14="http://schemas.microsoft.com/office/powerpoint/2010/main" val="19143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EEFAAEE-187E-41CC-B383-53BFFA25A051}" type="datetimeFigureOut">
              <a:rPr lang="en-GB" smtClean="0"/>
              <a:t>12/01/2017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3493F0-4699-4613-AF75-2A62656FFFAF}" type="slidenum">
              <a:rPr lang="en-GB" smtClean="0"/>
              <a:t>‹#›</a:t>
            </a:fld>
            <a:endParaRPr lang="en-GB"/>
          </a:p>
        </p:txBody>
      </p:sp>
    </p:spTree>
    <p:extLst>
      <p:ext uri="{BB962C8B-B14F-4D97-AF65-F5344CB8AC3E}">
        <p14:creationId xmlns:p14="http://schemas.microsoft.com/office/powerpoint/2010/main" val="652578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EEFAAEE-187E-41CC-B383-53BFFA25A051}" type="datetimeFigureOut">
              <a:rPr lang="en-GB" smtClean="0"/>
              <a:t>12/01/2017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3493F0-4699-4613-AF75-2A62656FFFAF}" type="slidenum">
              <a:rPr lang="en-GB" smtClean="0"/>
              <a:t>‹#›</a:t>
            </a:fld>
            <a:endParaRPr lang="en-GB"/>
          </a:p>
        </p:txBody>
      </p:sp>
    </p:spTree>
    <p:extLst>
      <p:ext uri="{BB962C8B-B14F-4D97-AF65-F5344CB8AC3E}">
        <p14:creationId xmlns:p14="http://schemas.microsoft.com/office/powerpoint/2010/main" val="4021565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EEFAAEE-187E-41CC-B383-53BFFA25A051}" type="datetimeFigureOut">
              <a:rPr lang="en-GB" smtClean="0"/>
              <a:t>12/01/2017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3493F0-4699-4613-AF75-2A62656FFFAF}" type="slidenum">
              <a:rPr lang="en-GB" smtClean="0"/>
              <a:t>‹#›</a:t>
            </a:fld>
            <a:endParaRPr lang="en-GB"/>
          </a:p>
        </p:txBody>
      </p:sp>
    </p:spTree>
    <p:extLst>
      <p:ext uri="{BB962C8B-B14F-4D97-AF65-F5344CB8AC3E}">
        <p14:creationId xmlns:p14="http://schemas.microsoft.com/office/powerpoint/2010/main" val="186547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EFAAEE-187E-41CC-B383-53BFFA25A051}" type="datetimeFigureOut">
              <a:rPr lang="en-GB" smtClean="0"/>
              <a:t>12/01/2017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3493F0-4699-4613-AF75-2A62656FFFAF}" type="slidenum">
              <a:rPr lang="en-GB" smtClean="0"/>
              <a:t>‹#›</a:t>
            </a:fld>
            <a:endParaRPr lang="en-GB"/>
          </a:p>
        </p:txBody>
      </p:sp>
    </p:spTree>
    <p:extLst>
      <p:ext uri="{BB962C8B-B14F-4D97-AF65-F5344CB8AC3E}">
        <p14:creationId xmlns:p14="http://schemas.microsoft.com/office/powerpoint/2010/main" val="1322992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EEFAAEE-187E-41CC-B383-53BFFA25A051}" type="datetimeFigureOut">
              <a:rPr lang="en-GB" smtClean="0"/>
              <a:t>12/01/2017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3493F0-4699-4613-AF75-2A62656FFFAF}" type="slidenum">
              <a:rPr lang="en-GB" smtClean="0"/>
              <a:t>‹#›</a:t>
            </a:fld>
            <a:endParaRPr lang="en-GB"/>
          </a:p>
        </p:txBody>
      </p:sp>
    </p:spTree>
    <p:extLst>
      <p:ext uri="{BB962C8B-B14F-4D97-AF65-F5344CB8AC3E}">
        <p14:creationId xmlns:p14="http://schemas.microsoft.com/office/powerpoint/2010/main" val="4057998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EEFAAEE-187E-41CC-B383-53BFFA25A051}" type="datetimeFigureOut">
              <a:rPr lang="en-GB" smtClean="0"/>
              <a:t>12/01/2017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C3493F0-4699-4613-AF75-2A62656FFFAF}" type="slidenum">
              <a:rPr lang="en-GB" smtClean="0"/>
              <a:t>‹#›</a:t>
            </a:fld>
            <a:endParaRPr lang="en-GB"/>
          </a:p>
        </p:txBody>
      </p:sp>
    </p:spTree>
    <p:extLst>
      <p:ext uri="{BB962C8B-B14F-4D97-AF65-F5344CB8AC3E}">
        <p14:creationId xmlns:p14="http://schemas.microsoft.com/office/powerpoint/2010/main" val="3341539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EEFAAEE-187E-41CC-B383-53BFFA25A051}" type="datetimeFigureOut">
              <a:rPr lang="en-GB" smtClean="0"/>
              <a:t>12/01/2017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C3493F0-4699-4613-AF75-2A62656FFFAF}" type="slidenum">
              <a:rPr lang="en-GB" smtClean="0"/>
              <a:t>‹#›</a:t>
            </a:fld>
            <a:endParaRPr lang="en-GB"/>
          </a:p>
        </p:txBody>
      </p:sp>
    </p:spTree>
    <p:extLst>
      <p:ext uri="{BB962C8B-B14F-4D97-AF65-F5344CB8AC3E}">
        <p14:creationId xmlns:p14="http://schemas.microsoft.com/office/powerpoint/2010/main" val="1987774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EFAAEE-187E-41CC-B383-53BFFA25A051}" type="datetimeFigureOut">
              <a:rPr lang="en-GB" smtClean="0"/>
              <a:t>12/01/2017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C3493F0-4699-4613-AF75-2A62656FFFAF}" type="slidenum">
              <a:rPr lang="en-GB" smtClean="0"/>
              <a:t>‹#›</a:t>
            </a:fld>
            <a:endParaRPr lang="en-GB"/>
          </a:p>
        </p:txBody>
      </p:sp>
    </p:spTree>
    <p:extLst>
      <p:ext uri="{BB962C8B-B14F-4D97-AF65-F5344CB8AC3E}">
        <p14:creationId xmlns:p14="http://schemas.microsoft.com/office/powerpoint/2010/main" val="34280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EFAAEE-187E-41CC-B383-53BFFA25A051}" type="datetimeFigureOut">
              <a:rPr lang="en-GB" smtClean="0"/>
              <a:t>12/01/2017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3493F0-4699-4613-AF75-2A62656FFFAF}" type="slidenum">
              <a:rPr lang="en-GB" smtClean="0"/>
              <a:t>‹#›</a:t>
            </a:fld>
            <a:endParaRPr lang="en-GB"/>
          </a:p>
        </p:txBody>
      </p:sp>
    </p:spTree>
    <p:extLst>
      <p:ext uri="{BB962C8B-B14F-4D97-AF65-F5344CB8AC3E}">
        <p14:creationId xmlns:p14="http://schemas.microsoft.com/office/powerpoint/2010/main" val="4136083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EFAAEE-187E-41CC-B383-53BFFA25A051}" type="datetimeFigureOut">
              <a:rPr lang="en-GB" smtClean="0"/>
              <a:t>12/01/2017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3493F0-4699-4613-AF75-2A62656FFFAF}" type="slidenum">
              <a:rPr lang="en-GB" smtClean="0"/>
              <a:t>‹#›</a:t>
            </a:fld>
            <a:endParaRPr lang="en-GB"/>
          </a:p>
        </p:txBody>
      </p:sp>
    </p:spTree>
    <p:extLst>
      <p:ext uri="{BB962C8B-B14F-4D97-AF65-F5344CB8AC3E}">
        <p14:creationId xmlns:p14="http://schemas.microsoft.com/office/powerpoint/2010/main" val="1194513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EFAAEE-187E-41CC-B383-53BFFA25A051}" type="datetimeFigureOut">
              <a:rPr lang="en-GB" smtClean="0"/>
              <a:t>12/01/2017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3493F0-4699-4613-AF75-2A62656FFFAF}" type="slidenum">
              <a:rPr lang="en-GB" smtClean="0"/>
              <a:t>‹#›</a:t>
            </a:fld>
            <a:endParaRPr lang="en-GB"/>
          </a:p>
        </p:txBody>
      </p:sp>
    </p:spTree>
    <p:extLst>
      <p:ext uri="{BB962C8B-B14F-4D97-AF65-F5344CB8AC3E}">
        <p14:creationId xmlns:p14="http://schemas.microsoft.com/office/powerpoint/2010/main" val="1348470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bbc.co.uk/news/world/us_and_canada/states/wi" TargetMode="External"/><Relationship Id="rId2" Type="http://schemas.openxmlformats.org/officeDocument/2006/relationships/hyperlink" Target="http://www.bbc.co.uk/news/world/us_and_canada/states/az"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bbc.co.uk/news/world/us_and_canada/states/pa" TargetMode="External"/><Relationship Id="rId2" Type="http://schemas.openxmlformats.org/officeDocument/2006/relationships/hyperlink" Target="http://www.bbc.co.uk/news/world/us_and_canada/states/fl"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www.bbc.co.uk/news/world/us_and_canada/states/mi" TargetMode="External"/><Relationship Id="rId2" Type="http://schemas.openxmlformats.org/officeDocument/2006/relationships/hyperlink" Target="http://www.bbc.co.uk/news/world/us_and_canada/states/oh"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www.bbc.co.uk/news/world/us_and_canada/states/va" TargetMode="External"/><Relationship Id="rId2" Type="http://schemas.openxmlformats.org/officeDocument/2006/relationships/hyperlink" Target="http://www.bbc.co.uk/news/world/us_and_canada/states/nc"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US Presidential election 2016</a:t>
            </a:r>
            <a:endParaRPr lang="en-GB" dirty="0"/>
          </a:p>
        </p:txBody>
      </p:sp>
      <p:sp>
        <p:nvSpPr>
          <p:cNvPr id="3" name="Subtitle 2"/>
          <p:cNvSpPr>
            <a:spLocks noGrp="1"/>
          </p:cNvSpPr>
          <p:nvPr>
            <p:ph type="subTitle" idx="1"/>
          </p:nvPr>
        </p:nvSpPr>
        <p:spPr/>
        <p:txBody>
          <a:bodyPr/>
          <a:lstStyle/>
          <a:p>
            <a:r>
              <a:rPr lang="en-GB" dirty="0" smtClean="0"/>
              <a:t>By Mike Allen</a:t>
            </a:r>
            <a:endParaRPr lang="en-GB" dirty="0"/>
          </a:p>
        </p:txBody>
      </p:sp>
    </p:spTree>
    <p:extLst>
      <p:ext uri="{BB962C8B-B14F-4D97-AF65-F5344CB8AC3E}">
        <p14:creationId xmlns:p14="http://schemas.microsoft.com/office/powerpoint/2010/main" val="3549630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half" idx="1"/>
          </p:nvPr>
        </p:nvSpPr>
        <p:spPr/>
        <p:txBody>
          <a:bodyPr>
            <a:normAutofit fontScale="92500" lnSpcReduction="10000"/>
          </a:bodyPr>
          <a:lstStyle/>
          <a:p>
            <a:pPr fontAlgn="base"/>
            <a:r>
              <a:rPr lang="en-GB" b="1" dirty="0" smtClean="0">
                <a:hlinkClick r:id="rId2"/>
              </a:rPr>
              <a:t>Arizona</a:t>
            </a:r>
            <a:endParaRPr lang="en-GB" b="1" dirty="0" smtClean="0"/>
          </a:p>
          <a:p>
            <a:pPr fontAlgn="base"/>
            <a:r>
              <a:rPr lang="en-GB" dirty="0" smtClean="0"/>
              <a:t>NO PROJECTION YET</a:t>
            </a:r>
          </a:p>
          <a:p>
            <a:pPr fontAlgn="base"/>
            <a:r>
              <a:rPr lang="en-GB" b="1" dirty="0" smtClean="0"/>
              <a:t>11</a:t>
            </a:r>
            <a:r>
              <a:rPr lang="en-GB" dirty="0" smtClean="0"/>
              <a:t> electoral votes</a:t>
            </a:r>
          </a:p>
          <a:p>
            <a:pPr fontAlgn="base"/>
            <a:r>
              <a:rPr lang="en-GB" dirty="0" smtClean="0"/>
              <a:t>After </a:t>
            </a:r>
            <a:r>
              <a:rPr lang="en-GB" b="1" dirty="0" smtClean="0"/>
              <a:t>97.6%</a:t>
            </a:r>
            <a:r>
              <a:rPr lang="en-GB" dirty="0" smtClean="0"/>
              <a:t> of voting districts</a:t>
            </a:r>
          </a:p>
          <a:p>
            <a:pPr fontAlgn="base"/>
            <a:r>
              <a:rPr lang="en-GB" b="1" dirty="0" smtClean="0"/>
              <a:t>Clinton 45.5%</a:t>
            </a:r>
          </a:p>
          <a:p>
            <a:pPr fontAlgn="base"/>
            <a:r>
              <a:rPr lang="en-GB" b="1" dirty="0" smtClean="0"/>
              <a:t>Trump 49.5%</a:t>
            </a:r>
          </a:p>
          <a:p>
            <a:pPr fontAlgn="base"/>
            <a:r>
              <a:rPr lang="en-GB" b="1" dirty="0" smtClean="0"/>
              <a:t>Others 5.0%</a:t>
            </a:r>
          </a:p>
        </p:txBody>
      </p:sp>
      <p:sp>
        <p:nvSpPr>
          <p:cNvPr id="4" name="Content Placeholder 3"/>
          <p:cNvSpPr>
            <a:spLocks noGrp="1"/>
          </p:cNvSpPr>
          <p:nvPr>
            <p:ph sz="half" idx="2"/>
          </p:nvPr>
        </p:nvSpPr>
        <p:spPr/>
        <p:txBody>
          <a:bodyPr>
            <a:normAutofit fontScale="92500" lnSpcReduction="10000"/>
          </a:bodyPr>
          <a:lstStyle/>
          <a:p>
            <a:pPr fontAlgn="base"/>
            <a:r>
              <a:rPr lang="en-GB" b="1" dirty="0" smtClean="0">
                <a:hlinkClick r:id="rId3"/>
              </a:rPr>
              <a:t>Wisconsin</a:t>
            </a:r>
            <a:endParaRPr lang="en-GB" b="1" dirty="0" smtClean="0"/>
          </a:p>
          <a:p>
            <a:pPr fontAlgn="base"/>
            <a:r>
              <a:rPr lang="en-GB" dirty="0" smtClean="0"/>
              <a:t>PROJECTED FOR </a:t>
            </a:r>
            <a:r>
              <a:rPr lang="en-GB" b="1" dirty="0" smtClean="0"/>
              <a:t>TRUMP</a:t>
            </a:r>
            <a:endParaRPr lang="en-GB" dirty="0" smtClean="0"/>
          </a:p>
          <a:p>
            <a:pPr fontAlgn="base"/>
            <a:r>
              <a:rPr lang="en-GB" cap="all" dirty="0" smtClean="0"/>
              <a:t>STATE PROJECTED AT:03:04 EST (08:04 GMT)</a:t>
            </a:r>
          </a:p>
          <a:p>
            <a:pPr fontAlgn="base"/>
            <a:r>
              <a:rPr lang="en-GB" b="1" dirty="0" smtClean="0"/>
              <a:t>10</a:t>
            </a:r>
            <a:r>
              <a:rPr lang="en-GB" dirty="0" smtClean="0"/>
              <a:t> electoral votes</a:t>
            </a:r>
          </a:p>
          <a:p>
            <a:pPr fontAlgn="base"/>
            <a:r>
              <a:rPr lang="en-GB" dirty="0" smtClean="0"/>
              <a:t>After </a:t>
            </a:r>
            <a:r>
              <a:rPr lang="en-GB" b="1" dirty="0" smtClean="0"/>
              <a:t>99.9%</a:t>
            </a:r>
            <a:r>
              <a:rPr lang="en-GB" dirty="0" smtClean="0"/>
              <a:t> of voting districts</a:t>
            </a:r>
          </a:p>
          <a:p>
            <a:pPr fontAlgn="base"/>
            <a:r>
              <a:rPr lang="en-GB" b="1" dirty="0" smtClean="0"/>
              <a:t>Clinton 46.9%</a:t>
            </a:r>
          </a:p>
          <a:p>
            <a:pPr fontAlgn="base"/>
            <a:r>
              <a:rPr lang="en-GB" b="1" dirty="0" smtClean="0"/>
              <a:t>Trump 47.9%</a:t>
            </a:r>
          </a:p>
          <a:p>
            <a:pPr fontAlgn="base"/>
            <a:r>
              <a:rPr lang="en-GB" b="1" dirty="0" smtClean="0"/>
              <a:t>Others 5.2%</a:t>
            </a:r>
          </a:p>
          <a:p>
            <a:endParaRPr lang="en-GB" dirty="0" smtClean="0"/>
          </a:p>
          <a:p>
            <a:endParaRPr lang="en-GB" dirty="0"/>
          </a:p>
        </p:txBody>
      </p:sp>
    </p:spTree>
    <p:extLst>
      <p:ext uri="{BB962C8B-B14F-4D97-AF65-F5344CB8AC3E}">
        <p14:creationId xmlns:p14="http://schemas.microsoft.com/office/powerpoint/2010/main" val="1992494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Congress</a:t>
            </a:r>
            <a:br>
              <a:rPr lang="en-GB" b="1" dirty="0" smtClean="0"/>
            </a:br>
            <a:r>
              <a:rPr lang="en-GB" b="1" dirty="0" smtClean="0"/>
              <a:t>Senate 2016 results</a:t>
            </a:r>
            <a:endParaRPr lang="en-GB" dirty="0"/>
          </a:p>
        </p:txBody>
      </p:sp>
      <p:sp>
        <p:nvSpPr>
          <p:cNvPr id="3" name="Content Placeholder 2"/>
          <p:cNvSpPr>
            <a:spLocks noGrp="1"/>
          </p:cNvSpPr>
          <p:nvPr>
            <p:ph sz="half" idx="1"/>
          </p:nvPr>
        </p:nvSpPr>
        <p:spPr/>
        <p:txBody>
          <a:bodyPr>
            <a:normAutofit/>
          </a:bodyPr>
          <a:lstStyle/>
          <a:p>
            <a:pPr fontAlgn="base"/>
            <a:endParaRPr lang="en-GB" b="1" dirty="0" smtClean="0"/>
          </a:p>
          <a:p>
            <a:pPr fontAlgn="base"/>
            <a:r>
              <a:rPr lang="en-GB" dirty="0" smtClean="0"/>
              <a:t>100 seats, 34 up for election</a:t>
            </a:r>
          </a:p>
          <a:p>
            <a:pPr fontAlgn="base"/>
            <a:r>
              <a:rPr lang="en-GB" b="1" dirty="0" smtClean="0"/>
              <a:t>Republicans 51</a:t>
            </a:r>
            <a:r>
              <a:rPr lang="en-GB" dirty="0" smtClean="0"/>
              <a:t> seats</a:t>
            </a:r>
          </a:p>
          <a:p>
            <a:pPr fontAlgn="base"/>
            <a:r>
              <a:rPr lang="en-GB" b="1" dirty="0" smtClean="0"/>
              <a:t>Democrats   45</a:t>
            </a:r>
            <a:r>
              <a:rPr lang="en-GB" dirty="0" smtClean="0"/>
              <a:t> seats</a:t>
            </a:r>
          </a:p>
          <a:p>
            <a:pPr fontAlgn="base"/>
            <a:r>
              <a:rPr lang="en-GB" b="1" dirty="0" smtClean="0"/>
              <a:t>Independents 2</a:t>
            </a:r>
            <a:r>
              <a:rPr lang="en-GB" dirty="0" smtClean="0"/>
              <a:t> seats</a:t>
            </a:r>
          </a:p>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3425" y="1772816"/>
            <a:ext cx="4600575" cy="3533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55406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House of Representatives 2016 results</a:t>
            </a:r>
            <a:endParaRPr lang="en-GB" dirty="0"/>
          </a:p>
        </p:txBody>
      </p:sp>
      <p:sp>
        <p:nvSpPr>
          <p:cNvPr id="3" name="Content Placeholder 2"/>
          <p:cNvSpPr>
            <a:spLocks noGrp="1"/>
          </p:cNvSpPr>
          <p:nvPr>
            <p:ph sz="half" idx="1"/>
          </p:nvPr>
        </p:nvSpPr>
        <p:spPr/>
        <p:txBody>
          <a:bodyPr/>
          <a:lstStyle/>
          <a:p>
            <a:pPr fontAlgn="base"/>
            <a:r>
              <a:rPr lang="en-GB" dirty="0" smtClean="0"/>
              <a:t>435 seats, all up for election</a:t>
            </a:r>
          </a:p>
          <a:p>
            <a:pPr fontAlgn="base"/>
            <a:r>
              <a:rPr lang="en-GB" b="1" dirty="0" smtClean="0"/>
              <a:t>Republicans 236</a:t>
            </a:r>
            <a:r>
              <a:rPr lang="en-GB" dirty="0" smtClean="0"/>
              <a:t> seats</a:t>
            </a:r>
          </a:p>
          <a:p>
            <a:pPr fontAlgn="base"/>
            <a:r>
              <a:rPr lang="en-GB" b="1" dirty="0" smtClean="0"/>
              <a:t>Democrats   192</a:t>
            </a:r>
            <a:r>
              <a:rPr lang="en-GB" dirty="0" smtClean="0"/>
              <a:t> seats</a:t>
            </a:r>
          </a:p>
          <a:p>
            <a:pPr fontAlgn="base"/>
            <a:r>
              <a:rPr lang="en-GB" dirty="0" smtClean="0"/>
              <a:t>Source: AP</a:t>
            </a:r>
          </a:p>
          <a:p>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4350" y="1679348"/>
            <a:ext cx="4819650" cy="3790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18598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762" y="1052736"/>
            <a:ext cx="9014742" cy="3600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611560" y="4797152"/>
            <a:ext cx="7632848" cy="369332"/>
          </a:xfrm>
          <a:prstGeom prst="rect">
            <a:avLst/>
          </a:prstGeom>
          <a:noFill/>
        </p:spPr>
        <p:txBody>
          <a:bodyPr wrap="square" rtlCol="0">
            <a:spAutoFit/>
          </a:bodyPr>
          <a:lstStyle/>
          <a:p>
            <a:r>
              <a:rPr lang="en-GB" dirty="0" smtClean="0"/>
              <a:t>Trump won 53% of white women, Clinton 94% of </a:t>
            </a:r>
            <a:r>
              <a:rPr lang="en-GB" smtClean="0"/>
              <a:t>black women.</a:t>
            </a:r>
            <a:endParaRPr lang="en-GB"/>
          </a:p>
        </p:txBody>
      </p:sp>
    </p:spTree>
    <p:extLst>
      <p:ext uri="{BB962C8B-B14F-4D97-AF65-F5344CB8AC3E}">
        <p14:creationId xmlns:p14="http://schemas.microsoft.com/office/powerpoint/2010/main" val="948029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sz="half" idx="1"/>
          </p:nvPr>
        </p:nvPicPr>
        <p:blipFill rotWithShape="1">
          <a:blip r:embed="rId2">
            <a:extLst>
              <a:ext uri="{28A0092B-C50C-407E-A947-70E740481C1C}">
                <a14:useLocalDpi xmlns:a14="http://schemas.microsoft.com/office/drawing/2010/main" val="0"/>
              </a:ext>
            </a:extLst>
          </a:blip>
          <a:srcRect l="3368" r="4708"/>
          <a:stretch/>
        </p:blipFill>
        <p:spPr bwMode="auto">
          <a:xfrm>
            <a:off x="2869218" y="24900"/>
            <a:ext cx="6280702" cy="48442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Content Placeholder 5"/>
          <p:cNvSpPr>
            <a:spLocks noGrp="1"/>
          </p:cNvSpPr>
          <p:nvPr>
            <p:ph sz="half" idx="2"/>
          </p:nvPr>
        </p:nvSpPr>
        <p:spPr>
          <a:xfrm>
            <a:off x="0" y="260648"/>
            <a:ext cx="2915816" cy="6566034"/>
          </a:xfrm>
        </p:spPr>
        <p:txBody>
          <a:bodyPr>
            <a:normAutofit fontScale="77500" lnSpcReduction="20000"/>
          </a:bodyPr>
          <a:lstStyle/>
          <a:p>
            <a:pPr marL="177800" indent="-177800" fontAlgn="base"/>
            <a:r>
              <a:rPr lang="en-GB" dirty="0" smtClean="0"/>
              <a:t>Trump's electoral victory was underpinned by his success in winning over white voters, with 58% of them voting for the Republican candidate. White voters made up 70% of the electorate in this year's election.</a:t>
            </a:r>
          </a:p>
          <a:p>
            <a:pPr marL="177800" indent="-177800" fontAlgn="base"/>
            <a:r>
              <a:rPr lang="en-GB" dirty="0" smtClean="0"/>
              <a:t>Trump was especially popular among non-college-educated white men, receiving seven in 10 votes from that demographic group and six in 10 votes from non-college-educated white women.</a:t>
            </a:r>
          </a:p>
          <a:p>
            <a:pPr marL="177800" indent="-177800"/>
            <a:endParaRPr lang="en-GB" dirty="0" smtClean="0"/>
          </a:p>
          <a:p>
            <a:endParaRPr lang="en-GB" dirty="0"/>
          </a:p>
        </p:txBody>
      </p:sp>
      <p:sp>
        <p:nvSpPr>
          <p:cNvPr id="8" name="TextBox 7"/>
          <p:cNvSpPr txBox="1"/>
          <p:nvPr/>
        </p:nvSpPr>
        <p:spPr>
          <a:xfrm>
            <a:off x="2627784" y="4850601"/>
            <a:ext cx="6480720" cy="1477328"/>
          </a:xfrm>
          <a:prstGeom prst="rect">
            <a:avLst/>
          </a:prstGeom>
          <a:noFill/>
        </p:spPr>
        <p:txBody>
          <a:bodyPr wrap="square" rtlCol="0">
            <a:spAutoFit/>
          </a:bodyPr>
          <a:lstStyle/>
          <a:p>
            <a:r>
              <a:rPr lang="en-GB" dirty="0" smtClean="0"/>
              <a:t>Almost nine in 10 black voters (88%) supported Clinton, compared with 8% who opted for Trump. Barack Obama secured 93% of the black vote in the 2012 election. A smaller proportion of Hispanic votes went to Clinton than those who voted for Obama in 2012.</a:t>
            </a:r>
          </a:p>
          <a:p>
            <a:endParaRPr lang="en-GB" dirty="0"/>
          </a:p>
        </p:txBody>
      </p:sp>
    </p:spTree>
    <p:extLst>
      <p:ext uri="{BB962C8B-B14F-4D97-AF65-F5344CB8AC3E}">
        <p14:creationId xmlns:p14="http://schemas.microsoft.com/office/powerpoint/2010/main" val="661884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smtClean="0"/>
              <a:t>Trump confounds conventional wisdom</a:t>
            </a:r>
            <a:endParaRPr lang="en-GB" dirty="0"/>
          </a:p>
        </p:txBody>
      </p:sp>
      <p:sp>
        <p:nvSpPr>
          <p:cNvPr id="6" name="Content Placeholder 5"/>
          <p:cNvSpPr>
            <a:spLocks noGrp="1"/>
          </p:cNvSpPr>
          <p:nvPr>
            <p:ph idx="1"/>
          </p:nvPr>
        </p:nvSpPr>
        <p:spPr/>
        <p:txBody>
          <a:bodyPr>
            <a:normAutofit fontScale="92500" lnSpcReduction="20000"/>
          </a:bodyPr>
          <a:lstStyle/>
          <a:p>
            <a:r>
              <a:rPr lang="en-GB" dirty="0" smtClean="0"/>
              <a:t>Trump spent less than Clinton</a:t>
            </a:r>
          </a:p>
          <a:p>
            <a:r>
              <a:rPr lang="en-GB" dirty="0" smtClean="0"/>
              <a:t>Trump had a smaller organisation than Clinton</a:t>
            </a:r>
          </a:p>
          <a:p>
            <a:r>
              <a:rPr lang="en-GB" dirty="0" smtClean="0"/>
              <a:t>Trump concentrated on large rallies rather than an organisation dedicated to getting the vote out.</a:t>
            </a:r>
          </a:p>
          <a:p>
            <a:r>
              <a:rPr lang="en-GB" dirty="0" smtClean="0"/>
              <a:t>After the 2010 election the Republicans had an investigation that concluded that they needed to reach out to blacks and Hispanics.</a:t>
            </a:r>
          </a:p>
          <a:p>
            <a:r>
              <a:rPr lang="en-GB" dirty="0" smtClean="0"/>
              <a:t>Trump did none of that making statements offensive to Hispanics and other ethnic minorities and concentrating on white working class or blue collar workers.</a:t>
            </a:r>
            <a:endParaRPr lang="en-GB" dirty="0"/>
          </a:p>
        </p:txBody>
      </p:sp>
    </p:spTree>
    <p:extLst>
      <p:ext uri="{BB962C8B-B14F-4D97-AF65-F5344CB8AC3E}">
        <p14:creationId xmlns:p14="http://schemas.microsoft.com/office/powerpoint/2010/main" val="1511837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Trump Won 1</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Trump was definitely charismatic whilst Clinton was rather dull and uninspiring.</a:t>
            </a:r>
          </a:p>
          <a:p>
            <a:r>
              <a:rPr lang="en-GB" dirty="0" smtClean="0"/>
              <a:t>Trump seems to have inspired people that he would do something about closed factories and unemployment .</a:t>
            </a:r>
          </a:p>
          <a:p>
            <a:r>
              <a:rPr lang="en-GB" dirty="0" smtClean="0"/>
              <a:t>Trump made a virtue of being an outsider without political baggage.</a:t>
            </a:r>
          </a:p>
          <a:p>
            <a:r>
              <a:rPr lang="en-GB" dirty="0" smtClean="0"/>
              <a:t>Clinton was an insider with great experience but also with baggage-</a:t>
            </a:r>
          </a:p>
          <a:p>
            <a:pPr lvl="1"/>
            <a:r>
              <a:rPr lang="en-GB" dirty="0" smtClean="0"/>
              <a:t>Bill Clinton</a:t>
            </a:r>
          </a:p>
          <a:p>
            <a:pPr lvl="1"/>
            <a:r>
              <a:rPr lang="en-GB" dirty="0" err="1" smtClean="0"/>
              <a:t>Whitewater</a:t>
            </a:r>
            <a:endParaRPr lang="en-GB" dirty="0" smtClean="0"/>
          </a:p>
          <a:p>
            <a:pPr lvl="1"/>
            <a:r>
              <a:rPr lang="en-GB" dirty="0" smtClean="0"/>
              <a:t>Suspicions about money disappearing from charities</a:t>
            </a:r>
          </a:p>
          <a:p>
            <a:pPr lvl="1"/>
            <a:r>
              <a:rPr lang="en-GB" dirty="0" smtClean="0"/>
              <a:t>The use of private servers for emails- the renewed email investigation a week before polling badly damaged Hilary Clinton</a:t>
            </a:r>
          </a:p>
          <a:p>
            <a:r>
              <a:rPr lang="en-GB" dirty="0" smtClean="0"/>
              <a:t>Afro Americans were less enthusiastic about supporting her than Barack Obama.</a:t>
            </a:r>
          </a:p>
          <a:p>
            <a:r>
              <a:rPr lang="en-GB" dirty="0" smtClean="0"/>
              <a:t>The white working class (including women) deserted the Democrats for Trump.</a:t>
            </a:r>
          </a:p>
          <a:p>
            <a:r>
              <a:rPr lang="en-GB" dirty="0" smtClean="0"/>
              <a:t>In the last 20 to 30 years the income of most Americans has not increased.</a:t>
            </a:r>
          </a:p>
        </p:txBody>
      </p:sp>
    </p:spTree>
    <p:extLst>
      <p:ext uri="{BB962C8B-B14F-4D97-AF65-F5344CB8AC3E}">
        <p14:creationId xmlns:p14="http://schemas.microsoft.com/office/powerpoint/2010/main" val="2873678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Trump </a:t>
            </a:r>
            <a:r>
              <a:rPr lang="en-GB" dirty="0" smtClean="0"/>
              <a:t>Won 2</a:t>
            </a:r>
            <a:endParaRPr lang="en-GB" dirty="0"/>
          </a:p>
        </p:txBody>
      </p:sp>
      <p:sp>
        <p:nvSpPr>
          <p:cNvPr id="3" name="Content Placeholder 2"/>
          <p:cNvSpPr>
            <a:spLocks noGrp="1"/>
          </p:cNvSpPr>
          <p:nvPr>
            <p:ph idx="1"/>
          </p:nvPr>
        </p:nvSpPr>
        <p:spPr/>
        <p:txBody>
          <a:bodyPr>
            <a:normAutofit fontScale="70000" lnSpcReduction="20000"/>
          </a:bodyPr>
          <a:lstStyle/>
          <a:p>
            <a:r>
              <a:rPr lang="en-GB" dirty="0"/>
              <a:t>There has also been a precipitate decline in manufacturing industry with many factories closing down as a result of Globalisation though many blame trade deals.</a:t>
            </a:r>
          </a:p>
          <a:p>
            <a:r>
              <a:rPr lang="en-GB" dirty="0"/>
              <a:t>The 2008 recession produced 10% unemployment and though Obama has reduced that to 5% it is still a high level of unemployment.</a:t>
            </a:r>
          </a:p>
          <a:p>
            <a:r>
              <a:rPr lang="en-GB" dirty="0"/>
              <a:t>The fact that Bernie Sanders won so many primaries in states dominated by conservative Democrats, such as West Virginia, should have set off even louder alarm bells than it did. His appeal was really more about tapping into disaffection with the status quo than his far-left ideology.</a:t>
            </a:r>
          </a:p>
          <a:p>
            <a:r>
              <a:rPr lang="en-GB" dirty="0"/>
              <a:t>So the crucial factor may be the economy and jobs.  Perhaps Hilary Clinton spent too little time on economic policy.</a:t>
            </a:r>
          </a:p>
          <a:p>
            <a:endParaRPr lang="en-GB" dirty="0"/>
          </a:p>
        </p:txBody>
      </p:sp>
    </p:spTree>
    <p:extLst>
      <p:ext uri="{BB962C8B-B14F-4D97-AF65-F5344CB8AC3E}">
        <p14:creationId xmlns:p14="http://schemas.microsoft.com/office/powerpoint/2010/main" val="2077756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Trump Won</a:t>
            </a:r>
          </a:p>
        </p:txBody>
      </p:sp>
      <p:sp>
        <p:nvSpPr>
          <p:cNvPr id="3" name="Content Placeholder 2"/>
          <p:cNvSpPr>
            <a:spLocks noGrp="1"/>
          </p:cNvSpPr>
          <p:nvPr>
            <p:ph idx="1"/>
          </p:nvPr>
        </p:nvSpPr>
        <p:spPr/>
        <p:txBody>
          <a:bodyPr>
            <a:normAutofit fontScale="85000" lnSpcReduction="10000"/>
          </a:bodyPr>
          <a:lstStyle/>
          <a:p>
            <a:endParaRPr lang="en-GB" dirty="0" smtClean="0"/>
          </a:p>
          <a:p>
            <a:r>
              <a:rPr lang="en-GB" dirty="0" smtClean="0"/>
              <a:t>Trump won key states mostly narrowly.</a:t>
            </a:r>
          </a:p>
          <a:p>
            <a:r>
              <a:rPr lang="en-GB" dirty="0" smtClean="0"/>
              <a:t>Clinton won the popular vote but her votes were in the wrong place.</a:t>
            </a:r>
          </a:p>
          <a:p>
            <a:r>
              <a:rPr lang="en-GB" dirty="0" smtClean="0"/>
              <a:t>Trump had coattails and a number of Republicans were elected on the back of his success thus enabling the Republicans to retain control of both House of Congress.</a:t>
            </a:r>
          </a:p>
          <a:p>
            <a:r>
              <a:rPr lang="en-GB" dirty="0" smtClean="0"/>
              <a:t>It was always going to be an uphill struggle for Clinton.  It is very rare in the US for a 2 term president to be followed by a president of the same party.</a:t>
            </a:r>
            <a:endParaRPr lang="en-GB" dirty="0"/>
          </a:p>
        </p:txBody>
      </p:sp>
    </p:spTree>
    <p:extLst>
      <p:ext uri="{BB962C8B-B14F-4D97-AF65-F5344CB8AC3E}">
        <p14:creationId xmlns:p14="http://schemas.microsoft.com/office/powerpoint/2010/main" val="3963613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22926"/>
            <a:ext cx="6931333" cy="63705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619672" y="6453336"/>
            <a:ext cx="864096" cy="369332"/>
          </a:xfrm>
          <a:prstGeom prst="rect">
            <a:avLst/>
          </a:prstGeom>
          <a:noFill/>
        </p:spPr>
        <p:txBody>
          <a:bodyPr wrap="square" rtlCol="0">
            <a:spAutoFit/>
          </a:bodyPr>
          <a:lstStyle/>
          <a:p>
            <a:r>
              <a:rPr lang="en-GB" dirty="0" smtClean="0"/>
              <a:t>2012</a:t>
            </a:r>
            <a:endParaRPr lang="en-GB" dirty="0"/>
          </a:p>
        </p:txBody>
      </p:sp>
    </p:spTree>
    <p:extLst>
      <p:ext uri="{BB962C8B-B14F-4D97-AF65-F5344CB8AC3E}">
        <p14:creationId xmlns:p14="http://schemas.microsoft.com/office/powerpoint/2010/main" val="957743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Trump Wins</a:t>
            </a:r>
            <a:endParaRPr lang="en-GB" dirty="0"/>
          </a:p>
        </p:txBody>
      </p:sp>
      <p:sp>
        <p:nvSpPr>
          <p:cNvPr id="3" name="Content Placeholder 2"/>
          <p:cNvSpPr>
            <a:spLocks noGrp="1"/>
          </p:cNvSpPr>
          <p:nvPr>
            <p:ph idx="1"/>
          </p:nvPr>
        </p:nvSpPr>
        <p:spPr/>
        <p:txBody>
          <a:bodyPr/>
          <a:lstStyle/>
          <a:p>
            <a:r>
              <a:rPr lang="en-GB" dirty="0" smtClean="0"/>
              <a:t>Donald Trump pulled off a surprising win when most commentators were expecting Hiliary Clinton	to win.</a:t>
            </a:r>
          </a:p>
          <a:p>
            <a:r>
              <a:rPr lang="en-GB" dirty="0" smtClean="0"/>
              <a:t>The National Polling Average had Clinton 45.9% Trump 42.8% - a 3.1% lead for Clinton.</a:t>
            </a:r>
          </a:p>
          <a:p>
            <a:r>
              <a:rPr lang="en-GB" dirty="0" smtClean="0"/>
              <a:t>However it was within the poll error of </a:t>
            </a:r>
            <a:r>
              <a:rPr lang="en-GB" dirty="0" smtClean="0">
                <a:cs typeface="Arial"/>
              </a:rPr>
              <a:t>± 3.5%.</a:t>
            </a:r>
          </a:p>
          <a:p>
            <a:endParaRPr lang="en-GB" dirty="0"/>
          </a:p>
        </p:txBody>
      </p:sp>
    </p:spTree>
    <p:extLst>
      <p:ext uri="{BB962C8B-B14F-4D97-AF65-F5344CB8AC3E}">
        <p14:creationId xmlns:p14="http://schemas.microsoft.com/office/powerpoint/2010/main" val="4266887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Trump’s policies 1</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He will have an opportunity to abolish Obamacare.</a:t>
            </a:r>
          </a:p>
          <a:p>
            <a:r>
              <a:rPr lang="en-GB" dirty="0" smtClean="0"/>
              <a:t>Trump will easily be able to reverse Obama’s actions taken on Executive action.</a:t>
            </a:r>
          </a:p>
          <a:p>
            <a:r>
              <a:rPr lang="en-GB" dirty="0" smtClean="0"/>
              <a:t>Trump will have an easier ride with Congress than Obama, however some senior figures did not endorse him and there are some </a:t>
            </a:r>
            <a:r>
              <a:rPr lang="en-GB" dirty="0" err="1" smtClean="0"/>
              <a:t>policiy</a:t>
            </a:r>
            <a:r>
              <a:rPr lang="en-GB" dirty="0" smtClean="0"/>
              <a:t> differences.</a:t>
            </a:r>
          </a:p>
          <a:p>
            <a:r>
              <a:rPr lang="en-GB" dirty="0" smtClean="0"/>
              <a:t>He has pledged to build a wall with Mexico.  It is unlikely he will get the Mexicans to pay for it so it implies a big increase in expenditure. Experts</a:t>
            </a:r>
            <a:r>
              <a:rPr lang="en-GB" dirty="0"/>
              <a:t> predict the cost of such a construction could be four times higher ($40bn) than Trump estimated during the campaign. </a:t>
            </a:r>
            <a:r>
              <a:rPr lang="en-GB" dirty="0" smtClean="0"/>
              <a:t>1</a:t>
            </a:r>
          </a:p>
          <a:p>
            <a:r>
              <a:rPr lang="en-GB" dirty="0" smtClean="0"/>
              <a:t>Similarly he has pledged to reduce business Taxes and taxes on the rich whilst increasing expenditure on infrastructure projects.  This implies a big increase in the US deficit.</a:t>
            </a:r>
          </a:p>
          <a:p>
            <a:r>
              <a:rPr lang="en-GB" dirty="0" smtClean="0"/>
              <a:t>The Transatlantic</a:t>
            </a:r>
            <a:r>
              <a:rPr lang="en-GB" dirty="0"/>
              <a:t> Trade and Investment Partnership (TTIP) is a </a:t>
            </a:r>
            <a:r>
              <a:rPr lang="en-GB" dirty="0" smtClean="0"/>
              <a:t>new</a:t>
            </a:r>
            <a:r>
              <a:rPr lang="en-GB" dirty="0"/>
              <a:t> deal being negotiated behind closed doors between the EU and </a:t>
            </a:r>
            <a:r>
              <a:rPr lang="en-GB" dirty="0" smtClean="0"/>
              <a:t>USA</a:t>
            </a:r>
            <a:r>
              <a:rPr lang="en-GB" dirty="0"/>
              <a:t>. </a:t>
            </a:r>
            <a:r>
              <a:rPr lang="en-GB" dirty="0" smtClean="0"/>
              <a:t>Trump will probably end it.</a:t>
            </a:r>
          </a:p>
          <a:p>
            <a:pPr marL="0" indent="0">
              <a:buNone/>
            </a:pPr>
            <a:r>
              <a:rPr lang="en-GB" baseline="30000" dirty="0" smtClean="0"/>
              <a:t>1</a:t>
            </a:r>
            <a:r>
              <a:rPr lang="en-GB" dirty="0" smtClean="0"/>
              <a:t> This and subsequent points on the next 2 slides are adapted from https://www.theguardian.com/us-news/2016/nov/09/donald-trump-president-policy-immigration-agenda-healthcare</a:t>
            </a:r>
          </a:p>
        </p:txBody>
      </p:sp>
    </p:spTree>
    <p:extLst>
      <p:ext uri="{BB962C8B-B14F-4D97-AF65-F5344CB8AC3E}">
        <p14:creationId xmlns:p14="http://schemas.microsoft.com/office/powerpoint/2010/main" val="32372172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Trump’s policies 2</a:t>
            </a:r>
            <a:endParaRPr lang="en-GB" dirty="0"/>
          </a:p>
        </p:txBody>
      </p:sp>
      <p:sp>
        <p:nvSpPr>
          <p:cNvPr id="3" name="Content Placeholder 2"/>
          <p:cNvSpPr>
            <a:spLocks noGrp="1"/>
          </p:cNvSpPr>
          <p:nvPr>
            <p:ph idx="1"/>
          </p:nvPr>
        </p:nvSpPr>
        <p:spPr/>
        <p:txBody>
          <a:bodyPr>
            <a:normAutofit fontScale="47500" lnSpcReduction="20000"/>
          </a:bodyPr>
          <a:lstStyle/>
          <a:p>
            <a:r>
              <a:rPr lang="en-GB" dirty="0"/>
              <a:t>Trump has pledged to roll back gun restrictions to make gun-carrying legal in more places, including on military bases and perhaps in schools. He said he supports a new federal law that would make concealed carry permits issued in one state valid across the country. This legislation, long a policy priority for gun owners, could undermine the current strict local gun restrictions in states like California and New York</a:t>
            </a:r>
            <a:r>
              <a:rPr lang="en-GB" dirty="0" smtClean="0"/>
              <a:t>.</a:t>
            </a:r>
          </a:p>
          <a:p>
            <a:r>
              <a:rPr lang="en-GB" dirty="0"/>
              <a:t>Trump’s twin policies on the Islamic State (Isis) were to “take their oil” and “bomb the shit out of them”. The first is impractical without a vast military occupation and the second is illegal if it was suggesting indiscriminate bombing. A dual offensive against Isis is under way aimed at its twin strongholds of Raqqa and Mosul led by US allies, and a President Trump would face serious resistance from the Pentagon if he wanted to put US boots on the ground or carry out joint operations with the Russians.</a:t>
            </a:r>
          </a:p>
          <a:p>
            <a:r>
              <a:rPr lang="en-GB" dirty="0"/>
              <a:t>Early on in a Trump presidency, expect a summit with Putin in which US-Russian relations will be reworked along lines the Russian leader has been pushing for, ceding Moscow areas of influence in the Middle East and on Russian borderlands.</a:t>
            </a:r>
          </a:p>
          <a:p>
            <a:r>
              <a:rPr lang="en-GB" dirty="0"/>
              <a:t>Such a discussion will shock major US allies in </a:t>
            </a:r>
            <a:r>
              <a:rPr lang="en-GB" dirty="0" err="1"/>
              <a:t>Nato</a:t>
            </a:r>
            <a:r>
              <a:rPr lang="en-GB" dirty="0"/>
              <a:t>, an alliance Trump has described as “obsolete”. He has questioned whether it would be worthwhile for the US to provide a security umbrella to allies who are not deemed to have contributed enough, in financial terms, to collective security. Turmoil within </a:t>
            </a:r>
            <a:r>
              <a:rPr lang="en-GB" dirty="0" err="1"/>
              <a:t>Nato</a:t>
            </a:r>
            <a:r>
              <a:rPr lang="en-GB" dirty="0"/>
              <a:t> could meanwhile tempt Putin to make encroachments on its eastern </a:t>
            </a:r>
            <a:r>
              <a:rPr lang="en-GB" dirty="0" smtClean="0"/>
              <a:t>flank</a:t>
            </a:r>
            <a:r>
              <a:rPr lang="en-GB" dirty="0"/>
              <a:t>,</a:t>
            </a:r>
            <a:r>
              <a:rPr lang="en-GB" dirty="0" smtClean="0"/>
              <a:t> </a:t>
            </a:r>
            <a:r>
              <a:rPr lang="en-GB" dirty="0"/>
              <a:t>Estonia, Latvia and Lithuania.</a:t>
            </a:r>
          </a:p>
          <a:p>
            <a:endParaRPr lang="en-GB" dirty="0"/>
          </a:p>
        </p:txBody>
      </p:sp>
    </p:spTree>
    <p:extLst>
      <p:ext uri="{BB962C8B-B14F-4D97-AF65-F5344CB8AC3E}">
        <p14:creationId xmlns:p14="http://schemas.microsoft.com/office/powerpoint/2010/main" val="262078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Trump’s policies 3</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Will he stop Moslems entering the US?  Trump’s administration has pledged to pursue a temporary ban on migration from regions he deems exporters of terrorism.</a:t>
            </a:r>
          </a:p>
          <a:p>
            <a:r>
              <a:rPr lang="en-GB" dirty="0" smtClean="0"/>
              <a:t>Trump will triple the number of Immigration and Customs Enforcement agents and seek to create a “special deportation taskforce”. Although the president-elect has claimed this taskforce will first focus on “the most dangerous criminal illegal immigrants”, Trump has made clear that any undocumented migrants could be affected. Up to 6.5 million people could be at risk of swift deportation.</a:t>
            </a:r>
          </a:p>
          <a:p>
            <a:r>
              <a:rPr lang="en-GB" dirty="0" smtClean="0"/>
              <a:t>He will have the opportunity to fill the vacancy on the Supreme court.</a:t>
            </a:r>
          </a:p>
          <a:p>
            <a:r>
              <a:rPr lang="en-GB" dirty="0" smtClean="0"/>
              <a:t>The world’s largest economy is now headed by a man who believes climate change is a hoax, perhaps perpetrated by the Chinese.</a:t>
            </a:r>
          </a:p>
          <a:p>
            <a:r>
              <a:rPr lang="en-GB" dirty="0" smtClean="0"/>
              <a:t>One of Trump’s first tasks is likely to be withdrawing the US from the Paris climate deal.</a:t>
            </a:r>
          </a:p>
          <a:p>
            <a:endParaRPr lang="en-GB" dirty="0" smtClean="0"/>
          </a:p>
          <a:p>
            <a:endParaRPr lang="en-GB" dirty="0"/>
          </a:p>
        </p:txBody>
      </p:sp>
    </p:spTree>
    <p:extLst>
      <p:ext uri="{BB962C8B-B14F-4D97-AF65-F5344CB8AC3E}">
        <p14:creationId xmlns:p14="http://schemas.microsoft.com/office/powerpoint/2010/main" val="1954992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0"/>
            <a:ext cx="7815489"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42100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US Election 2016 Results Overview</a:t>
            </a:r>
            <a:br>
              <a:rPr lang="en-GB" b="1" dirty="0" smtClean="0"/>
            </a:br>
            <a:r>
              <a:rPr lang="en-GB" dirty="0" smtClean="0"/>
              <a:t>After 46 of 50 states</a:t>
            </a:r>
            <a:endParaRPr lang="en-GB" dirty="0"/>
          </a:p>
        </p:txBody>
      </p:sp>
      <p:sp>
        <p:nvSpPr>
          <p:cNvPr id="3" name="Content Placeholder 2"/>
          <p:cNvSpPr>
            <a:spLocks noGrp="1"/>
          </p:cNvSpPr>
          <p:nvPr>
            <p:ph sz="half" idx="1"/>
          </p:nvPr>
        </p:nvSpPr>
        <p:spPr>
          <a:xfrm>
            <a:off x="2411760" y="4232845"/>
            <a:ext cx="4320480" cy="2625155"/>
          </a:xfrm>
        </p:spPr>
        <p:txBody>
          <a:bodyPr>
            <a:normAutofit fontScale="62500" lnSpcReduction="20000"/>
          </a:bodyPr>
          <a:lstStyle/>
          <a:p>
            <a:pPr fontAlgn="base"/>
            <a:r>
              <a:rPr lang="en-GB" b="1" dirty="0" smtClean="0"/>
              <a:t>270 </a:t>
            </a:r>
            <a:r>
              <a:rPr lang="en-GB" b="1" dirty="0"/>
              <a:t>to win</a:t>
            </a:r>
          </a:p>
          <a:p>
            <a:pPr fontAlgn="base"/>
            <a:r>
              <a:rPr lang="en-GB" b="1" dirty="0"/>
              <a:t>Hillary Clinton: 218 electoral </a:t>
            </a:r>
            <a:r>
              <a:rPr lang="en-GB" b="1" dirty="0" smtClean="0"/>
              <a:t>votes</a:t>
            </a:r>
            <a:endParaRPr lang="en-GB" b="1" dirty="0"/>
          </a:p>
          <a:p>
            <a:pPr fontAlgn="base"/>
            <a:r>
              <a:rPr lang="en-GB" b="1" dirty="0"/>
              <a:t>Donald Trump: 278 electoral </a:t>
            </a:r>
            <a:r>
              <a:rPr lang="en-GB" b="1" dirty="0" smtClean="0"/>
              <a:t>votes</a:t>
            </a:r>
          </a:p>
          <a:p>
            <a:pPr fontAlgn="base"/>
            <a:r>
              <a:rPr lang="en-GB" b="1" dirty="0" smtClean="0"/>
              <a:t>2016 national popular vote results</a:t>
            </a:r>
          </a:p>
          <a:p>
            <a:pPr fontAlgn="base"/>
            <a:r>
              <a:rPr lang="en-GB" b="1" dirty="0" smtClean="0"/>
              <a:t>Trump  </a:t>
            </a:r>
            <a:r>
              <a:rPr lang="en-GB" dirty="0" smtClean="0"/>
              <a:t>59,088,517 votes </a:t>
            </a:r>
            <a:r>
              <a:rPr lang="en-GB" b="1" dirty="0" smtClean="0"/>
              <a:t>47.5%</a:t>
            </a:r>
            <a:endParaRPr lang="en-GB" dirty="0" smtClean="0"/>
          </a:p>
          <a:p>
            <a:pPr fontAlgn="base"/>
            <a:r>
              <a:rPr lang="en-GB" b="1" dirty="0" smtClean="0"/>
              <a:t>Clinton </a:t>
            </a:r>
            <a:r>
              <a:rPr lang="en-GB" dirty="0" smtClean="0"/>
              <a:t>59,238,816 votes </a:t>
            </a:r>
            <a:r>
              <a:rPr lang="en-GB" b="1" dirty="0" smtClean="0"/>
              <a:t>47.6%</a:t>
            </a:r>
            <a:endParaRPr lang="en-GB" dirty="0" smtClean="0"/>
          </a:p>
          <a:p>
            <a:pPr fontAlgn="base"/>
            <a:r>
              <a:rPr lang="en-GB" b="1" dirty="0" smtClean="0"/>
              <a:t>Others </a:t>
            </a:r>
            <a:r>
              <a:rPr lang="en-GB" dirty="0" smtClean="0"/>
              <a:t>6,000,881 votes </a:t>
            </a:r>
            <a:r>
              <a:rPr lang="en-GB" b="1" dirty="0" smtClean="0"/>
              <a:t>4.8%</a:t>
            </a:r>
            <a:endParaRPr lang="en-GB" dirty="0" smtClean="0"/>
          </a:p>
          <a:p>
            <a:pPr fontAlgn="base"/>
            <a:r>
              <a:rPr lang="en-GB" dirty="0" smtClean="0"/>
              <a:t>After 97.7% of voting districts</a:t>
            </a:r>
          </a:p>
          <a:p>
            <a:pPr fontAlgn="base"/>
            <a:r>
              <a:rPr lang="en-GB" dirty="0" smtClean="0"/>
              <a:t>Source: AP</a:t>
            </a:r>
          </a:p>
          <a:p>
            <a:pPr fontAlgn="base"/>
            <a:endParaRPr lang="en-GB" b="1" dirty="0"/>
          </a:p>
        </p:txBody>
      </p:sp>
      <p:pic>
        <p:nvPicPr>
          <p:cNvPr id="3074"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323528" y="1371124"/>
            <a:ext cx="8712968" cy="31178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44951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21965" t="9136" r="9936"/>
          <a:stretch/>
        </p:blipFill>
        <p:spPr bwMode="auto">
          <a:xfrm>
            <a:off x="17751" y="332656"/>
            <a:ext cx="5799086" cy="1728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2"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44008" y="754726"/>
            <a:ext cx="4483227" cy="6115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169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0951"/>
            <a:ext cx="8229600" cy="1143000"/>
          </a:xfrm>
        </p:spPr>
        <p:txBody>
          <a:bodyPr/>
          <a:lstStyle/>
          <a:p>
            <a:r>
              <a:rPr lang="en-GB" dirty="0" smtClean="0"/>
              <a:t>Key states</a:t>
            </a:r>
            <a:endParaRPr lang="en-GB" dirty="0"/>
          </a:p>
        </p:txBody>
      </p:sp>
      <p:pic>
        <p:nvPicPr>
          <p:cNvPr id="10242"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092" r="2256" b="5301"/>
          <a:stretch/>
        </p:blipFill>
        <p:spPr bwMode="auto">
          <a:xfrm>
            <a:off x="820613" y="965320"/>
            <a:ext cx="7429623" cy="58926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14432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b="1" dirty="0" smtClean="0"/>
              <a:t>US Election latest updates</a:t>
            </a:r>
            <a:br>
              <a:rPr lang="en-GB" b="1" dirty="0" smtClean="0"/>
            </a:br>
            <a:r>
              <a:rPr lang="en-GB" b="1" dirty="0" smtClean="0"/>
              <a:t>Key battleground states</a:t>
            </a:r>
            <a:endParaRPr lang="en-GB" dirty="0"/>
          </a:p>
        </p:txBody>
      </p:sp>
      <p:sp>
        <p:nvSpPr>
          <p:cNvPr id="5" name="Content Placeholder 4"/>
          <p:cNvSpPr>
            <a:spLocks noGrp="1"/>
          </p:cNvSpPr>
          <p:nvPr>
            <p:ph sz="half" idx="1"/>
          </p:nvPr>
        </p:nvSpPr>
        <p:spPr/>
        <p:txBody>
          <a:bodyPr>
            <a:normAutofit fontScale="92500" lnSpcReduction="10000"/>
          </a:bodyPr>
          <a:lstStyle/>
          <a:p>
            <a:pPr fontAlgn="base"/>
            <a:r>
              <a:rPr lang="en-GB" b="1" dirty="0" smtClean="0">
                <a:hlinkClick r:id="rId2"/>
              </a:rPr>
              <a:t>Florida</a:t>
            </a:r>
            <a:endParaRPr lang="en-GB" b="1" dirty="0" smtClean="0"/>
          </a:p>
          <a:p>
            <a:pPr fontAlgn="base"/>
            <a:r>
              <a:rPr lang="en-GB" dirty="0" smtClean="0"/>
              <a:t>PROJECTED FOR </a:t>
            </a:r>
            <a:r>
              <a:rPr lang="en-GB" b="1" dirty="0" smtClean="0"/>
              <a:t>TRUMP </a:t>
            </a:r>
            <a:r>
              <a:rPr lang="en-GB" cap="all" dirty="0" smtClean="0"/>
              <a:t>STATE PROJECTED AT:23:30 EST (04:30 GMT)</a:t>
            </a:r>
          </a:p>
          <a:p>
            <a:pPr fontAlgn="base"/>
            <a:r>
              <a:rPr lang="en-GB" b="1" dirty="0" smtClean="0"/>
              <a:t>29</a:t>
            </a:r>
            <a:r>
              <a:rPr lang="en-GB" dirty="0" smtClean="0"/>
              <a:t> electoral votes</a:t>
            </a:r>
          </a:p>
          <a:p>
            <a:pPr fontAlgn="base"/>
            <a:r>
              <a:rPr lang="en-GB" dirty="0" smtClean="0"/>
              <a:t>After </a:t>
            </a:r>
            <a:r>
              <a:rPr lang="en-GB" b="1" dirty="0" smtClean="0"/>
              <a:t>100%</a:t>
            </a:r>
            <a:r>
              <a:rPr lang="en-GB" dirty="0" smtClean="0"/>
              <a:t> of voting districts</a:t>
            </a:r>
          </a:p>
          <a:p>
            <a:pPr fontAlgn="base"/>
            <a:r>
              <a:rPr lang="en-GB" b="1" dirty="0" smtClean="0"/>
              <a:t>Clinton 47.7%</a:t>
            </a:r>
          </a:p>
          <a:p>
            <a:pPr fontAlgn="base"/>
            <a:r>
              <a:rPr lang="en-GB" b="1" dirty="0" smtClean="0"/>
              <a:t>Trump 49.1%</a:t>
            </a:r>
          </a:p>
          <a:p>
            <a:pPr fontAlgn="base"/>
            <a:r>
              <a:rPr lang="en-GB" b="1" dirty="0" smtClean="0"/>
              <a:t>Others 3.1%</a:t>
            </a:r>
          </a:p>
        </p:txBody>
      </p:sp>
      <p:sp>
        <p:nvSpPr>
          <p:cNvPr id="6" name="Content Placeholder 5"/>
          <p:cNvSpPr>
            <a:spLocks noGrp="1"/>
          </p:cNvSpPr>
          <p:nvPr>
            <p:ph sz="half" idx="2"/>
          </p:nvPr>
        </p:nvSpPr>
        <p:spPr/>
        <p:txBody>
          <a:bodyPr>
            <a:normAutofit fontScale="92500" lnSpcReduction="10000"/>
          </a:bodyPr>
          <a:lstStyle/>
          <a:p>
            <a:pPr fontAlgn="base"/>
            <a:r>
              <a:rPr lang="en-GB" b="1" dirty="0" smtClean="0">
                <a:hlinkClick r:id="rId3"/>
              </a:rPr>
              <a:t>Pennsylvania</a:t>
            </a:r>
            <a:endParaRPr lang="en-GB" b="1" dirty="0" smtClean="0"/>
          </a:p>
          <a:p>
            <a:pPr fontAlgn="base"/>
            <a:r>
              <a:rPr lang="en-GB" dirty="0" smtClean="0"/>
              <a:t>PROJECTED FOR </a:t>
            </a:r>
            <a:r>
              <a:rPr lang="en-GB" b="1" dirty="0" smtClean="0"/>
              <a:t>TRUMP </a:t>
            </a:r>
            <a:r>
              <a:rPr lang="en-GB" cap="all" dirty="0" smtClean="0"/>
              <a:t>STATE PROJECTED AT:02:48 EST (07:48 GMT)</a:t>
            </a:r>
          </a:p>
          <a:p>
            <a:pPr fontAlgn="base"/>
            <a:r>
              <a:rPr lang="en-GB" b="1" dirty="0" smtClean="0"/>
              <a:t>20</a:t>
            </a:r>
            <a:r>
              <a:rPr lang="en-GB" dirty="0" smtClean="0"/>
              <a:t> electoral votes</a:t>
            </a:r>
          </a:p>
          <a:p>
            <a:pPr fontAlgn="base"/>
            <a:r>
              <a:rPr lang="en-GB" dirty="0" smtClean="0"/>
              <a:t>After </a:t>
            </a:r>
            <a:r>
              <a:rPr lang="en-GB" b="1" dirty="0" smtClean="0"/>
              <a:t>99.8%</a:t>
            </a:r>
            <a:r>
              <a:rPr lang="en-GB" dirty="0" smtClean="0"/>
              <a:t> of voting districts</a:t>
            </a:r>
          </a:p>
          <a:p>
            <a:pPr fontAlgn="base"/>
            <a:r>
              <a:rPr lang="en-GB" b="1" dirty="0" smtClean="0"/>
              <a:t>Clinton 47.7%</a:t>
            </a:r>
          </a:p>
          <a:p>
            <a:pPr fontAlgn="base"/>
            <a:r>
              <a:rPr lang="en-GB" b="1" dirty="0" smtClean="0"/>
              <a:t>Trump 48.8%</a:t>
            </a:r>
          </a:p>
          <a:p>
            <a:pPr fontAlgn="base"/>
            <a:r>
              <a:rPr lang="en-GB" b="1" dirty="0" smtClean="0"/>
              <a:t>Others 3.6%</a:t>
            </a:r>
          </a:p>
          <a:p>
            <a:pPr marL="0" indent="0">
              <a:buNone/>
            </a:pPr>
            <a:endParaRPr lang="en-GB" dirty="0"/>
          </a:p>
        </p:txBody>
      </p:sp>
    </p:spTree>
    <p:extLst>
      <p:ext uri="{BB962C8B-B14F-4D97-AF65-F5344CB8AC3E}">
        <p14:creationId xmlns:p14="http://schemas.microsoft.com/office/powerpoint/2010/main" val="1449353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half" idx="1"/>
          </p:nvPr>
        </p:nvSpPr>
        <p:spPr/>
        <p:txBody>
          <a:bodyPr>
            <a:normAutofit fontScale="92500" lnSpcReduction="10000"/>
          </a:bodyPr>
          <a:lstStyle/>
          <a:p>
            <a:pPr fontAlgn="base"/>
            <a:r>
              <a:rPr lang="en-GB" b="1" dirty="0" smtClean="0">
                <a:hlinkClick r:id="rId2"/>
              </a:rPr>
              <a:t>Ohio</a:t>
            </a:r>
            <a:endParaRPr lang="en-GB" b="1" dirty="0" smtClean="0"/>
          </a:p>
          <a:p>
            <a:pPr fontAlgn="base"/>
            <a:r>
              <a:rPr lang="en-GB" dirty="0" smtClean="0"/>
              <a:t>PROJECTED FOR </a:t>
            </a:r>
            <a:r>
              <a:rPr lang="en-GB" b="1" dirty="0" smtClean="0"/>
              <a:t>TRUMP </a:t>
            </a:r>
            <a:r>
              <a:rPr lang="en-GB" cap="all" dirty="0" smtClean="0"/>
              <a:t>STATE PROJECTED AT:22:23 EST (03:23 GMT)</a:t>
            </a:r>
          </a:p>
          <a:p>
            <a:pPr fontAlgn="base"/>
            <a:r>
              <a:rPr lang="en-GB" b="1" dirty="0" smtClean="0"/>
              <a:t>18</a:t>
            </a:r>
            <a:r>
              <a:rPr lang="en-GB" dirty="0" smtClean="0"/>
              <a:t> electoral votes</a:t>
            </a:r>
          </a:p>
          <a:p>
            <a:pPr fontAlgn="base"/>
            <a:r>
              <a:rPr lang="en-GB" dirty="0" smtClean="0"/>
              <a:t>After </a:t>
            </a:r>
            <a:r>
              <a:rPr lang="en-GB" b="1" dirty="0" smtClean="0"/>
              <a:t>100%</a:t>
            </a:r>
            <a:r>
              <a:rPr lang="en-GB" dirty="0" smtClean="0"/>
              <a:t> of voting districts</a:t>
            </a:r>
          </a:p>
          <a:p>
            <a:pPr fontAlgn="base"/>
            <a:r>
              <a:rPr lang="en-GB" b="1" dirty="0" smtClean="0"/>
              <a:t>Clinton 43.5%</a:t>
            </a:r>
          </a:p>
          <a:p>
            <a:pPr fontAlgn="base"/>
            <a:r>
              <a:rPr lang="en-GB" b="1" dirty="0" smtClean="0"/>
              <a:t>Trump 52.1%</a:t>
            </a:r>
          </a:p>
          <a:p>
            <a:pPr fontAlgn="base"/>
            <a:r>
              <a:rPr lang="en-GB" b="1" dirty="0" smtClean="0"/>
              <a:t>Others 4.4%</a:t>
            </a:r>
          </a:p>
          <a:p>
            <a:endParaRPr lang="en-GB" dirty="0" smtClean="0"/>
          </a:p>
          <a:p>
            <a:endParaRPr lang="en-GB" dirty="0" smtClean="0"/>
          </a:p>
          <a:p>
            <a:endParaRPr lang="en-GB" dirty="0"/>
          </a:p>
        </p:txBody>
      </p:sp>
      <p:sp>
        <p:nvSpPr>
          <p:cNvPr id="4" name="Content Placeholder 3"/>
          <p:cNvSpPr>
            <a:spLocks noGrp="1"/>
          </p:cNvSpPr>
          <p:nvPr>
            <p:ph sz="half" idx="2"/>
          </p:nvPr>
        </p:nvSpPr>
        <p:spPr/>
        <p:txBody>
          <a:bodyPr>
            <a:normAutofit fontScale="92500" lnSpcReduction="10000"/>
          </a:bodyPr>
          <a:lstStyle/>
          <a:p>
            <a:pPr fontAlgn="base"/>
            <a:r>
              <a:rPr lang="en-GB" b="1" dirty="0" smtClean="0">
                <a:hlinkClick r:id="rId3"/>
              </a:rPr>
              <a:t>Michigan</a:t>
            </a:r>
            <a:endParaRPr lang="en-GB" b="1" dirty="0" smtClean="0"/>
          </a:p>
          <a:p>
            <a:pPr fontAlgn="base"/>
            <a:r>
              <a:rPr lang="en-GB" dirty="0" smtClean="0"/>
              <a:t>NO PROJECTION YET</a:t>
            </a:r>
          </a:p>
          <a:p>
            <a:pPr fontAlgn="base"/>
            <a:r>
              <a:rPr lang="en-GB" b="1" dirty="0" smtClean="0"/>
              <a:t>16</a:t>
            </a:r>
            <a:r>
              <a:rPr lang="en-GB" dirty="0" smtClean="0"/>
              <a:t> electoral votes</a:t>
            </a:r>
          </a:p>
          <a:p>
            <a:pPr fontAlgn="base"/>
            <a:r>
              <a:rPr lang="en-GB" dirty="0" smtClean="0"/>
              <a:t>After </a:t>
            </a:r>
            <a:r>
              <a:rPr lang="en-GB" b="1" dirty="0" smtClean="0"/>
              <a:t>99.0%</a:t>
            </a:r>
            <a:r>
              <a:rPr lang="en-GB" dirty="0" smtClean="0"/>
              <a:t> of voting districts</a:t>
            </a:r>
          </a:p>
          <a:p>
            <a:pPr fontAlgn="base"/>
            <a:r>
              <a:rPr lang="en-GB" b="1" dirty="0" smtClean="0"/>
              <a:t>Clinton 47.3%</a:t>
            </a:r>
          </a:p>
          <a:p>
            <a:pPr fontAlgn="base"/>
            <a:r>
              <a:rPr lang="en-GB" b="1" dirty="0" smtClean="0"/>
              <a:t>Trump 47.6%</a:t>
            </a:r>
          </a:p>
          <a:p>
            <a:pPr fontAlgn="base"/>
            <a:r>
              <a:rPr lang="en-GB" b="1" dirty="0" smtClean="0"/>
              <a:t>Others 5.1%</a:t>
            </a:r>
          </a:p>
          <a:p>
            <a:endParaRPr lang="en-GB" dirty="0"/>
          </a:p>
        </p:txBody>
      </p:sp>
    </p:spTree>
    <p:extLst>
      <p:ext uri="{BB962C8B-B14F-4D97-AF65-F5344CB8AC3E}">
        <p14:creationId xmlns:p14="http://schemas.microsoft.com/office/powerpoint/2010/main" val="3148518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half" idx="1"/>
          </p:nvPr>
        </p:nvSpPr>
        <p:spPr/>
        <p:txBody>
          <a:bodyPr>
            <a:normAutofit fontScale="92500" lnSpcReduction="10000"/>
          </a:bodyPr>
          <a:lstStyle/>
          <a:p>
            <a:pPr fontAlgn="base"/>
            <a:r>
              <a:rPr lang="en-GB" b="1" dirty="0" smtClean="0">
                <a:hlinkClick r:id="rId2"/>
              </a:rPr>
              <a:t>North Carolina</a:t>
            </a:r>
            <a:endParaRPr lang="en-GB" b="1" dirty="0" smtClean="0"/>
          </a:p>
          <a:p>
            <a:pPr fontAlgn="base"/>
            <a:r>
              <a:rPr lang="en-GB" dirty="0" smtClean="0"/>
              <a:t>PROJECTED FOR </a:t>
            </a:r>
            <a:r>
              <a:rPr lang="en-GB" b="1" dirty="0" smtClean="0"/>
              <a:t>TRUMP </a:t>
            </a:r>
            <a:r>
              <a:rPr lang="en-GB" cap="all" dirty="0" smtClean="0"/>
              <a:t>STATE PROJECTED AT:23:05 EST (04:05 GMT)</a:t>
            </a:r>
          </a:p>
          <a:p>
            <a:pPr fontAlgn="base"/>
            <a:r>
              <a:rPr lang="en-GB" b="1" dirty="0" smtClean="0"/>
              <a:t>15</a:t>
            </a:r>
            <a:r>
              <a:rPr lang="en-GB" dirty="0" smtClean="0"/>
              <a:t> electoral votes</a:t>
            </a:r>
          </a:p>
          <a:p>
            <a:pPr fontAlgn="base"/>
            <a:r>
              <a:rPr lang="en-GB" dirty="0" smtClean="0"/>
              <a:t>After </a:t>
            </a:r>
            <a:r>
              <a:rPr lang="en-GB" b="1" dirty="0" smtClean="0"/>
              <a:t>100%</a:t>
            </a:r>
            <a:r>
              <a:rPr lang="en-GB" dirty="0" smtClean="0"/>
              <a:t> of voting districts</a:t>
            </a:r>
          </a:p>
          <a:p>
            <a:pPr fontAlgn="base"/>
            <a:r>
              <a:rPr lang="en-GB" b="1" dirty="0" smtClean="0"/>
              <a:t>Clinton 46.7%</a:t>
            </a:r>
          </a:p>
          <a:p>
            <a:pPr fontAlgn="base"/>
            <a:r>
              <a:rPr lang="en-GB" b="1" dirty="0" smtClean="0"/>
              <a:t>Trump 50.5%</a:t>
            </a:r>
          </a:p>
          <a:p>
            <a:pPr fontAlgn="base"/>
            <a:r>
              <a:rPr lang="en-GB" b="1" dirty="0" smtClean="0"/>
              <a:t>Others 2.8%</a:t>
            </a:r>
          </a:p>
        </p:txBody>
      </p:sp>
      <p:sp>
        <p:nvSpPr>
          <p:cNvPr id="4" name="Content Placeholder 3"/>
          <p:cNvSpPr>
            <a:spLocks noGrp="1"/>
          </p:cNvSpPr>
          <p:nvPr>
            <p:ph sz="half" idx="2"/>
          </p:nvPr>
        </p:nvSpPr>
        <p:spPr/>
        <p:txBody>
          <a:bodyPr>
            <a:normAutofit fontScale="92500" lnSpcReduction="10000"/>
          </a:bodyPr>
          <a:lstStyle/>
          <a:p>
            <a:pPr fontAlgn="base"/>
            <a:r>
              <a:rPr lang="en-GB" b="1" dirty="0" smtClean="0">
                <a:hlinkClick r:id="rId3"/>
              </a:rPr>
              <a:t>Virginia</a:t>
            </a:r>
            <a:endParaRPr lang="en-GB" b="1" dirty="0" smtClean="0"/>
          </a:p>
          <a:p>
            <a:pPr fontAlgn="base"/>
            <a:r>
              <a:rPr lang="en-GB" dirty="0" smtClean="0"/>
              <a:t>PROJECTED FOR </a:t>
            </a:r>
            <a:r>
              <a:rPr lang="en-GB" b="1" dirty="0" smtClean="0"/>
              <a:t>CLINTON</a:t>
            </a:r>
            <a:endParaRPr lang="en-GB" dirty="0" smtClean="0"/>
          </a:p>
          <a:p>
            <a:pPr fontAlgn="base"/>
            <a:r>
              <a:rPr lang="en-GB" cap="all" dirty="0" smtClean="0"/>
              <a:t>STATE PROJECTED AT:22:32 EST (03:32 GMT)</a:t>
            </a:r>
          </a:p>
          <a:p>
            <a:pPr fontAlgn="base"/>
            <a:r>
              <a:rPr lang="en-GB" b="1" dirty="0" smtClean="0"/>
              <a:t>13</a:t>
            </a:r>
            <a:r>
              <a:rPr lang="en-GB" dirty="0" smtClean="0"/>
              <a:t> electoral votes</a:t>
            </a:r>
          </a:p>
          <a:p>
            <a:pPr fontAlgn="base"/>
            <a:r>
              <a:rPr lang="en-GB" dirty="0" smtClean="0"/>
              <a:t>After </a:t>
            </a:r>
            <a:r>
              <a:rPr lang="en-GB" b="1" dirty="0" smtClean="0"/>
              <a:t>98.6%</a:t>
            </a:r>
            <a:r>
              <a:rPr lang="en-GB" dirty="0" smtClean="0"/>
              <a:t> of voting districts</a:t>
            </a:r>
          </a:p>
          <a:p>
            <a:pPr fontAlgn="base"/>
            <a:r>
              <a:rPr lang="en-GB" b="1" dirty="0" smtClean="0"/>
              <a:t>Clinton 49.7%</a:t>
            </a:r>
          </a:p>
          <a:p>
            <a:pPr fontAlgn="base"/>
            <a:r>
              <a:rPr lang="en-GB" b="1" dirty="0" smtClean="0"/>
              <a:t>Trump 45.0%</a:t>
            </a:r>
          </a:p>
          <a:p>
            <a:pPr fontAlgn="base"/>
            <a:r>
              <a:rPr lang="en-GB" b="1" dirty="0" smtClean="0"/>
              <a:t>Others 5.3%</a:t>
            </a:r>
          </a:p>
          <a:p>
            <a:endParaRPr lang="en-GB" dirty="0" smtClean="0"/>
          </a:p>
          <a:p>
            <a:endParaRPr lang="en-GB" dirty="0"/>
          </a:p>
        </p:txBody>
      </p:sp>
    </p:spTree>
    <p:extLst>
      <p:ext uri="{BB962C8B-B14F-4D97-AF65-F5344CB8AC3E}">
        <p14:creationId xmlns:p14="http://schemas.microsoft.com/office/powerpoint/2010/main" val="1381802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1438</TotalTime>
  <Words>1025</Words>
  <Application>Microsoft Office PowerPoint</Application>
  <PresentationFormat>On-screen Show (4:3)</PresentationFormat>
  <Paragraphs>141</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US Presidential election 2016</vt:lpstr>
      <vt:lpstr>Trump Wins</vt:lpstr>
      <vt:lpstr>PowerPoint Presentation</vt:lpstr>
      <vt:lpstr>US Election 2016 Results Overview After 46 of 50 states</vt:lpstr>
      <vt:lpstr>PowerPoint Presentation</vt:lpstr>
      <vt:lpstr>Key states</vt:lpstr>
      <vt:lpstr>US Election latest updates Key battleground states</vt:lpstr>
      <vt:lpstr>PowerPoint Presentation</vt:lpstr>
      <vt:lpstr>PowerPoint Presentation</vt:lpstr>
      <vt:lpstr>PowerPoint Presentation</vt:lpstr>
      <vt:lpstr>Congress Senate 2016 results</vt:lpstr>
      <vt:lpstr>House of Representatives 2016 results</vt:lpstr>
      <vt:lpstr>PowerPoint Presentation</vt:lpstr>
      <vt:lpstr>PowerPoint Presentation</vt:lpstr>
      <vt:lpstr>Trump confounds conventional wisdom</vt:lpstr>
      <vt:lpstr>Why Trump Won 1</vt:lpstr>
      <vt:lpstr>Why Trump Won 2</vt:lpstr>
      <vt:lpstr>Why Trump Won</vt:lpstr>
      <vt:lpstr>PowerPoint Presentation</vt:lpstr>
      <vt:lpstr>Trump’s policies 1</vt:lpstr>
      <vt:lpstr>Trump’s policies 2</vt:lpstr>
      <vt:lpstr>Trump’s policies 3</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Presidential election 2016</dc:title>
  <dc:creator>Michael Allen</dc:creator>
  <cp:lastModifiedBy>Michael Allen</cp:lastModifiedBy>
  <cp:revision>19</cp:revision>
  <dcterms:created xsi:type="dcterms:W3CDTF">2016-11-09T14:34:16Z</dcterms:created>
  <dcterms:modified xsi:type="dcterms:W3CDTF">2017-01-12T07:51:31Z</dcterms:modified>
</cp:coreProperties>
</file>