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56" r:id="rId2"/>
    <p:sldId id="266" r:id="rId3"/>
    <p:sldId id="267" r:id="rId4"/>
    <p:sldId id="268" r:id="rId5"/>
    <p:sldId id="269" r:id="rId6"/>
    <p:sldId id="270" r:id="rId7"/>
    <p:sldId id="271" r:id="rId8"/>
    <p:sldId id="272" r:id="rId9"/>
    <p:sldId id="257" r:id="rId10"/>
    <p:sldId id="258" r:id="rId11"/>
    <p:sldId id="280" r:id="rId12"/>
    <p:sldId id="259" r:id="rId13"/>
    <p:sldId id="262" r:id="rId14"/>
    <p:sldId id="260" r:id="rId15"/>
    <p:sldId id="261" r:id="rId16"/>
    <p:sldId id="263" r:id="rId17"/>
    <p:sldId id="264" r:id="rId18"/>
    <p:sldId id="265" r:id="rId19"/>
    <p:sldId id="273" r:id="rId20"/>
    <p:sldId id="274" r:id="rId21"/>
    <p:sldId id="275" r:id="rId22"/>
    <p:sldId id="276" r:id="rId23"/>
    <p:sldId id="277" r:id="rId24"/>
    <p:sldId id="278" r:id="rId25"/>
    <p:sldId id="279" r:id="rId26"/>
    <p:sldId id="281" r:id="rId27"/>
    <p:sldId id="282" r:id="rId28"/>
    <p:sldId id="298" r:id="rId29"/>
    <p:sldId id="283" r:id="rId30"/>
    <p:sldId id="284" r:id="rId31"/>
    <p:sldId id="285" r:id="rId32"/>
    <p:sldId id="286" r:id="rId33"/>
    <p:sldId id="287" r:id="rId34"/>
    <p:sldId id="288" r:id="rId35"/>
    <p:sldId id="289" r:id="rId36"/>
    <p:sldId id="290" r:id="rId37"/>
    <p:sldId id="293" r:id="rId38"/>
    <p:sldId id="291" r:id="rId39"/>
    <p:sldId id="292" r:id="rId40"/>
    <p:sldId id="294" r:id="rId41"/>
    <p:sldId id="295" r:id="rId42"/>
    <p:sldId id="296" r:id="rId43"/>
    <p:sldId id="297" r:id="rId44"/>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7913" cy="4956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1"/>
            <a:ext cx="2887913" cy="495612"/>
          </a:xfrm>
          <a:prstGeom prst="rect">
            <a:avLst/>
          </a:prstGeom>
        </p:spPr>
        <p:txBody>
          <a:bodyPr vert="horz" lIns="91440" tIns="45720" rIns="91440" bIns="45720" rtlCol="0"/>
          <a:lstStyle>
            <a:lvl1pPr algn="r">
              <a:defRPr sz="1200"/>
            </a:lvl1pPr>
          </a:lstStyle>
          <a:p>
            <a:fld id="{B39B3669-CBEB-4762-B2F8-C630A2D35115}" type="datetimeFigureOut">
              <a:rPr lang="en-GB" smtClean="0"/>
              <a:t>14/09/2016</a:t>
            </a:fld>
            <a:endParaRPr lang="en-GB"/>
          </a:p>
        </p:txBody>
      </p:sp>
      <p:sp>
        <p:nvSpPr>
          <p:cNvPr id="4" name="Footer Placeholder 3"/>
          <p:cNvSpPr>
            <a:spLocks noGrp="1"/>
          </p:cNvSpPr>
          <p:nvPr>
            <p:ph type="ftr" sz="quarter" idx="2"/>
          </p:nvPr>
        </p:nvSpPr>
        <p:spPr>
          <a:xfrm>
            <a:off x="0" y="9427828"/>
            <a:ext cx="2887913" cy="4972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7828"/>
            <a:ext cx="2887913" cy="497211"/>
          </a:xfrm>
          <a:prstGeom prst="rect">
            <a:avLst/>
          </a:prstGeom>
        </p:spPr>
        <p:txBody>
          <a:bodyPr vert="horz" lIns="91440" tIns="45720" rIns="91440" bIns="45720" rtlCol="0" anchor="b"/>
          <a:lstStyle>
            <a:lvl1pPr algn="r">
              <a:defRPr sz="1200"/>
            </a:lvl1pPr>
          </a:lstStyle>
          <a:p>
            <a:fld id="{223D52AF-9734-45D2-9EFC-C56E7E604051}" type="slidenum">
              <a:rPr lang="en-GB" smtClean="0"/>
              <a:t>‹#›</a:t>
            </a:fld>
            <a:endParaRPr lang="en-GB"/>
          </a:p>
        </p:txBody>
      </p:sp>
    </p:spTree>
    <p:extLst>
      <p:ext uri="{BB962C8B-B14F-4D97-AF65-F5344CB8AC3E}">
        <p14:creationId xmlns:p14="http://schemas.microsoft.com/office/powerpoint/2010/main" val="25303177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7540796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404681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135249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7633561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132776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7592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11358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177318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62268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7776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04A2E-C396-4315-901B-30671A5B4571}" type="datetimeFigureOut">
              <a:rPr lang="en-GB" smtClean="0"/>
              <a:t>14/09/2016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07C3CA-DA53-4FC1-A558-B5C325B13C89}" type="slidenum">
              <a:rPr lang="en-GB" smtClean="0"/>
              <a:t>‹#›</a:t>
            </a:fld>
            <a:endParaRPr lang="en-GB" dirty="0"/>
          </a:p>
        </p:txBody>
      </p:sp>
    </p:spTree>
    <p:extLst>
      <p:ext uri="{BB962C8B-B14F-4D97-AF65-F5344CB8AC3E}">
        <p14:creationId xmlns:p14="http://schemas.microsoft.com/office/powerpoint/2010/main" val="93192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04A2E-C396-4315-901B-30671A5B4571}" type="datetimeFigureOut">
              <a:rPr lang="en-GB" smtClean="0"/>
              <a:t>14/09/2016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7C3CA-DA53-4FC1-A558-B5C325B13C89}" type="slidenum">
              <a:rPr lang="en-GB" smtClean="0"/>
              <a:t>‹#›</a:t>
            </a:fld>
            <a:endParaRPr lang="en-GB" dirty="0"/>
          </a:p>
        </p:txBody>
      </p:sp>
    </p:spTree>
    <p:extLst>
      <p:ext uri="{BB962C8B-B14F-4D97-AF65-F5344CB8AC3E}">
        <p14:creationId xmlns:p14="http://schemas.microsoft.com/office/powerpoint/2010/main" val="409471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08112"/>
          </a:xfrm>
        </p:spPr>
        <p:txBody>
          <a:bodyPr/>
          <a:lstStyle/>
          <a:p>
            <a:r>
              <a:rPr lang="en-GB" dirty="0" smtClean="0"/>
              <a:t>US Elections and Voting</a:t>
            </a:r>
            <a:endParaRPr lang="en-GB" dirty="0"/>
          </a:p>
        </p:txBody>
      </p:sp>
      <p:sp>
        <p:nvSpPr>
          <p:cNvPr id="3" name="Subtitle 2"/>
          <p:cNvSpPr>
            <a:spLocks noGrp="1"/>
          </p:cNvSpPr>
          <p:nvPr>
            <p:ph type="subTitle" idx="1"/>
          </p:nvPr>
        </p:nvSpPr>
        <p:spPr>
          <a:xfrm>
            <a:off x="1371600" y="998797"/>
            <a:ext cx="6400800" cy="720080"/>
          </a:xfrm>
        </p:spPr>
        <p:txBody>
          <a:bodyPr>
            <a:normAutofit/>
          </a:bodyPr>
          <a:lstStyle/>
          <a:p>
            <a:r>
              <a:rPr lang="en-GB" dirty="0" smtClean="0">
                <a:solidFill>
                  <a:srgbClr val="FF0000"/>
                </a:solidFill>
              </a:rPr>
              <a:t>By Mike Allen</a:t>
            </a:r>
            <a:endParaRPr lang="en-GB"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8877"/>
            <a:ext cx="9144000" cy="5140037"/>
          </a:xfrm>
          <a:prstGeom prst="rect">
            <a:avLst/>
          </a:prstGeom>
        </p:spPr>
      </p:pic>
    </p:spTree>
    <p:extLst>
      <p:ext uri="{BB962C8B-B14F-4D97-AF65-F5344CB8AC3E}">
        <p14:creationId xmlns:p14="http://schemas.microsoft.com/office/powerpoint/2010/main" val="307352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Presidential elections: a four stage process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8214563"/>
              </p:ext>
            </p:extLst>
          </p:nvPr>
        </p:nvGraphicFramePr>
        <p:xfrm>
          <a:off x="457200" y="1600200"/>
          <a:ext cx="8229600" cy="4577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Stage</a:t>
                      </a:r>
                      <a:endParaRPr lang="en-GB" dirty="0"/>
                    </a:p>
                  </a:txBody>
                  <a:tcPr/>
                </a:tc>
                <a:tc>
                  <a:txBody>
                    <a:bodyPr/>
                    <a:lstStyle/>
                    <a:p>
                      <a:r>
                        <a:rPr lang="en-GB" dirty="0" smtClean="0"/>
                        <a:t>Functions</a:t>
                      </a:r>
                      <a:endParaRPr lang="en-GB" dirty="0"/>
                    </a:p>
                  </a:txBody>
                  <a:tcPr/>
                </a:tc>
                <a:tc>
                  <a:txBody>
                    <a:bodyPr/>
                    <a:lstStyle/>
                    <a:p>
                      <a:r>
                        <a:rPr lang="en-GB" dirty="0" smtClean="0"/>
                        <a:t>Occurs</a:t>
                      </a:r>
                      <a:endParaRPr lang="en-GB" dirty="0"/>
                    </a:p>
                  </a:txBody>
                  <a:tcPr/>
                </a:tc>
              </a:tr>
              <a:tr h="370840">
                <a:tc>
                  <a:txBody>
                    <a:bodyPr/>
                    <a:lstStyle/>
                    <a:p>
                      <a:r>
                        <a:rPr lang="en-GB" dirty="0" smtClean="0"/>
                        <a:t>Primaries and caucuses</a:t>
                      </a:r>
                      <a:endParaRPr lang="en-GB" dirty="0"/>
                    </a:p>
                  </a:txBody>
                  <a:tcPr/>
                </a:tc>
                <a:tc>
                  <a:txBody>
                    <a:bodyPr/>
                    <a:lstStyle/>
                    <a:p>
                      <a:r>
                        <a:rPr lang="en-GB" dirty="0" smtClean="0"/>
                        <a:t>Show popular support for candidates</a:t>
                      </a:r>
                    </a:p>
                    <a:p>
                      <a:r>
                        <a:rPr lang="en-GB" dirty="0" smtClean="0"/>
                        <a:t>Choose delegates to attend National Party Conventions</a:t>
                      </a:r>
                      <a:endParaRPr lang="en-GB" dirty="0"/>
                    </a:p>
                  </a:txBody>
                  <a:tcPr/>
                </a:tc>
                <a:tc>
                  <a:txBody>
                    <a:bodyPr/>
                    <a:lstStyle/>
                    <a:p>
                      <a:r>
                        <a:rPr lang="en-GB" dirty="0" smtClean="0"/>
                        <a:t>January to early June</a:t>
                      </a:r>
                      <a:endParaRPr lang="en-GB" dirty="0"/>
                    </a:p>
                  </a:txBody>
                  <a:tcPr/>
                </a:tc>
              </a:tr>
              <a:tr h="370840">
                <a:tc>
                  <a:txBody>
                    <a:bodyPr/>
                    <a:lstStyle/>
                    <a:p>
                      <a:r>
                        <a:rPr lang="en-GB" dirty="0" smtClean="0"/>
                        <a:t>National Party Conventions</a:t>
                      </a:r>
                      <a:endParaRPr lang="en-GB" dirty="0"/>
                    </a:p>
                  </a:txBody>
                  <a:tcPr/>
                </a:tc>
                <a:tc>
                  <a:txBody>
                    <a:bodyPr/>
                    <a:lstStyle/>
                    <a:p>
                      <a:r>
                        <a:rPr lang="en-GB" dirty="0" smtClean="0"/>
                        <a:t>Choose presidential candidates</a:t>
                      </a:r>
                    </a:p>
                    <a:p>
                      <a:r>
                        <a:rPr lang="en-GB" dirty="0" smtClean="0"/>
                        <a:t>Choose vice presidential candidate</a:t>
                      </a:r>
                    </a:p>
                    <a:p>
                      <a:r>
                        <a:rPr lang="en-GB" dirty="0" smtClean="0"/>
                        <a:t>Decide on party platform</a:t>
                      </a:r>
                      <a:endParaRPr lang="en-GB" dirty="0"/>
                    </a:p>
                  </a:txBody>
                  <a:tcPr/>
                </a:tc>
                <a:tc>
                  <a:txBody>
                    <a:bodyPr/>
                    <a:lstStyle/>
                    <a:p>
                      <a:r>
                        <a:rPr lang="en-GB" dirty="0" smtClean="0"/>
                        <a:t>August to September</a:t>
                      </a:r>
                    </a:p>
                    <a:p>
                      <a:r>
                        <a:rPr lang="en-GB" dirty="0" smtClean="0"/>
                        <a:t>They </a:t>
                      </a:r>
                      <a:r>
                        <a:rPr lang="en-GB" dirty="0" smtClean="0"/>
                        <a:t>lasts </a:t>
                      </a:r>
                      <a:r>
                        <a:rPr lang="en-GB" dirty="0" smtClean="0"/>
                        <a:t>about </a:t>
                      </a:r>
                      <a:r>
                        <a:rPr lang="en-GB" dirty="0" smtClean="0"/>
                        <a:t>four days</a:t>
                      </a:r>
                      <a:endParaRPr lang="en-GB" dirty="0"/>
                    </a:p>
                  </a:txBody>
                  <a:tcPr/>
                </a:tc>
              </a:tr>
              <a:tr h="370840">
                <a:tc>
                  <a:txBody>
                    <a:bodyPr/>
                    <a:lstStyle/>
                    <a:p>
                      <a:r>
                        <a:rPr lang="en-GB" dirty="0" smtClean="0"/>
                        <a:t>General election campaign</a:t>
                      </a:r>
                      <a:endParaRPr lang="en-GB" dirty="0"/>
                    </a:p>
                  </a:txBody>
                  <a:tcPr/>
                </a:tc>
                <a:tc>
                  <a:txBody>
                    <a:bodyPr/>
                    <a:lstStyle/>
                    <a:p>
                      <a:r>
                        <a:rPr lang="en-GB" dirty="0" smtClean="0"/>
                        <a:t>The campaign between the candidates of various parties</a:t>
                      </a:r>
                      <a:endParaRPr lang="en-GB" dirty="0"/>
                    </a:p>
                  </a:txBody>
                  <a:tcPr/>
                </a:tc>
                <a:tc>
                  <a:txBody>
                    <a:bodyPr/>
                    <a:lstStyle/>
                    <a:p>
                      <a:r>
                        <a:rPr lang="en-GB" dirty="0" smtClean="0"/>
                        <a:t>September,</a:t>
                      </a:r>
                      <a:r>
                        <a:rPr lang="en-GB" baseline="0" dirty="0" smtClean="0"/>
                        <a:t> October, first week of November</a:t>
                      </a:r>
                      <a:endParaRPr lang="en-GB" dirty="0"/>
                    </a:p>
                  </a:txBody>
                  <a:tcPr/>
                </a:tc>
              </a:tr>
              <a:tr h="370840">
                <a:tc>
                  <a:txBody>
                    <a:bodyPr/>
                    <a:lstStyle/>
                    <a:p>
                      <a:r>
                        <a:rPr lang="en-GB" dirty="0" smtClean="0"/>
                        <a:t>Election day and the electoral college</a:t>
                      </a:r>
                      <a:endParaRPr lang="en-GB" dirty="0"/>
                    </a:p>
                  </a:txBody>
                  <a:tcPr/>
                </a:tc>
                <a:tc>
                  <a:txBody>
                    <a:bodyPr/>
                    <a:lstStyle/>
                    <a:p>
                      <a:r>
                        <a:rPr lang="en-GB" dirty="0" smtClean="0"/>
                        <a:t>Elected president and vice president</a:t>
                      </a:r>
                      <a:endParaRPr lang="en-GB" dirty="0"/>
                    </a:p>
                  </a:txBody>
                  <a:tcPr/>
                </a:tc>
                <a:tc>
                  <a:txBody>
                    <a:bodyPr/>
                    <a:lstStyle/>
                    <a:p>
                      <a:r>
                        <a:rPr lang="en-GB" dirty="0" smtClean="0"/>
                        <a:t>November/December</a:t>
                      </a:r>
                      <a:endParaRPr lang="en-GB" dirty="0"/>
                    </a:p>
                  </a:txBody>
                  <a:tcPr/>
                </a:tc>
              </a:tr>
            </a:tbl>
          </a:graphicData>
        </a:graphic>
      </p:graphicFrame>
    </p:spTree>
    <p:extLst>
      <p:ext uri="{BB962C8B-B14F-4D97-AF65-F5344CB8AC3E}">
        <p14:creationId xmlns:p14="http://schemas.microsoft.com/office/powerpoint/2010/main" val="205797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186" y="-23426"/>
            <a:ext cx="9167186" cy="6881425"/>
          </a:xfrm>
        </p:spPr>
      </p:pic>
    </p:spTree>
    <p:extLst>
      <p:ext uri="{BB962C8B-B14F-4D97-AF65-F5344CB8AC3E}">
        <p14:creationId xmlns:p14="http://schemas.microsoft.com/office/powerpoint/2010/main" val="209009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Requirements for a presidential candidate</a:t>
            </a:r>
            <a:endParaRPr lang="en-GB" dirty="0"/>
          </a:p>
        </p:txBody>
      </p:sp>
      <p:sp>
        <p:nvSpPr>
          <p:cNvPr id="3" name="Content Placeholder 2"/>
          <p:cNvSpPr>
            <a:spLocks noGrp="1"/>
          </p:cNvSpPr>
          <p:nvPr>
            <p:ph sz="half" idx="1"/>
          </p:nvPr>
        </p:nvSpPr>
        <p:spPr>
          <a:xfrm>
            <a:off x="457200" y="1600201"/>
            <a:ext cx="8435280" cy="1684784"/>
          </a:xfrm>
        </p:spPr>
        <p:txBody>
          <a:bodyPr>
            <a:normAutofit fontScale="92500" lnSpcReduction="20000"/>
          </a:bodyPr>
          <a:lstStyle/>
          <a:p>
            <a:r>
              <a:rPr lang="en-GB" dirty="0" smtClean="0"/>
              <a:t>Natural born American citizen</a:t>
            </a:r>
          </a:p>
          <a:p>
            <a:r>
              <a:rPr lang="en-GB" dirty="0" smtClean="0"/>
              <a:t>At least 35 years old</a:t>
            </a:r>
          </a:p>
          <a:p>
            <a:r>
              <a:rPr lang="en-GB" dirty="0" smtClean="0"/>
              <a:t>The residency qualification of 14 years</a:t>
            </a:r>
          </a:p>
          <a:p>
            <a:r>
              <a:rPr lang="en-GB" dirty="0" smtClean="0"/>
              <a:t>Not to have already served two terms as president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15616" y="3178392"/>
            <a:ext cx="6552728" cy="3679608"/>
          </a:xfrm>
        </p:spPr>
      </p:pic>
    </p:spTree>
    <p:extLst>
      <p:ext uri="{BB962C8B-B14F-4D97-AF65-F5344CB8AC3E}">
        <p14:creationId xmlns:p14="http://schemas.microsoft.com/office/powerpoint/2010/main" val="1046403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Extra-constitutional requirements 1</a:t>
            </a:r>
            <a:endParaRPr lang="en-GB" dirty="0"/>
          </a:p>
        </p:txBody>
      </p:sp>
      <p:sp>
        <p:nvSpPr>
          <p:cNvPr id="3" name="Content Placeholder 2"/>
          <p:cNvSpPr>
            <a:spLocks noGrp="1"/>
          </p:cNvSpPr>
          <p:nvPr>
            <p:ph idx="1"/>
          </p:nvPr>
        </p:nvSpPr>
        <p:spPr/>
        <p:txBody>
          <a:bodyPr>
            <a:normAutofit fontScale="92500"/>
          </a:bodyPr>
          <a:lstStyle/>
          <a:p>
            <a:r>
              <a:rPr lang="en-GB" b="1" dirty="0" smtClean="0"/>
              <a:t>Political experience </a:t>
            </a:r>
            <a:r>
              <a:rPr lang="en-GB" dirty="0" smtClean="0"/>
              <a:t>- normally presidential candidates are either former vice presidents, Senators or Governors.  </a:t>
            </a:r>
          </a:p>
          <a:p>
            <a:r>
              <a:rPr lang="en-GB" dirty="0" smtClean="0"/>
              <a:t>The last time the Democrats or Republicans nominated somebody for the presidency who did not have a political background was in 1952 when Republicans nominated the former Second World War general Dwight Eisenhower. </a:t>
            </a:r>
            <a:br>
              <a:rPr lang="en-GB" dirty="0" smtClean="0"/>
            </a:br>
            <a:r>
              <a:rPr lang="en-GB" dirty="0" smtClean="0"/>
              <a:t>Donald Trump has never held elective office.</a:t>
            </a:r>
          </a:p>
          <a:p>
            <a:endParaRPr lang="en-GB" dirty="0"/>
          </a:p>
        </p:txBody>
      </p:sp>
    </p:spTree>
    <p:extLst>
      <p:ext uri="{BB962C8B-B14F-4D97-AF65-F5344CB8AC3E}">
        <p14:creationId xmlns:p14="http://schemas.microsoft.com/office/powerpoint/2010/main" val="187475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GB" dirty="0" smtClean="0"/>
              <a:t>Winning and losing candidates in presidential elections 1968- 2012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28555977"/>
              </p:ext>
            </p:extLst>
          </p:nvPr>
        </p:nvGraphicFramePr>
        <p:xfrm>
          <a:off x="1187624" y="1628800"/>
          <a:ext cx="6936432" cy="4820920"/>
        </p:xfrm>
        <a:graphic>
          <a:graphicData uri="http://schemas.openxmlformats.org/drawingml/2006/table">
            <a:tbl>
              <a:tblPr firstRow="1" bandRow="1">
                <a:tableStyleId>{5C22544A-7EE6-4342-B048-85BDC9FD1C3A}</a:tableStyleId>
              </a:tblPr>
              <a:tblGrid>
                <a:gridCol w="2312144"/>
                <a:gridCol w="2312144"/>
                <a:gridCol w="2312144"/>
              </a:tblGrid>
              <a:tr h="370840">
                <a:tc>
                  <a:txBody>
                    <a:bodyPr/>
                    <a:lstStyle/>
                    <a:p>
                      <a:r>
                        <a:rPr lang="en-GB" dirty="0" smtClean="0"/>
                        <a:t>Year</a:t>
                      </a:r>
                      <a:endParaRPr lang="en-GB" dirty="0"/>
                    </a:p>
                  </a:txBody>
                  <a:tcPr/>
                </a:tc>
                <a:tc>
                  <a:txBody>
                    <a:bodyPr/>
                    <a:lstStyle/>
                    <a:p>
                      <a:r>
                        <a:rPr lang="en-GB" dirty="0" smtClean="0"/>
                        <a:t>Winning candidate</a:t>
                      </a:r>
                      <a:endParaRPr lang="en-GB" dirty="0"/>
                    </a:p>
                  </a:txBody>
                  <a:tcPr/>
                </a:tc>
                <a:tc>
                  <a:txBody>
                    <a:bodyPr/>
                    <a:lstStyle/>
                    <a:p>
                      <a:r>
                        <a:rPr lang="en-GB" dirty="0" smtClean="0"/>
                        <a:t>Losing candidate</a:t>
                      </a:r>
                      <a:endParaRPr lang="en-GB" dirty="0"/>
                    </a:p>
                  </a:txBody>
                  <a:tcPr/>
                </a:tc>
              </a:tr>
              <a:tr h="370840">
                <a:tc>
                  <a:txBody>
                    <a:bodyPr/>
                    <a:lstStyle/>
                    <a:p>
                      <a:r>
                        <a:rPr lang="en-GB" dirty="0" smtClean="0"/>
                        <a:t>1968</a:t>
                      </a:r>
                      <a:endParaRPr lang="en-GB" dirty="0"/>
                    </a:p>
                  </a:txBody>
                  <a:tcPr/>
                </a:tc>
                <a:tc>
                  <a:txBody>
                    <a:bodyPr/>
                    <a:lstStyle/>
                    <a:p>
                      <a:r>
                        <a:rPr lang="en-GB" dirty="0" smtClean="0"/>
                        <a:t>Richard Nixon (R)</a:t>
                      </a:r>
                      <a:endParaRPr lang="en-GB" dirty="0"/>
                    </a:p>
                  </a:txBody>
                  <a:tcPr/>
                </a:tc>
                <a:tc>
                  <a:txBody>
                    <a:bodyPr/>
                    <a:lstStyle/>
                    <a:p>
                      <a:r>
                        <a:rPr lang="en-GB" dirty="0" smtClean="0"/>
                        <a:t>Hubert Humphrey (D)</a:t>
                      </a:r>
                      <a:endParaRPr lang="en-GB" dirty="0"/>
                    </a:p>
                  </a:txBody>
                  <a:tcPr/>
                </a:tc>
              </a:tr>
              <a:tr h="370840">
                <a:tc>
                  <a:txBody>
                    <a:bodyPr/>
                    <a:lstStyle/>
                    <a:p>
                      <a:r>
                        <a:rPr lang="en-GB" dirty="0" smtClean="0"/>
                        <a:t>1972</a:t>
                      </a:r>
                      <a:endParaRPr lang="en-GB" dirty="0"/>
                    </a:p>
                  </a:txBody>
                  <a:tcPr/>
                </a:tc>
                <a:tc>
                  <a:txBody>
                    <a:bodyPr/>
                    <a:lstStyle/>
                    <a:p>
                      <a:r>
                        <a:rPr lang="en-GB" dirty="0" smtClean="0"/>
                        <a:t>Richard Nixon (R)</a:t>
                      </a:r>
                      <a:endParaRPr lang="en-GB" dirty="0"/>
                    </a:p>
                  </a:txBody>
                  <a:tcPr/>
                </a:tc>
                <a:tc>
                  <a:txBody>
                    <a:bodyPr/>
                    <a:lstStyle/>
                    <a:p>
                      <a:r>
                        <a:rPr lang="en-GB" dirty="0" smtClean="0"/>
                        <a:t>George McGovern (D)</a:t>
                      </a:r>
                      <a:endParaRPr lang="en-GB" dirty="0"/>
                    </a:p>
                  </a:txBody>
                  <a:tcPr/>
                </a:tc>
              </a:tr>
              <a:tr h="370840">
                <a:tc>
                  <a:txBody>
                    <a:bodyPr/>
                    <a:lstStyle/>
                    <a:p>
                      <a:r>
                        <a:rPr lang="en-GB" dirty="0" smtClean="0"/>
                        <a:t>1976</a:t>
                      </a:r>
                      <a:endParaRPr lang="en-GB" dirty="0"/>
                    </a:p>
                  </a:txBody>
                  <a:tcPr/>
                </a:tc>
                <a:tc>
                  <a:txBody>
                    <a:bodyPr/>
                    <a:lstStyle/>
                    <a:p>
                      <a:r>
                        <a:rPr lang="en-GB" dirty="0" smtClean="0"/>
                        <a:t>Jimmy Carter (D)</a:t>
                      </a:r>
                      <a:endParaRPr lang="en-GB" dirty="0"/>
                    </a:p>
                  </a:txBody>
                  <a:tcPr/>
                </a:tc>
                <a:tc>
                  <a:txBody>
                    <a:bodyPr/>
                    <a:lstStyle/>
                    <a:p>
                      <a:r>
                        <a:rPr lang="en-GB" dirty="0" smtClean="0"/>
                        <a:t>Gerald Ford (R)</a:t>
                      </a:r>
                      <a:endParaRPr lang="en-GB" dirty="0"/>
                    </a:p>
                  </a:txBody>
                  <a:tcPr/>
                </a:tc>
              </a:tr>
              <a:tr h="370840">
                <a:tc>
                  <a:txBody>
                    <a:bodyPr/>
                    <a:lstStyle/>
                    <a:p>
                      <a:r>
                        <a:rPr lang="en-GB" dirty="0" smtClean="0"/>
                        <a:t>1980</a:t>
                      </a:r>
                      <a:endParaRPr lang="en-GB" dirty="0"/>
                    </a:p>
                  </a:txBody>
                  <a:tcPr/>
                </a:tc>
                <a:tc>
                  <a:txBody>
                    <a:bodyPr/>
                    <a:lstStyle/>
                    <a:p>
                      <a:r>
                        <a:rPr lang="en-GB" dirty="0" smtClean="0"/>
                        <a:t>Ronald Reagan (R)</a:t>
                      </a:r>
                      <a:endParaRPr lang="en-GB" dirty="0"/>
                    </a:p>
                  </a:txBody>
                  <a:tcPr/>
                </a:tc>
                <a:tc>
                  <a:txBody>
                    <a:bodyPr/>
                    <a:lstStyle/>
                    <a:p>
                      <a:r>
                        <a:rPr lang="en-GB" dirty="0" smtClean="0"/>
                        <a:t>Jimmy</a:t>
                      </a:r>
                      <a:r>
                        <a:rPr lang="en-GB" baseline="0" dirty="0" smtClean="0"/>
                        <a:t> Carter </a:t>
                      </a:r>
                      <a:r>
                        <a:rPr lang="en-GB" dirty="0" smtClean="0"/>
                        <a:t>(D)</a:t>
                      </a:r>
                      <a:endParaRPr lang="en-GB" dirty="0"/>
                    </a:p>
                  </a:txBody>
                  <a:tcPr/>
                </a:tc>
              </a:tr>
              <a:tr h="370840">
                <a:tc>
                  <a:txBody>
                    <a:bodyPr/>
                    <a:lstStyle/>
                    <a:p>
                      <a:r>
                        <a:rPr lang="en-GB" dirty="0" smtClean="0"/>
                        <a:t>1984</a:t>
                      </a:r>
                      <a:endParaRPr lang="en-GB" dirty="0"/>
                    </a:p>
                  </a:txBody>
                  <a:tcPr/>
                </a:tc>
                <a:tc>
                  <a:txBody>
                    <a:bodyPr/>
                    <a:lstStyle/>
                    <a:p>
                      <a:r>
                        <a:rPr lang="en-GB" dirty="0" smtClean="0"/>
                        <a:t>Ronald Reagan (R)</a:t>
                      </a:r>
                      <a:endParaRPr lang="en-GB" dirty="0"/>
                    </a:p>
                  </a:txBody>
                  <a:tcPr/>
                </a:tc>
                <a:tc>
                  <a:txBody>
                    <a:bodyPr/>
                    <a:lstStyle/>
                    <a:p>
                      <a:r>
                        <a:rPr lang="en-GB" dirty="0" smtClean="0"/>
                        <a:t>Walter Mondale (D)</a:t>
                      </a:r>
                      <a:endParaRPr lang="en-GB" dirty="0"/>
                    </a:p>
                  </a:txBody>
                  <a:tcPr/>
                </a:tc>
              </a:tr>
              <a:tr h="370840">
                <a:tc>
                  <a:txBody>
                    <a:bodyPr/>
                    <a:lstStyle/>
                    <a:p>
                      <a:r>
                        <a:rPr lang="en-GB" dirty="0" smtClean="0"/>
                        <a:t>1988</a:t>
                      </a:r>
                      <a:endParaRPr lang="en-GB" dirty="0"/>
                    </a:p>
                  </a:txBody>
                  <a:tcPr/>
                </a:tc>
                <a:tc>
                  <a:txBody>
                    <a:bodyPr/>
                    <a:lstStyle/>
                    <a:p>
                      <a:r>
                        <a:rPr lang="en-GB" dirty="0" smtClean="0"/>
                        <a:t>George HW Bush (R)</a:t>
                      </a:r>
                      <a:endParaRPr lang="en-GB" dirty="0"/>
                    </a:p>
                  </a:txBody>
                  <a:tcPr/>
                </a:tc>
                <a:tc>
                  <a:txBody>
                    <a:bodyPr/>
                    <a:lstStyle/>
                    <a:p>
                      <a:r>
                        <a:rPr lang="en-GB" dirty="0" smtClean="0"/>
                        <a:t>Michael Dukakis (D)</a:t>
                      </a:r>
                      <a:endParaRPr lang="en-GB" dirty="0"/>
                    </a:p>
                  </a:txBody>
                  <a:tcPr/>
                </a:tc>
              </a:tr>
              <a:tr h="370840">
                <a:tc>
                  <a:txBody>
                    <a:bodyPr/>
                    <a:lstStyle/>
                    <a:p>
                      <a:r>
                        <a:rPr lang="en-GB" dirty="0" smtClean="0"/>
                        <a:t>1992</a:t>
                      </a:r>
                      <a:endParaRPr lang="en-GB" dirty="0"/>
                    </a:p>
                  </a:txBody>
                  <a:tcPr/>
                </a:tc>
                <a:tc>
                  <a:txBody>
                    <a:bodyPr/>
                    <a:lstStyle/>
                    <a:p>
                      <a:r>
                        <a:rPr lang="en-GB" dirty="0" smtClean="0"/>
                        <a:t>Bill Clinton (D)</a:t>
                      </a:r>
                      <a:endParaRPr lang="en-GB" dirty="0"/>
                    </a:p>
                  </a:txBody>
                  <a:tcPr/>
                </a:tc>
                <a:tc>
                  <a:txBody>
                    <a:bodyPr/>
                    <a:lstStyle/>
                    <a:p>
                      <a:r>
                        <a:rPr lang="en-GB" dirty="0" smtClean="0"/>
                        <a:t>George HW Bush (R)</a:t>
                      </a:r>
                      <a:endParaRPr lang="en-GB" dirty="0"/>
                    </a:p>
                  </a:txBody>
                  <a:tcPr/>
                </a:tc>
              </a:tr>
              <a:tr h="370840">
                <a:tc>
                  <a:txBody>
                    <a:bodyPr/>
                    <a:lstStyle/>
                    <a:p>
                      <a:r>
                        <a:rPr lang="en-GB" dirty="0" smtClean="0"/>
                        <a:t>1996</a:t>
                      </a:r>
                      <a:endParaRPr lang="en-GB" dirty="0"/>
                    </a:p>
                  </a:txBody>
                  <a:tcPr/>
                </a:tc>
                <a:tc>
                  <a:txBody>
                    <a:bodyPr/>
                    <a:lstStyle/>
                    <a:p>
                      <a:r>
                        <a:rPr lang="en-GB" dirty="0" smtClean="0"/>
                        <a:t>Bill Clinton (D)</a:t>
                      </a:r>
                      <a:endParaRPr lang="en-GB" dirty="0"/>
                    </a:p>
                  </a:txBody>
                  <a:tcPr/>
                </a:tc>
                <a:tc>
                  <a:txBody>
                    <a:bodyPr/>
                    <a:lstStyle/>
                    <a:p>
                      <a:r>
                        <a:rPr lang="en-GB" dirty="0" smtClean="0"/>
                        <a:t>Bob Dole (R)</a:t>
                      </a:r>
                      <a:endParaRPr lang="en-GB" dirty="0"/>
                    </a:p>
                  </a:txBody>
                  <a:tcPr/>
                </a:tc>
              </a:tr>
              <a:tr h="370840">
                <a:tc>
                  <a:txBody>
                    <a:bodyPr/>
                    <a:lstStyle/>
                    <a:p>
                      <a:r>
                        <a:rPr lang="en-GB" dirty="0" smtClean="0"/>
                        <a:t>2000</a:t>
                      </a:r>
                      <a:endParaRPr lang="en-GB" dirty="0"/>
                    </a:p>
                  </a:txBody>
                  <a:tcPr/>
                </a:tc>
                <a:tc>
                  <a:txBody>
                    <a:bodyPr/>
                    <a:lstStyle/>
                    <a:p>
                      <a:r>
                        <a:rPr lang="en-GB" dirty="0" smtClean="0"/>
                        <a:t>George W Bush (R)</a:t>
                      </a:r>
                      <a:endParaRPr lang="en-GB" dirty="0"/>
                    </a:p>
                  </a:txBody>
                  <a:tcPr/>
                </a:tc>
                <a:tc>
                  <a:txBody>
                    <a:bodyPr/>
                    <a:lstStyle/>
                    <a:p>
                      <a:r>
                        <a:rPr lang="en-GB" dirty="0" smtClean="0"/>
                        <a:t>Al Gore (D)</a:t>
                      </a:r>
                      <a:endParaRPr lang="en-GB" dirty="0"/>
                    </a:p>
                  </a:txBody>
                  <a:tcPr/>
                </a:tc>
              </a:tr>
              <a:tr h="370840">
                <a:tc>
                  <a:txBody>
                    <a:bodyPr/>
                    <a:lstStyle/>
                    <a:p>
                      <a:r>
                        <a:rPr lang="en-GB" dirty="0" smtClean="0"/>
                        <a:t>2004</a:t>
                      </a:r>
                      <a:endParaRPr lang="en-GB" dirty="0"/>
                    </a:p>
                  </a:txBody>
                  <a:tcPr/>
                </a:tc>
                <a:tc>
                  <a:txBody>
                    <a:bodyPr/>
                    <a:lstStyle/>
                    <a:p>
                      <a:r>
                        <a:rPr lang="en-GB" dirty="0" smtClean="0"/>
                        <a:t>George W Bush (R)</a:t>
                      </a:r>
                      <a:endParaRPr lang="en-GB" dirty="0"/>
                    </a:p>
                  </a:txBody>
                  <a:tcPr/>
                </a:tc>
                <a:tc>
                  <a:txBody>
                    <a:bodyPr/>
                    <a:lstStyle/>
                    <a:p>
                      <a:r>
                        <a:rPr lang="en-GB" dirty="0" smtClean="0"/>
                        <a:t>John</a:t>
                      </a:r>
                      <a:r>
                        <a:rPr lang="en-GB" baseline="0" dirty="0" smtClean="0"/>
                        <a:t> Kerry </a:t>
                      </a:r>
                      <a:r>
                        <a:rPr lang="en-GB" dirty="0" smtClean="0"/>
                        <a:t>(D)</a:t>
                      </a:r>
                      <a:endParaRPr lang="en-GB" dirty="0"/>
                    </a:p>
                  </a:txBody>
                  <a:tcPr/>
                </a:tc>
              </a:tr>
              <a:tr h="370840">
                <a:tc>
                  <a:txBody>
                    <a:bodyPr/>
                    <a:lstStyle/>
                    <a:p>
                      <a:r>
                        <a:rPr lang="en-GB" dirty="0" smtClean="0"/>
                        <a:t>2008</a:t>
                      </a:r>
                      <a:endParaRPr lang="en-GB" dirty="0"/>
                    </a:p>
                  </a:txBody>
                  <a:tcPr/>
                </a:tc>
                <a:tc>
                  <a:txBody>
                    <a:bodyPr/>
                    <a:lstStyle/>
                    <a:p>
                      <a:r>
                        <a:rPr lang="en-GB" dirty="0" smtClean="0"/>
                        <a:t>Barack Obama (D)</a:t>
                      </a:r>
                      <a:endParaRPr lang="en-GB" dirty="0"/>
                    </a:p>
                  </a:txBody>
                  <a:tcPr/>
                </a:tc>
                <a:tc>
                  <a:txBody>
                    <a:bodyPr/>
                    <a:lstStyle/>
                    <a:p>
                      <a:r>
                        <a:rPr lang="en-GB" dirty="0" smtClean="0"/>
                        <a:t>John McCain (R)</a:t>
                      </a:r>
                      <a:endParaRPr lang="en-GB" dirty="0"/>
                    </a:p>
                  </a:txBody>
                  <a:tcPr/>
                </a:tc>
              </a:tr>
              <a:tr h="370840">
                <a:tc>
                  <a:txBody>
                    <a:bodyPr/>
                    <a:lstStyle/>
                    <a:p>
                      <a:r>
                        <a:rPr lang="en-GB" dirty="0" smtClean="0"/>
                        <a:t>2012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Barack Obama (D)</a:t>
                      </a:r>
                    </a:p>
                  </a:txBody>
                  <a:tcPr/>
                </a:tc>
                <a:tc>
                  <a:txBody>
                    <a:bodyPr/>
                    <a:lstStyle/>
                    <a:p>
                      <a:r>
                        <a:rPr lang="en-GB" dirty="0" smtClean="0"/>
                        <a:t>Mitt Romney( R)</a:t>
                      </a:r>
                      <a:endParaRPr lang="en-GB" dirty="0"/>
                    </a:p>
                  </a:txBody>
                  <a:tcPr/>
                </a:tc>
              </a:tr>
            </a:tbl>
          </a:graphicData>
        </a:graphic>
      </p:graphicFrame>
    </p:spTree>
    <p:extLst>
      <p:ext uri="{BB962C8B-B14F-4D97-AF65-F5344CB8AC3E}">
        <p14:creationId xmlns:p14="http://schemas.microsoft.com/office/powerpoint/2010/main" val="3301769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Extra-constitutional requirements 2</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Major party endorsement</a:t>
            </a:r>
            <a:r>
              <a:rPr lang="en-GB" dirty="0" smtClean="0"/>
              <a:t>.</a:t>
            </a:r>
            <a:br>
              <a:rPr lang="en-GB" dirty="0" smtClean="0"/>
            </a:br>
            <a:r>
              <a:rPr lang="en-GB" dirty="0" smtClean="0"/>
              <a:t>It is vital to be chosen as a candidate of one of the two major parties. Third-party candidates do occur e.g. George Wallace 1968, John Anderson 1980, Ross Perot 1992 and 1996, and Pat Buchanan 2000 but they are not successful.</a:t>
            </a:r>
          </a:p>
          <a:p>
            <a:r>
              <a:rPr lang="en-GB" b="1" dirty="0" smtClean="0"/>
              <a:t>Personal characteristics</a:t>
            </a:r>
            <a:endParaRPr lang="en-GB" b="1" dirty="0"/>
          </a:p>
          <a:p>
            <a:pPr lvl="1"/>
            <a:r>
              <a:rPr lang="en-GB" dirty="0" smtClean="0"/>
              <a:t>Up to 2008 all presidential candidates were white males. Barack Obama has been the first black president. Hillary Clinton will be the first female presidential candidate.</a:t>
            </a:r>
          </a:p>
          <a:p>
            <a:pPr lvl="1"/>
            <a:r>
              <a:rPr lang="en-GB" dirty="0" smtClean="0"/>
              <a:t>It is an advantage to be married there has been only one bachelor president,  James Buchanan elected in 1856.</a:t>
            </a:r>
          </a:p>
          <a:p>
            <a:pPr lvl="1"/>
            <a:r>
              <a:rPr lang="en-GB" dirty="0" smtClean="0"/>
              <a:t>Scandal involving marital infidelity could roll out a possible candidate Sen Edward Kennedy’s chances were ended by the Chappaquiddick affair. In 1980 Ronald Reagan proved that divorce was not an insuperable problem - Nancy Reagan was his second wife. John McCain was also divorced and remarried.</a:t>
            </a:r>
          </a:p>
        </p:txBody>
      </p:sp>
    </p:spTree>
    <p:extLst>
      <p:ext uri="{BB962C8B-B14F-4D97-AF65-F5344CB8AC3E}">
        <p14:creationId xmlns:p14="http://schemas.microsoft.com/office/powerpoint/2010/main" val="121192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4392488" cy="2759977"/>
          </a:xfrm>
        </p:spPr>
        <p:txBody>
          <a:bodyPr/>
          <a:lstStyle/>
          <a:p>
            <a:r>
              <a:rPr lang="en-GB" dirty="0" smtClean="0"/>
              <a:t>Extra-constitutional requirements</a:t>
            </a:r>
            <a:endParaRPr lang="en-GB" dirty="0"/>
          </a:p>
        </p:txBody>
      </p:sp>
      <p:sp>
        <p:nvSpPr>
          <p:cNvPr id="3" name="Content Placeholder 2"/>
          <p:cNvSpPr>
            <a:spLocks noGrp="1"/>
          </p:cNvSpPr>
          <p:nvPr>
            <p:ph sz="half" idx="1"/>
          </p:nvPr>
        </p:nvSpPr>
        <p:spPr>
          <a:xfrm>
            <a:off x="0" y="2924944"/>
            <a:ext cx="9144000" cy="4032448"/>
          </a:xfrm>
        </p:spPr>
        <p:txBody>
          <a:bodyPr>
            <a:normAutofit fontScale="62500" lnSpcReduction="20000"/>
          </a:bodyPr>
          <a:lstStyle/>
          <a:p>
            <a:r>
              <a:rPr lang="en-GB" b="1" dirty="0" smtClean="0"/>
              <a:t>Ability to raise large sums of money</a:t>
            </a:r>
            <a:br>
              <a:rPr lang="en-GB" b="1" dirty="0" smtClean="0"/>
            </a:br>
            <a:r>
              <a:rPr lang="en-GB" dirty="0" smtClean="0"/>
              <a:t>campaigns are so expensive that very few candidates can afford to finance their own campaigns, only billionaire candidate such as Ross Perot 1992 and Donald Trump can afford to finance their own campaigns.</a:t>
            </a:r>
            <a:br>
              <a:rPr lang="en-GB" dirty="0" smtClean="0"/>
            </a:br>
            <a:r>
              <a:rPr lang="en-GB" dirty="0" smtClean="0"/>
              <a:t>Candidates need to raise large sums of money even before the primaries and caucuses begin.</a:t>
            </a:r>
          </a:p>
          <a:p>
            <a:r>
              <a:rPr lang="en-GB" b="1" dirty="0" smtClean="0"/>
              <a:t>Effective organisation</a:t>
            </a:r>
            <a:r>
              <a:rPr lang="en-GB" dirty="0" smtClean="0"/>
              <a:t/>
            </a:r>
            <a:br>
              <a:rPr lang="en-GB" dirty="0" smtClean="0"/>
            </a:br>
            <a:r>
              <a:rPr lang="en-GB" dirty="0" smtClean="0"/>
              <a:t>During the candidate selection process the major parties cannot endorse specific candidates. So candidates cannot use the party’s organisational structure and must therefore create their own organisation. This is time-consuming and expensive and demanding. That is key to winning the nomination and election will stop one of the major reasons why Hillary Clinton lost to Barack Obama in the Democratic nomination in 2008 was his superior organisation. This was also a major reason for his presidential victories in 2008 and 2012.</a:t>
            </a:r>
          </a:p>
          <a:p>
            <a:r>
              <a:rPr lang="en-GB" b="1" dirty="0" smtClean="0"/>
              <a:t>Oratorical skills and being telegenic</a:t>
            </a:r>
            <a:br>
              <a:rPr lang="en-GB" b="1" dirty="0" smtClean="0"/>
            </a:br>
            <a:r>
              <a:rPr lang="en-GB" dirty="0" smtClean="0"/>
              <a:t>The abilities to speak well and good on television are crucial.</a:t>
            </a:r>
          </a:p>
          <a:p>
            <a:r>
              <a:rPr lang="en-GB" b="1" dirty="0" smtClean="0"/>
              <a:t>Sound and relevant policies</a:t>
            </a:r>
            <a:br>
              <a:rPr lang="en-GB" b="1" dirty="0" smtClean="0"/>
            </a:br>
            <a:r>
              <a:rPr lang="en-GB" dirty="0" smtClean="0"/>
              <a:t>Style is important but the candidate must have policies that both practical and relevant.</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3029" y="0"/>
            <a:ext cx="4440972" cy="3212976"/>
          </a:xfrm>
        </p:spPr>
      </p:pic>
    </p:spTree>
    <p:extLst>
      <p:ext uri="{BB962C8B-B14F-4D97-AF65-F5344CB8AC3E}">
        <p14:creationId xmlns:p14="http://schemas.microsoft.com/office/powerpoint/2010/main" val="421712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Invisible primary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This is the period between candidates declared an intention to run for the presidency and the first primary contests.</a:t>
            </a:r>
          </a:p>
          <a:p>
            <a:pPr lvl="1"/>
            <a:r>
              <a:rPr lang="en-GB" dirty="0" smtClean="0"/>
              <a:t>It is played out in the media. Candidates hope to being mentioned in newspapers and magazines and serious political television programmes.</a:t>
            </a:r>
          </a:p>
          <a:p>
            <a:pPr lvl="1"/>
            <a:r>
              <a:rPr lang="en-GB" dirty="0" smtClean="0"/>
              <a:t>Support for candidates is shown by opinion polls and these may affect their fundraising abilities.</a:t>
            </a:r>
          </a:p>
          <a:p>
            <a:pPr lvl="1"/>
            <a:r>
              <a:rPr lang="en-GB" dirty="0" smtClean="0"/>
              <a:t>Some candidates publish a book e.g. Barack Obama’s </a:t>
            </a:r>
            <a:r>
              <a:rPr lang="en-GB" i="1" dirty="0" smtClean="0"/>
              <a:t>Dreams of my Father </a:t>
            </a:r>
            <a:r>
              <a:rPr lang="en-GB" dirty="0" smtClean="0"/>
              <a:t>and </a:t>
            </a:r>
            <a:r>
              <a:rPr lang="en-GB" i="1" dirty="0" smtClean="0"/>
              <a:t>The Audacity of Hope in 2008.</a:t>
            </a:r>
          </a:p>
          <a:p>
            <a:endParaRPr lang="en-GB" dirty="0"/>
          </a:p>
        </p:txBody>
      </p:sp>
    </p:spTree>
    <p:extLst>
      <p:ext uri="{BB962C8B-B14F-4D97-AF65-F5344CB8AC3E}">
        <p14:creationId xmlns:p14="http://schemas.microsoft.com/office/powerpoint/2010/main" val="79575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8229600" cy="1143000"/>
          </a:xfrm>
        </p:spPr>
        <p:txBody>
          <a:bodyPr>
            <a:normAutofit/>
          </a:bodyPr>
          <a:lstStyle/>
          <a:p>
            <a:r>
              <a:rPr lang="en-GB" dirty="0" smtClean="0"/>
              <a:t>Primaries and caucuses 1</a:t>
            </a:r>
            <a:r>
              <a:rPr lang="en-GB" baseline="30000" dirty="0" smtClean="0"/>
              <a:t>3</a:t>
            </a:r>
            <a:endParaRPr lang="en-GB" baseline="30000" dirty="0"/>
          </a:p>
        </p:txBody>
      </p:sp>
      <p:sp>
        <p:nvSpPr>
          <p:cNvPr id="3" name="Content Placeholder 2"/>
          <p:cNvSpPr>
            <a:spLocks noGrp="1"/>
          </p:cNvSpPr>
          <p:nvPr>
            <p:ph idx="1"/>
          </p:nvPr>
        </p:nvSpPr>
        <p:spPr>
          <a:xfrm>
            <a:off x="457200" y="1052736"/>
            <a:ext cx="8229600" cy="5544616"/>
          </a:xfrm>
        </p:spPr>
        <p:txBody>
          <a:bodyPr>
            <a:normAutofit fontScale="62500" lnSpcReduction="20000"/>
          </a:bodyPr>
          <a:lstStyle/>
          <a:p>
            <a:r>
              <a:rPr lang="en-GB" dirty="0" smtClean="0"/>
              <a:t>A primary election is a </a:t>
            </a:r>
            <a:r>
              <a:rPr lang="en-GB" dirty="0"/>
              <a:t>preliminary election to appoint delegates to a party conference or to select the candidates for a principal, especially presidential, election</a:t>
            </a:r>
            <a:r>
              <a:rPr lang="en-GB" dirty="0" smtClean="0"/>
              <a:t>.</a:t>
            </a:r>
          </a:p>
          <a:p>
            <a:r>
              <a:rPr lang="en-GB" dirty="0"/>
              <a:t>In the United States, other types can be differentiated:</a:t>
            </a:r>
          </a:p>
          <a:p>
            <a:r>
              <a:rPr lang="en-GB" i="1" dirty="0"/>
              <a:t>Closed primary</a:t>
            </a:r>
            <a:r>
              <a:rPr lang="en-GB" dirty="0"/>
              <a:t>. People may vote in a party's primary only if they are registered members of that party prior to election day. Independents cannot participate. </a:t>
            </a:r>
            <a:r>
              <a:rPr lang="en-GB" dirty="0" smtClean="0"/>
              <a:t>Eleven </a:t>
            </a:r>
            <a:r>
              <a:rPr lang="en-GB" dirty="0"/>
              <a:t>states — Delaware, Florida, Kansas, Kentucky, Maine, Nebraska, New Jersey, New Mexico, New York, Pennsylvania, and Wyoming — have closed primaries</a:t>
            </a:r>
            <a:r>
              <a:rPr lang="en-GB" dirty="0" smtClean="0"/>
              <a:t>.</a:t>
            </a:r>
            <a:endParaRPr lang="en-GB" dirty="0"/>
          </a:p>
          <a:p>
            <a:r>
              <a:rPr lang="en-GB" i="1" dirty="0"/>
              <a:t>Semi-closed</a:t>
            </a:r>
            <a:r>
              <a:rPr lang="en-GB" dirty="0"/>
              <a:t>. As in closed primaries, registered party members can vote only in their own party's primary. Semi-closed systems, however, allow unaffiliated voters to participate as well. </a:t>
            </a:r>
            <a:r>
              <a:rPr lang="en-GB" dirty="0" smtClean="0"/>
              <a:t>Thirteen </a:t>
            </a:r>
            <a:r>
              <a:rPr lang="en-GB" dirty="0"/>
              <a:t>states — Alaska, Arizona, Colorado, Iowa, Kansas, Massachusetts, New Hampshire, New Jersey, North Carolina, Oregon, Rhode Island, Utah, and West Virginia — have semi-closed primaries that allow voters to register or change party preference on election day</a:t>
            </a:r>
            <a:r>
              <a:rPr lang="en-GB" dirty="0" smtClean="0"/>
              <a:t>.</a:t>
            </a:r>
            <a:endParaRPr lang="en-GB" dirty="0"/>
          </a:p>
          <a:p>
            <a:r>
              <a:rPr lang="en-GB" i="1" dirty="0"/>
              <a:t>Open primary</a:t>
            </a:r>
            <a:r>
              <a:rPr lang="en-GB" dirty="0"/>
              <a:t>. A registered voter may vote in any </a:t>
            </a:r>
            <a:r>
              <a:rPr lang="en-GB" i="1" dirty="0"/>
              <a:t>party primary</a:t>
            </a:r>
            <a:r>
              <a:rPr lang="en-GB" dirty="0"/>
              <a:t> regardless of his own party affiliation. Eleven states - Alabama, Arkansas, Georgia, Hawaii, Michigan, Minnesota, Missouri, Montana, North Dakota, Vermont, and Wisconsin - have open primaries</a:t>
            </a:r>
            <a:r>
              <a:rPr lang="en-GB" dirty="0" smtClean="0"/>
              <a:t>.</a:t>
            </a:r>
          </a:p>
          <a:p>
            <a:r>
              <a:rPr lang="en-GB" baseline="30000" dirty="0" smtClean="0"/>
              <a:t>3 </a:t>
            </a:r>
            <a:r>
              <a:rPr lang="en-GB" dirty="0" smtClean="0"/>
              <a:t>This and the subsequent slide are adapted from Wikipedia.</a:t>
            </a:r>
          </a:p>
        </p:txBody>
      </p:sp>
    </p:spTree>
    <p:extLst>
      <p:ext uri="{BB962C8B-B14F-4D97-AF65-F5344CB8AC3E}">
        <p14:creationId xmlns:p14="http://schemas.microsoft.com/office/powerpoint/2010/main" val="54137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Primaries and caucuses 2</a:t>
            </a:r>
            <a:endParaRPr lang="en-GB" dirty="0"/>
          </a:p>
        </p:txBody>
      </p:sp>
      <p:sp>
        <p:nvSpPr>
          <p:cNvPr id="3" name="Content Placeholder 2"/>
          <p:cNvSpPr>
            <a:spLocks noGrp="1"/>
          </p:cNvSpPr>
          <p:nvPr>
            <p:ph idx="1"/>
          </p:nvPr>
        </p:nvSpPr>
        <p:spPr/>
        <p:txBody>
          <a:bodyPr>
            <a:normAutofit fontScale="55000" lnSpcReduction="20000"/>
          </a:bodyPr>
          <a:lstStyle/>
          <a:p>
            <a:r>
              <a:rPr lang="en-GB" i="1" dirty="0" smtClean="0"/>
              <a:t>Semi-open</a:t>
            </a:r>
            <a:r>
              <a:rPr lang="en-GB" dirty="0" smtClean="0"/>
              <a:t>. A registered voter need not publicly declare which political party's primary that they will vote in before entering the voting booth. When voters identify themselves to the election officials, they must request a party's specific ballot. Only one ballot is cast by each voter. The primary difference between a semi-open and open primary system is the use of a party-specific ballot. In a semi-open primary, a public declaration in front of the election judges is made and a party-specific ballot given to the voter to cast. </a:t>
            </a:r>
          </a:p>
          <a:p>
            <a:r>
              <a:rPr lang="en-GB" i="1" dirty="0" smtClean="0"/>
              <a:t>Blanket primary</a:t>
            </a:r>
            <a:r>
              <a:rPr lang="en-GB" dirty="0" smtClean="0"/>
              <a:t>. A primary in which the ballot is not restricted to candidates from one party.</a:t>
            </a:r>
          </a:p>
          <a:p>
            <a:r>
              <a:rPr lang="en-GB" i="1" dirty="0" smtClean="0"/>
              <a:t>Nonpartisan blanket primary</a:t>
            </a:r>
            <a:r>
              <a:rPr lang="en-GB" dirty="0" smtClean="0"/>
              <a:t>. A primary in which the ballot is not restricted to candidates from one party, where the top two candidates advance to the general election regardless of party affiliation. Louisiana has famously operated under this system, which has been nicknamed the "jungle primary." California has used a nonpartisan blanket primary since 2012 and the state of Washington has used a nonpartisan blanket primary since 2008.</a:t>
            </a:r>
          </a:p>
          <a:p>
            <a:r>
              <a:rPr lang="en-GB" dirty="0"/>
              <a:t>A </a:t>
            </a:r>
            <a:r>
              <a:rPr lang="en-GB" b="1" dirty="0"/>
              <a:t>caucus</a:t>
            </a:r>
            <a:r>
              <a:rPr lang="en-GB" dirty="0"/>
              <a:t> is a meeting of supporters or members of a specific political party or movement</a:t>
            </a:r>
            <a:r>
              <a:rPr lang="en-GB" dirty="0" smtClean="0"/>
              <a:t>. They may be used as an alternative method to choose candidates.</a:t>
            </a:r>
          </a:p>
        </p:txBody>
      </p:sp>
    </p:spTree>
    <p:extLst>
      <p:ext uri="{BB962C8B-B14F-4D97-AF65-F5344CB8AC3E}">
        <p14:creationId xmlns:p14="http://schemas.microsoft.com/office/powerpoint/2010/main" val="415477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The Electoral System</a:t>
            </a:r>
            <a:r>
              <a:rPr lang="en-GB" baseline="30000" dirty="0" smtClean="0"/>
              <a:t>1</a:t>
            </a:r>
            <a:endParaRPr lang="en-GB" baseline="30000" dirty="0"/>
          </a:p>
        </p:txBody>
      </p:sp>
      <p:sp>
        <p:nvSpPr>
          <p:cNvPr id="3" name="Content Placeholder 2"/>
          <p:cNvSpPr>
            <a:spLocks noGrp="1"/>
          </p:cNvSpPr>
          <p:nvPr>
            <p:ph idx="1"/>
          </p:nvPr>
        </p:nvSpPr>
        <p:spPr>
          <a:xfrm>
            <a:off x="457200" y="1268760"/>
            <a:ext cx="8229600" cy="4857403"/>
          </a:xfrm>
        </p:spPr>
        <p:txBody>
          <a:bodyPr>
            <a:normAutofit fontScale="55000" lnSpcReduction="20000"/>
          </a:bodyPr>
          <a:lstStyle/>
          <a:p>
            <a:r>
              <a:rPr lang="en-GB" dirty="0" smtClean="0"/>
              <a:t>The United States uses the simple majority system or first past the post (FPTP)</a:t>
            </a:r>
          </a:p>
          <a:p>
            <a:r>
              <a:rPr lang="en-GB" dirty="0" smtClean="0"/>
              <a:t>The </a:t>
            </a:r>
            <a:r>
              <a:rPr lang="en-GB" dirty="0"/>
              <a:t>successful candidate/party does not need to have an absolute majority </a:t>
            </a:r>
            <a:r>
              <a:rPr lang="en-GB" dirty="0" smtClean="0"/>
              <a:t>of votes</a:t>
            </a:r>
            <a:r>
              <a:rPr lang="en-GB" dirty="0"/>
              <a:t>, but rather a plurality: the largest number of votes</a:t>
            </a:r>
            <a:r>
              <a:rPr lang="en-GB" dirty="0" smtClean="0"/>
              <a:t>.</a:t>
            </a:r>
          </a:p>
          <a:p>
            <a:r>
              <a:rPr lang="en-GB" dirty="0"/>
              <a:t>In some states, a candidate in a given election must win a majority of the </a:t>
            </a:r>
            <a:r>
              <a:rPr lang="en-GB" dirty="0" smtClean="0"/>
              <a:t>votes cast</a:t>
            </a:r>
            <a:r>
              <a:rPr lang="en-GB" dirty="0"/>
              <a:t>: Georgia requires such a run-off in the election of senators, as it does – along </a:t>
            </a:r>
            <a:r>
              <a:rPr lang="en-GB" dirty="0" smtClean="0"/>
              <a:t>with Arizona </a:t>
            </a:r>
            <a:r>
              <a:rPr lang="en-GB" dirty="0"/>
              <a:t>– for the election of governors</a:t>
            </a:r>
            <a:r>
              <a:rPr lang="en-GB" dirty="0" smtClean="0"/>
              <a:t>.</a:t>
            </a:r>
          </a:p>
          <a:p>
            <a:r>
              <a:rPr lang="en-GB" dirty="0"/>
              <a:t>In America, the ‘winner takes all’ system has worked against the </a:t>
            </a:r>
            <a:r>
              <a:rPr lang="en-GB" dirty="0" smtClean="0"/>
              <a:t>development of </a:t>
            </a:r>
            <a:r>
              <a:rPr lang="en-GB" dirty="0"/>
              <a:t>minor parties, which usually obtain </a:t>
            </a:r>
            <a:r>
              <a:rPr lang="en-GB" dirty="0" smtClean="0"/>
              <a:t>little reward </a:t>
            </a:r>
            <a:r>
              <a:rPr lang="en-GB" dirty="0"/>
              <a:t>for their efforts. </a:t>
            </a:r>
            <a:r>
              <a:rPr lang="en-GB" dirty="0" smtClean="0"/>
              <a:t>The simple majority system </a:t>
            </a:r>
            <a:r>
              <a:rPr lang="en-GB" dirty="0"/>
              <a:t>convert seats into votes in a way that damages the interests of </a:t>
            </a:r>
            <a:r>
              <a:rPr lang="en-GB" dirty="0" smtClean="0"/>
              <a:t>small parties</a:t>
            </a:r>
            <a:r>
              <a:rPr lang="en-GB" dirty="0"/>
              <a:t>, particularly if their limited support is spread across </a:t>
            </a:r>
            <a:r>
              <a:rPr lang="en-GB" dirty="0" smtClean="0"/>
              <a:t>many constituencies</a:t>
            </a:r>
            <a:r>
              <a:rPr lang="en-GB" dirty="0"/>
              <a:t>. </a:t>
            </a:r>
            <a:endParaRPr lang="en-GB" dirty="0" smtClean="0"/>
          </a:p>
          <a:p>
            <a:r>
              <a:rPr lang="en-GB" dirty="0" smtClean="0"/>
              <a:t>The </a:t>
            </a:r>
            <a:r>
              <a:rPr lang="en-GB" dirty="0"/>
              <a:t>effects of the system are evident in the fortunes of </a:t>
            </a:r>
            <a:r>
              <a:rPr lang="en-GB" dirty="0" smtClean="0"/>
              <a:t>the American </a:t>
            </a:r>
            <a:r>
              <a:rPr lang="en-GB" dirty="0"/>
              <a:t>Socialist Party. </a:t>
            </a:r>
            <a:r>
              <a:rPr lang="en-GB" dirty="0" smtClean="0"/>
              <a:t/>
            </a:r>
            <a:br>
              <a:rPr lang="en-GB" dirty="0" smtClean="0"/>
            </a:br>
            <a:r>
              <a:rPr lang="en-GB" dirty="0" smtClean="0"/>
              <a:t>Even </a:t>
            </a:r>
            <a:r>
              <a:rPr lang="en-GB" dirty="0"/>
              <a:t>during its peak years of electoral </a:t>
            </a:r>
            <a:r>
              <a:rPr lang="en-GB" dirty="0" smtClean="0"/>
              <a:t>support (</a:t>
            </a:r>
            <a:r>
              <a:rPr lang="en-GB" dirty="0"/>
              <a:t>1912–20), when it won 3–6 per cent of the national vote in </a:t>
            </a:r>
            <a:r>
              <a:rPr lang="en-GB" dirty="0" smtClean="0"/>
              <a:t>presidential elections</a:t>
            </a:r>
            <a:r>
              <a:rPr lang="en-GB" dirty="0"/>
              <a:t>, it was barely represented in Congress. </a:t>
            </a:r>
            <a:r>
              <a:rPr lang="en-GB" dirty="0" smtClean="0"/>
              <a:t/>
            </a:r>
            <a:br>
              <a:rPr lang="en-GB" dirty="0" smtClean="0"/>
            </a:br>
            <a:r>
              <a:rPr lang="en-GB" dirty="0" smtClean="0"/>
              <a:t>At </a:t>
            </a:r>
            <a:r>
              <a:rPr lang="en-GB" dirty="0"/>
              <a:t>its high point of 1912 (</a:t>
            </a:r>
            <a:r>
              <a:rPr lang="en-GB" dirty="0" smtClean="0"/>
              <a:t>6 per </a:t>
            </a:r>
            <a:r>
              <a:rPr lang="en-GB" dirty="0"/>
              <a:t>cent), it failed to elect a single representative to Congress</a:t>
            </a:r>
            <a:r>
              <a:rPr lang="en-GB" dirty="0" smtClean="0"/>
              <a:t>.</a:t>
            </a:r>
          </a:p>
          <a:p>
            <a:r>
              <a:rPr lang="en-GB" baseline="30000" dirty="0" smtClean="0"/>
              <a:t>1</a:t>
            </a:r>
            <a:r>
              <a:rPr lang="en-GB" dirty="0" smtClean="0"/>
              <a:t> Understanding US/UK government and politics </a:t>
            </a:r>
            <a:r>
              <a:rPr lang="en-GB" dirty="0"/>
              <a:t>Duncan Watts</a:t>
            </a:r>
          </a:p>
        </p:txBody>
      </p:sp>
    </p:spTree>
    <p:extLst>
      <p:ext uri="{BB962C8B-B14F-4D97-AF65-F5344CB8AC3E}">
        <p14:creationId xmlns:p14="http://schemas.microsoft.com/office/powerpoint/2010/main" val="325350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The timing of Primaries</a:t>
            </a:r>
            <a:endParaRPr lang="en-GB" dirty="0"/>
          </a:p>
        </p:txBody>
      </p:sp>
      <p:sp>
        <p:nvSpPr>
          <p:cNvPr id="3" name="Content Placeholder 2"/>
          <p:cNvSpPr>
            <a:spLocks noGrp="1"/>
          </p:cNvSpPr>
          <p:nvPr>
            <p:ph sz="half" idx="1"/>
          </p:nvPr>
        </p:nvSpPr>
        <p:spPr>
          <a:xfrm>
            <a:off x="35496" y="1124744"/>
            <a:ext cx="4460304" cy="5616624"/>
          </a:xfrm>
        </p:spPr>
        <p:txBody>
          <a:bodyPr>
            <a:normAutofit fontScale="62500" lnSpcReduction="20000"/>
          </a:bodyPr>
          <a:lstStyle/>
          <a:p>
            <a:r>
              <a:rPr lang="en-GB" dirty="0"/>
              <a:t>National parties lay down the dates within which primaries must be held normally January to the beginning of June.  </a:t>
            </a:r>
            <a:endParaRPr lang="en-GB" dirty="0" smtClean="0"/>
          </a:p>
          <a:p>
            <a:r>
              <a:rPr lang="en-GB" dirty="0" smtClean="0"/>
              <a:t>A </a:t>
            </a:r>
            <a:r>
              <a:rPr lang="en-GB" dirty="0"/>
              <a:t>number of states and arrange their primaries together on the first Tuesday in February Super Tuesday</a:t>
            </a:r>
            <a:r>
              <a:rPr lang="en-GB" dirty="0" smtClean="0"/>
              <a:t>.</a:t>
            </a:r>
          </a:p>
          <a:p>
            <a:r>
              <a:rPr lang="en-GB" dirty="0"/>
              <a:t>Most states award delegates in proportion to the number of votes a candidate gets with usually a minimum of 15% per candidate to get any delegates. </a:t>
            </a:r>
            <a:endParaRPr lang="en-GB" dirty="0" smtClean="0"/>
          </a:p>
          <a:p>
            <a:r>
              <a:rPr lang="en-GB" dirty="0" smtClean="0"/>
              <a:t>All Democrat </a:t>
            </a:r>
            <a:r>
              <a:rPr lang="en-GB" dirty="0"/>
              <a:t>and most Republican primaries are proportional primaries however in 2008 16 states plus the District of Columbia held winner take all primaries in the Republican's nomination race</a:t>
            </a:r>
            <a:r>
              <a:rPr lang="en-GB" dirty="0" smtClean="0"/>
              <a:t>.</a:t>
            </a:r>
          </a:p>
          <a:p>
            <a:r>
              <a:rPr lang="en-GB" dirty="0"/>
              <a:t>Victory in early primaries such as New Hampshire or the higher were caucuses is very important and often produces momentum and brings media coverage money and a boost in the opinion polls. However failing to live up to expectations can be devastating.</a:t>
            </a:r>
          </a:p>
          <a:p>
            <a:endParaRPr lang="en-GB" dirty="0"/>
          </a:p>
          <a:p>
            <a:endParaRPr lang="en-GB"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39926" y="1844824"/>
            <a:ext cx="4668572" cy="3225086"/>
          </a:xfrm>
        </p:spPr>
      </p:pic>
    </p:spTree>
    <p:extLst>
      <p:ext uri="{BB962C8B-B14F-4D97-AF65-F5344CB8AC3E}">
        <p14:creationId xmlns:p14="http://schemas.microsoft.com/office/powerpoint/2010/main" val="355936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increased importance of </a:t>
            </a:r>
            <a:r>
              <a:rPr lang="en-GB" b="1" dirty="0" smtClean="0"/>
              <a:t>primaries</a:t>
            </a:r>
            <a:endParaRPr lang="en-GB" dirty="0"/>
          </a:p>
        </p:txBody>
      </p:sp>
      <p:sp>
        <p:nvSpPr>
          <p:cNvPr id="3" name="Content Placeholder 2"/>
          <p:cNvSpPr>
            <a:spLocks noGrp="1"/>
          </p:cNvSpPr>
          <p:nvPr>
            <p:ph idx="1"/>
          </p:nvPr>
        </p:nvSpPr>
        <p:spPr/>
        <p:txBody>
          <a:bodyPr>
            <a:normAutofit fontScale="77500" lnSpcReduction="20000"/>
          </a:bodyPr>
          <a:lstStyle/>
          <a:p>
            <a:r>
              <a:rPr lang="en-GB" dirty="0"/>
              <a:t>Nowadays the primaries per play the most important part in gaining the nomination.</a:t>
            </a:r>
          </a:p>
          <a:p>
            <a:r>
              <a:rPr lang="en-GB" dirty="0"/>
              <a:t>However that was not always the case. Primary is started around the turn of the 20th century that even by the 50s and 60s most states did not hold primaries so that presidential candidates were chosen by party bosses in the conventions. </a:t>
            </a:r>
            <a:endParaRPr lang="en-GB" dirty="0" smtClean="0"/>
          </a:p>
          <a:p>
            <a:r>
              <a:rPr lang="en-GB" dirty="0" smtClean="0"/>
              <a:t>This </a:t>
            </a:r>
            <a:r>
              <a:rPr lang="en-GB" dirty="0"/>
              <a:t>system was deemed undemocratic elitist nonparticipating and corrupt and was reformed at the instigation of the Democratic party after Hubert Humphrey was chosen by the party convention to be candidate even though he had not taken part in the primaries.</a:t>
            </a:r>
          </a:p>
          <a:p>
            <a:endParaRPr lang="en-GB" dirty="0"/>
          </a:p>
        </p:txBody>
      </p:sp>
    </p:spTree>
    <p:extLst>
      <p:ext uri="{BB962C8B-B14F-4D97-AF65-F5344CB8AC3E}">
        <p14:creationId xmlns:p14="http://schemas.microsoft.com/office/powerpoint/2010/main" val="424191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Strengths of the new nomination </a:t>
            </a:r>
            <a:r>
              <a:rPr lang="en-GB" dirty="0" smtClean="0"/>
              <a:t>process</a:t>
            </a:r>
            <a:endParaRPr lang="en-GB" dirty="0"/>
          </a:p>
        </p:txBody>
      </p:sp>
      <p:sp>
        <p:nvSpPr>
          <p:cNvPr id="3" name="Content Placeholder 2"/>
          <p:cNvSpPr>
            <a:spLocks noGrp="1"/>
          </p:cNvSpPr>
          <p:nvPr>
            <p:ph sz="half" idx="1"/>
          </p:nvPr>
        </p:nvSpPr>
        <p:spPr>
          <a:xfrm>
            <a:off x="0" y="1600200"/>
            <a:ext cx="4495800" cy="5257800"/>
          </a:xfrm>
        </p:spPr>
        <p:txBody>
          <a:bodyPr>
            <a:normAutofit fontScale="62500" lnSpcReduction="20000"/>
          </a:bodyPr>
          <a:lstStyle/>
          <a:p>
            <a:r>
              <a:rPr lang="en-GB" dirty="0"/>
              <a:t>There is an increased level of participation but ordinary voters in 1968 the last year of the uninformed system and the 11.7 million Americans took part in the nomination process and 11% of the voters.</a:t>
            </a:r>
          </a:p>
          <a:p>
            <a:r>
              <a:rPr lang="en-GB" dirty="0"/>
              <a:t>In 2008 30% of voters took part in the nomination process the 2016 figure is around 29%</a:t>
            </a:r>
          </a:p>
          <a:p>
            <a:r>
              <a:rPr lang="en-GB" dirty="0"/>
              <a:t>There is a significant increase in choice of candidates in 1968 there were just five presidential candidates choose from three Democrats and three Republicans. 2016 and there were 11 Republicans and five Democrats.</a:t>
            </a:r>
          </a:p>
          <a:p>
            <a:r>
              <a:rPr lang="en-GB" dirty="0"/>
              <a:t>The process is open up to outsiders such as Jimmy Carter in 1976 Bill Clinton in 1992 and Barrack Obama in 2008.</a:t>
            </a:r>
          </a:p>
          <a:p>
            <a:r>
              <a:rPr lang="en-GB" dirty="0"/>
              <a:t>The power of party bosses is removed.</a:t>
            </a:r>
          </a:p>
          <a:p>
            <a:r>
              <a:rPr lang="en-GB" dirty="0"/>
              <a:t>The gruelling test of the primaries is seen appropriate for the demanding job of president.</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64060" y="2276872"/>
            <a:ext cx="4679940" cy="3884350"/>
          </a:xfrm>
        </p:spPr>
      </p:pic>
    </p:spTree>
    <p:extLst>
      <p:ext uri="{BB962C8B-B14F-4D97-AF65-F5344CB8AC3E}">
        <p14:creationId xmlns:p14="http://schemas.microsoft.com/office/powerpoint/2010/main" val="34335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Criticisms of the new nominating </a:t>
            </a:r>
            <a:r>
              <a:rPr lang="en-GB" dirty="0" smtClean="0"/>
              <a:t>process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The turnout </a:t>
            </a:r>
            <a:r>
              <a:rPr lang="en-GB" dirty="0"/>
              <a:t>for primaries is much lower than in the real election and can be particularly so where an incumbent president is standing for re-election.</a:t>
            </a:r>
          </a:p>
          <a:p>
            <a:r>
              <a:rPr lang="en-GB" dirty="0"/>
              <a:t>Primary voters are unrepresentative of the voting age population. Primary voters tend to be more ideological than the wider electorate.</a:t>
            </a:r>
          </a:p>
          <a:p>
            <a:r>
              <a:rPr lang="en-GB" dirty="0"/>
              <a:t>The process is far too long with candidates announcing their candidacy over a year before the first primary.</a:t>
            </a:r>
          </a:p>
          <a:p>
            <a:r>
              <a:rPr lang="en-GB" dirty="0"/>
              <a:t>It is very expensive. In 2008 between them like Obama Hillary Clinton and John McCain had raised over $700 million.</a:t>
            </a:r>
          </a:p>
          <a:p>
            <a:pPr marL="0" indent="0">
              <a:buNone/>
            </a:pPr>
            <a:endParaRPr lang="en-GB" dirty="0"/>
          </a:p>
        </p:txBody>
      </p:sp>
    </p:spTree>
    <p:extLst>
      <p:ext uri="{BB962C8B-B14F-4D97-AF65-F5344CB8AC3E}">
        <p14:creationId xmlns:p14="http://schemas.microsoft.com/office/powerpoint/2010/main" val="64022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Possible </a:t>
            </a:r>
            <a:r>
              <a:rPr lang="en-GB" dirty="0" smtClean="0"/>
              <a:t>reforms of Primary elections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Regional primaries - four </a:t>
            </a:r>
            <a:r>
              <a:rPr lang="en-GB" dirty="0"/>
              <a:t>regions east south Midwest and </a:t>
            </a:r>
            <a:r>
              <a:rPr lang="en-GB" dirty="0" smtClean="0"/>
              <a:t>West.  The order </a:t>
            </a:r>
            <a:r>
              <a:rPr lang="en-GB" dirty="0"/>
              <a:t>of the regions would change every four </a:t>
            </a:r>
            <a:r>
              <a:rPr lang="en-GB" dirty="0" smtClean="0"/>
              <a:t>years.</a:t>
            </a:r>
            <a:endParaRPr lang="en-GB" dirty="0"/>
          </a:p>
          <a:p>
            <a:pPr lvl="1"/>
            <a:r>
              <a:rPr lang="en-GB" dirty="0"/>
              <a:t>it would end frontloading</a:t>
            </a:r>
          </a:p>
          <a:p>
            <a:pPr lvl="1"/>
            <a:r>
              <a:rPr lang="en-GB" dirty="0"/>
              <a:t>cut down travelling</a:t>
            </a:r>
          </a:p>
          <a:p>
            <a:pPr lvl="1"/>
            <a:r>
              <a:rPr lang="en-GB" dirty="0"/>
              <a:t>produce a more measured decision</a:t>
            </a:r>
          </a:p>
          <a:p>
            <a:r>
              <a:rPr lang="en-GB" dirty="0" smtClean="0"/>
              <a:t>Weighting votes for elected </a:t>
            </a:r>
            <a:r>
              <a:rPr lang="en-GB" dirty="0"/>
              <a:t>politicians that the National party convention - members of Congress, state governors ,city mayors and like would increase the party bosses roll.</a:t>
            </a:r>
          </a:p>
          <a:p>
            <a:r>
              <a:rPr lang="en-GB" dirty="0"/>
              <a:t>The </a:t>
            </a:r>
            <a:r>
              <a:rPr lang="en-GB" dirty="0" smtClean="0"/>
              <a:t>pre-primary </a:t>
            </a:r>
            <a:r>
              <a:rPr lang="en-GB" dirty="0"/>
              <a:t>mini convention to determine three candidates to stand in the </a:t>
            </a:r>
            <a:r>
              <a:rPr lang="en-GB" dirty="0" smtClean="0"/>
              <a:t>primaries.</a:t>
            </a:r>
            <a:endParaRPr lang="en-GB" dirty="0"/>
          </a:p>
          <a:p>
            <a:endParaRPr lang="en-GB" dirty="0"/>
          </a:p>
        </p:txBody>
      </p:sp>
    </p:spTree>
    <p:extLst>
      <p:ext uri="{BB962C8B-B14F-4D97-AF65-F5344CB8AC3E}">
        <p14:creationId xmlns:p14="http://schemas.microsoft.com/office/powerpoint/2010/main" val="199444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normAutofit/>
          </a:bodyPr>
          <a:lstStyle/>
          <a:p>
            <a:r>
              <a:rPr lang="en-GB" dirty="0"/>
              <a:t>National Party </a:t>
            </a:r>
            <a:r>
              <a:rPr lang="en-GB" dirty="0" smtClean="0"/>
              <a:t>Conventions</a:t>
            </a:r>
            <a:endParaRPr lang="en-GB" dirty="0"/>
          </a:p>
        </p:txBody>
      </p:sp>
      <p:sp>
        <p:nvSpPr>
          <p:cNvPr id="3" name="Content Placeholder 2"/>
          <p:cNvSpPr>
            <a:spLocks noGrp="1"/>
          </p:cNvSpPr>
          <p:nvPr>
            <p:ph idx="1"/>
          </p:nvPr>
        </p:nvSpPr>
        <p:spPr>
          <a:xfrm>
            <a:off x="0" y="764704"/>
            <a:ext cx="5436096" cy="6093296"/>
          </a:xfrm>
        </p:spPr>
        <p:txBody>
          <a:bodyPr>
            <a:normAutofit fontScale="62500" lnSpcReduction="20000"/>
          </a:bodyPr>
          <a:lstStyle/>
          <a:p>
            <a:r>
              <a:rPr lang="en-GB" dirty="0"/>
              <a:t>Choose presidential </a:t>
            </a:r>
            <a:r>
              <a:rPr lang="en-GB" dirty="0" smtClean="0"/>
              <a:t>candidates</a:t>
            </a:r>
          </a:p>
          <a:p>
            <a:pPr lvl="1"/>
            <a:r>
              <a:rPr lang="en-GB" dirty="0" smtClean="0"/>
              <a:t>Nowadays one candidate has normally won enough committed delegates for the choice to be more or less automatic. </a:t>
            </a:r>
          </a:p>
          <a:p>
            <a:pPr lvl="1"/>
            <a:r>
              <a:rPr lang="en-GB" dirty="0" smtClean="0"/>
              <a:t>The convention confirms the choice of candidate rather than chooses.</a:t>
            </a:r>
            <a:endParaRPr lang="en-GB" dirty="0"/>
          </a:p>
          <a:p>
            <a:r>
              <a:rPr lang="en-GB" dirty="0"/>
              <a:t>Choose </a:t>
            </a:r>
            <a:r>
              <a:rPr lang="en-GB" dirty="0" smtClean="0"/>
              <a:t>the vice </a:t>
            </a:r>
            <a:r>
              <a:rPr lang="en-GB" dirty="0"/>
              <a:t>presidential </a:t>
            </a:r>
            <a:r>
              <a:rPr lang="en-GB" dirty="0" smtClean="0"/>
              <a:t>candidate</a:t>
            </a:r>
          </a:p>
          <a:p>
            <a:pPr lvl="1"/>
            <a:r>
              <a:rPr lang="en-GB" dirty="0" smtClean="0"/>
              <a:t>This function has been lost. 1956 was the last time a convention chose a running mate.</a:t>
            </a:r>
          </a:p>
          <a:p>
            <a:pPr lvl="1"/>
            <a:r>
              <a:rPr lang="en-GB" dirty="0" smtClean="0"/>
              <a:t>Today the winning presidential candidate chooses the </a:t>
            </a:r>
            <a:r>
              <a:rPr lang="en-GB" dirty="0"/>
              <a:t>vice presidential </a:t>
            </a:r>
            <a:r>
              <a:rPr lang="en-GB" dirty="0" smtClean="0"/>
              <a:t>candidate and it is confirmed by the Convention.</a:t>
            </a:r>
            <a:endParaRPr lang="en-GB" dirty="0"/>
          </a:p>
          <a:p>
            <a:r>
              <a:rPr lang="en-GB" dirty="0"/>
              <a:t>Decide on </a:t>
            </a:r>
            <a:r>
              <a:rPr lang="en-GB" dirty="0" smtClean="0"/>
              <a:t>the party platform (the equivalent of a British party manifesto)</a:t>
            </a:r>
          </a:p>
          <a:p>
            <a:pPr lvl="1"/>
            <a:r>
              <a:rPr lang="en-GB" dirty="0" smtClean="0"/>
              <a:t>The platform committee holds hearings around the country in election year. The National Committee then agrees on a draft platform which is presented to the Convention and is debated.  However in recent years parties have sought to avoid heated debate at their Conventions because it is seen as disunity.</a:t>
            </a:r>
          </a:p>
          <a:p>
            <a:r>
              <a:rPr lang="en-GB" dirty="0" smtClean="0"/>
              <a:t>Informal functions</a:t>
            </a:r>
          </a:p>
          <a:p>
            <a:pPr lvl="1"/>
            <a:r>
              <a:rPr lang="en-GB" dirty="0" smtClean="0"/>
              <a:t>Promoting unity.</a:t>
            </a:r>
          </a:p>
          <a:p>
            <a:pPr lvl="1"/>
            <a:r>
              <a:rPr lang="en-GB" dirty="0" smtClean="0"/>
              <a:t>Enthusing the party faithful.</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118" y="3933056"/>
            <a:ext cx="3707904" cy="2491711"/>
          </a:xfrm>
          <a:prstGeom prst="rect">
            <a:avLst/>
          </a:prstGeom>
        </p:spPr>
      </p:pic>
    </p:spTree>
    <p:extLst>
      <p:ext uri="{BB962C8B-B14F-4D97-AF65-F5344CB8AC3E}">
        <p14:creationId xmlns:p14="http://schemas.microsoft.com/office/powerpoint/2010/main" val="377228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Party Conventions</a:t>
            </a:r>
          </a:p>
        </p:txBody>
      </p:sp>
      <p:sp>
        <p:nvSpPr>
          <p:cNvPr id="3" name="Content Placeholder 2"/>
          <p:cNvSpPr>
            <a:spLocks noGrp="1"/>
          </p:cNvSpPr>
          <p:nvPr>
            <p:ph idx="1"/>
          </p:nvPr>
        </p:nvSpPr>
        <p:spPr/>
        <p:txBody>
          <a:bodyPr/>
          <a:lstStyle/>
          <a:p>
            <a:r>
              <a:rPr lang="en-GB" dirty="0"/>
              <a:t>National Party </a:t>
            </a:r>
            <a:r>
              <a:rPr lang="en-GB" dirty="0" smtClean="0"/>
              <a:t>Conventions are much less important than they used to be since they are largely scripted and choreographed to present an image rather than have real power to choose candidates. TV coverage has dropped by ABC, CBS and NBC from 46 hours in 1968 to 12 hours in 2008.</a:t>
            </a:r>
            <a:endParaRPr lang="en-GB" dirty="0"/>
          </a:p>
        </p:txBody>
      </p:sp>
    </p:spTree>
    <p:extLst>
      <p:ext uri="{BB962C8B-B14F-4D97-AF65-F5344CB8AC3E}">
        <p14:creationId xmlns:p14="http://schemas.microsoft.com/office/powerpoint/2010/main" val="340552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Finance 1</a:t>
            </a:r>
            <a:endParaRPr lang="en-GB" dirty="0"/>
          </a:p>
        </p:txBody>
      </p:sp>
      <p:sp>
        <p:nvSpPr>
          <p:cNvPr id="3" name="Content Placeholder 2"/>
          <p:cNvSpPr>
            <a:spLocks noGrp="1"/>
          </p:cNvSpPr>
          <p:nvPr>
            <p:ph sz="half" idx="1"/>
          </p:nvPr>
        </p:nvSpPr>
        <p:spPr/>
        <p:txBody>
          <a:bodyPr>
            <a:normAutofit fontScale="70000" lnSpcReduction="20000"/>
          </a:bodyPr>
          <a:lstStyle/>
          <a:p>
            <a:r>
              <a:rPr lang="en-GB" b="1" dirty="0"/>
              <a:t>The Background</a:t>
            </a:r>
          </a:p>
          <a:p>
            <a:r>
              <a:rPr lang="en-GB" dirty="0" smtClean="0"/>
              <a:t>The </a:t>
            </a:r>
            <a:r>
              <a:rPr lang="en-GB" dirty="0"/>
              <a:t>core of the </a:t>
            </a:r>
            <a:r>
              <a:rPr lang="en-GB" dirty="0" smtClean="0"/>
              <a:t>present campaign </a:t>
            </a:r>
            <a:r>
              <a:rPr lang="en-GB" dirty="0"/>
              <a:t>finance system was created after the 1972 Watergate scandal, which included revelations that President Richard Nixon took secret corporate donations in exchange for </a:t>
            </a:r>
            <a:r>
              <a:rPr lang="en-GB" dirty="0" smtClean="0"/>
              <a:t>favourable </a:t>
            </a:r>
            <a:r>
              <a:rPr lang="en-GB" dirty="0"/>
              <a:t>government treatment. </a:t>
            </a:r>
            <a:endParaRPr lang="en-GB" dirty="0" smtClean="0"/>
          </a:p>
          <a:p>
            <a:r>
              <a:rPr lang="en-GB" dirty="0" smtClean="0"/>
              <a:t>The </a:t>
            </a:r>
            <a:r>
              <a:rPr lang="en-GB" dirty="0"/>
              <a:t>package of laws included a public financing system for campaigns, donor disclosure mandates and contribution limits. By the 1990s, candidates were exploiting loopholes. </a:t>
            </a:r>
            <a:endParaRPr lang="en-GB"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556792"/>
            <a:ext cx="4536504" cy="3024336"/>
          </a:xfrm>
        </p:spPr>
      </p:pic>
    </p:spTree>
    <p:extLst>
      <p:ext uri="{BB962C8B-B14F-4D97-AF65-F5344CB8AC3E}">
        <p14:creationId xmlns:p14="http://schemas.microsoft.com/office/powerpoint/2010/main" val="159083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Campaign Finance </a:t>
            </a:r>
            <a:r>
              <a:rPr lang="en-GB" dirty="0" smtClean="0"/>
              <a:t>2</a:t>
            </a:r>
            <a:endParaRPr lang="en-GB" dirty="0"/>
          </a:p>
        </p:txBody>
      </p:sp>
      <p:sp>
        <p:nvSpPr>
          <p:cNvPr id="6" name="Content Placeholder 5"/>
          <p:cNvSpPr>
            <a:spLocks noGrp="1"/>
          </p:cNvSpPr>
          <p:nvPr>
            <p:ph idx="1"/>
          </p:nvPr>
        </p:nvSpPr>
        <p:spPr/>
        <p:txBody>
          <a:bodyPr>
            <a:normAutofit fontScale="85000" lnSpcReduction="20000"/>
          </a:bodyPr>
          <a:lstStyle/>
          <a:p>
            <a:r>
              <a:rPr lang="en-GB" dirty="0"/>
              <a:t>In the 2000 election, George W. Bush was the first presidential primary candidate to opt out of public financing, which came with spending limits. In 2008, President Barack Obama declined public financing for both his primary and general elections. </a:t>
            </a:r>
          </a:p>
          <a:p>
            <a:r>
              <a:rPr lang="en-GB" dirty="0" smtClean="0"/>
              <a:t>The</a:t>
            </a:r>
            <a:r>
              <a:rPr lang="en-GB" dirty="0"/>
              <a:t> </a:t>
            </a:r>
            <a:r>
              <a:rPr lang="en-GB" b="1" dirty="0"/>
              <a:t>Bipartisan Campaign Reform Act 2002</a:t>
            </a:r>
            <a:r>
              <a:rPr lang="en-GB" dirty="0"/>
              <a:t>, also known as the McCain-Feingold law, banned "soft money," unlimited contributions to parties and national party committees. The law also defined political issue ads paid for by corporations or unions as "electioneering communications" and prohibited the broadcast of such ads within 30 days of a primary or within 60 days of a general election.</a:t>
            </a:r>
          </a:p>
          <a:p>
            <a:endParaRPr lang="en-GB" dirty="0"/>
          </a:p>
        </p:txBody>
      </p:sp>
    </p:spTree>
    <p:extLst>
      <p:ext uri="{BB962C8B-B14F-4D97-AF65-F5344CB8AC3E}">
        <p14:creationId xmlns:p14="http://schemas.microsoft.com/office/powerpoint/2010/main" val="569113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Campaign </a:t>
            </a:r>
            <a:r>
              <a:rPr lang="en-GB" dirty="0" smtClean="0"/>
              <a:t>Finance 3</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In 2007 in</a:t>
            </a:r>
            <a:r>
              <a:rPr lang="en-GB" dirty="0"/>
              <a:t> </a:t>
            </a:r>
            <a:r>
              <a:rPr lang="en-GB" i="1" dirty="0"/>
              <a:t>Federal Election Commission v. Wisconsin Right to Life</a:t>
            </a:r>
            <a:r>
              <a:rPr lang="en-GB" dirty="0"/>
              <a:t>. The Supreme </a:t>
            </a:r>
            <a:r>
              <a:rPr lang="en-GB" dirty="0" smtClean="0"/>
              <a:t>Court rules </a:t>
            </a:r>
            <a:r>
              <a:rPr lang="en-GB" dirty="0"/>
              <a:t>that bans on ads paid for by corporations or unions in the weeks leading up to an election are an unconstitutional restriction on the right to advocate on an issue. </a:t>
            </a:r>
            <a:endParaRPr lang="en-GB" dirty="0" smtClean="0"/>
          </a:p>
          <a:p>
            <a:r>
              <a:rPr lang="en-GB" dirty="0" smtClean="0"/>
              <a:t>In 2010 </a:t>
            </a:r>
            <a:r>
              <a:rPr lang="en-GB" dirty="0"/>
              <a:t>the U.S. Supreme Court sanctioned some unlimited political spending in its Citizens United v. Federal Election Commission ruling, saying it is a form of protected speech under the First Amendment. </a:t>
            </a:r>
          </a:p>
          <a:p>
            <a:r>
              <a:rPr lang="en-GB" dirty="0"/>
              <a:t>To keep the national parties competitive in the new environment, Congress in December 2014 lifted the maximum contributions to the Democratic and Republican parties’ campaign committees to $801,600 from about $100,000 each year</a:t>
            </a:r>
            <a:r>
              <a:rPr lang="en-GB" dirty="0" smtClean="0"/>
              <a:t>.</a:t>
            </a:r>
          </a:p>
          <a:p>
            <a:r>
              <a:rPr lang="en-GB" dirty="0" smtClean="0"/>
              <a:t>In 2008 Obama raised huge amounts of money through the Internet from small donors, Bernie Sanders operated similar tactics.  This development means that some candidates do not need wealthy backers support.</a:t>
            </a:r>
            <a:endParaRPr lang="en-GB" dirty="0"/>
          </a:p>
        </p:txBody>
      </p:sp>
    </p:spTree>
    <p:extLst>
      <p:ext uri="{BB962C8B-B14F-4D97-AF65-F5344CB8AC3E}">
        <p14:creationId xmlns:p14="http://schemas.microsoft.com/office/powerpoint/2010/main" val="198872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2160240" cy="2952328"/>
          </a:xfrm>
        </p:spPr>
        <p:txBody>
          <a:bodyPr>
            <a:normAutofit fontScale="90000"/>
          </a:bodyPr>
          <a:lstStyle/>
          <a:p>
            <a:r>
              <a:rPr lang="en-GB" dirty="0" smtClean="0"/>
              <a:t>Turnout in US and UK elections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1668206"/>
              </p:ext>
            </p:extLst>
          </p:nvPr>
        </p:nvGraphicFramePr>
        <p:xfrm>
          <a:off x="3419872" y="332656"/>
          <a:ext cx="3989352" cy="5951220"/>
        </p:xfrm>
        <a:graphic>
          <a:graphicData uri="http://schemas.openxmlformats.org/drawingml/2006/table">
            <a:tbl>
              <a:tblPr>
                <a:tableStyleId>{5C22544A-7EE6-4342-B048-85BDC9FD1C3A}</a:tableStyleId>
              </a:tblPr>
              <a:tblGrid>
                <a:gridCol w="979204"/>
                <a:gridCol w="1130981"/>
                <a:gridCol w="1043982"/>
                <a:gridCol w="835185"/>
              </a:tblGrid>
              <a:tr h="272911">
                <a:tc>
                  <a:txBody>
                    <a:bodyPr/>
                    <a:lstStyle/>
                    <a:p>
                      <a:pPr algn="l" fontAlgn="b"/>
                      <a:r>
                        <a:rPr lang="en-GB" sz="1800" u="none" strike="noStrike" dirty="0">
                          <a:effectLst/>
                        </a:rPr>
                        <a:t>Year</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US President</a:t>
                      </a:r>
                      <a:endParaRPr lang="en-GB" sz="1800" b="0" i="0" u="none" strike="noStrike" dirty="0">
                        <a:solidFill>
                          <a:srgbClr val="000000"/>
                        </a:solidFill>
                        <a:effectLst/>
                        <a:latin typeface="Calibri"/>
                      </a:endParaRPr>
                    </a:p>
                  </a:txBody>
                  <a:tcPr marL="9525" marR="9525" marT="9525" marB="0" anchor="b"/>
                </a:tc>
                <a:tc>
                  <a:txBody>
                    <a:bodyPr/>
                    <a:lstStyle/>
                    <a:p>
                      <a:pPr algn="l" fontAlgn="b"/>
                      <a:r>
                        <a:rPr lang="en-GB" sz="1800" u="none" strike="noStrike" dirty="0">
                          <a:effectLst/>
                        </a:rPr>
                        <a:t>Year </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UK Election </a:t>
                      </a:r>
                      <a:endParaRPr lang="en-GB" sz="1800" b="0" i="0" u="none" strike="noStrike" dirty="0">
                        <a:solidFill>
                          <a:srgbClr val="000000"/>
                        </a:solidFill>
                        <a:effectLst/>
                        <a:latin typeface="Calibri"/>
                      </a:endParaRPr>
                    </a:p>
                  </a:txBody>
                  <a:tcPr marL="9525" marR="9525" marT="9525" marB="0" anchor="b"/>
                </a:tc>
              </a:tr>
              <a:tr h="272911">
                <a:tc>
                  <a:txBody>
                    <a:bodyPr/>
                    <a:lstStyle/>
                    <a:p>
                      <a:pPr algn="l" fontAlgn="b"/>
                      <a:r>
                        <a:rPr lang="en-GB" sz="1800" u="none" strike="noStrike" dirty="0">
                          <a:effectLst/>
                        </a:rPr>
                        <a:t>1948</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51.1%</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1945</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72.8%</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1952</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61.6%</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1950</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83.9%</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1956</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59.3%</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1951</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82.6%</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1960</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62.8%</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1955</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76.8%</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1964</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61.4%</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1959</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78.7%</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1968</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60.7%</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1964</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77.1%</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1972</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55.1%</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1966</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75.8%</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1976</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53.6%</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1970</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72.0%</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1980</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52.8%</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1974 Feb</a:t>
                      </a:r>
                      <a:endParaRPr lang="en-GB" sz="1800" b="0" i="0" u="none" strike="noStrike" dirty="0">
                        <a:solidFill>
                          <a:srgbClr val="333333"/>
                        </a:solidFill>
                        <a:effectLst/>
                        <a:latin typeface="Arial"/>
                      </a:endParaRPr>
                    </a:p>
                  </a:txBody>
                  <a:tcPr marL="9525" marR="9525" marT="9525" marB="0"/>
                </a:tc>
                <a:tc>
                  <a:txBody>
                    <a:bodyPr/>
                    <a:lstStyle/>
                    <a:p>
                      <a:pPr algn="ctr" fontAlgn="b"/>
                      <a:r>
                        <a:rPr lang="en-GB" sz="1800" u="none" strike="noStrike" dirty="0">
                          <a:effectLst/>
                        </a:rPr>
                        <a:t>78.8%</a:t>
                      </a:r>
                      <a:endParaRPr lang="en-GB" sz="1800" b="0" i="0" u="none" strike="noStrike" dirty="0">
                        <a:solidFill>
                          <a:srgbClr val="333333"/>
                        </a:solidFill>
                        <a:effectLst/>
                        <a:latin typeface="Arial"/>
                      </a:endParaRPr>
                    </a:p>
                  </a:txBody>
                  <a:tcPr marL="9525" marR="9525" marT="9525" marB="0" anchor="b"/>
                </a:tc>
              </a:tr>
              <a:tr h="272911">
                <a:tc>
                  <a:txBody>
                    <a:bodyPr/>
                    <a:lstStyle/>
                    <a:p>
                      <a:pPr algn="l" fontAlgn="b"/>
                      <a:r>
                        <a:rPr lang="en-GB" sz="1800" u="none" strike="noStrike" dirty="0">
                          <a:effectLst/>
                        </a:rPr>
                        <a:t>1984</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53.3%</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1974 Oct</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72.8%</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1988</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50.3%</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1979</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76.0%</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1992</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55.2%</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1983</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72.7%</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1996</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49.0%</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1987</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75.3%</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2000</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50.3%</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1992</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77.7%</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2004</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55.7%</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1997</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71.4%</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2008</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57.1%</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2001</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59.2%</a:t>
                      </a:r>
                      <a:endParaRPr lang="en-GB" sz="1800" b="0" i="0" u="none" strike="noStrike" dirty="0">
                        <a:solidFill>
                          <a:srgbClr val="333333"/>
                        </a:solidFill>
                        <a:effectLst/>
                        <a:latin typeface="Arial"/>
                      </a:endParaRPr>
                    </a:p>
                  </a:txBody>
                  <a:tcPr marL="9525" marR="9525" marT="9525" marB="0"/>
                </a:tc>
              </a:tr>
              <a:tr h="272911">
                <a:tc>
                  <a:txBody>
                    <a:bodyPr/>
                    <a:lstStyle/>
                    <a:p>
                      <a:pPr algn="l" fontAlgn="b"/>
                      <a:r>
                        <a:rPr lang="en-GB" sz="1800" u="none" strike="noStrike" dirty="0">
                          <a:effectLst/>
                        </a:rPr>
                        <a:t>2012</a:t>
                      </a:r>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54.9%</a:t>
                      </a:r>
                      <a:endParaRPr lang="en-GB" sz="1800" b="0" i="0" u="none" strike="noStrike" dirty="0">
                        <a:solidFill>
                          <a:srgbClr val="000000"/>
                        </a:solidFill>
                        <a:effectLst/>
                        <a:latin typeface="Arial"/>
                      </a:endParaRPr>
                    </a:p>
                  </a:txBody>
                  <a:tcPr marL="9525" marR="9525" marT="9525" marB="0" anchor="ctr"/>
                </a:tc>
                <a:tc>
                  <a:txBody>
                    <a:bodyPr/>
                    <a:lstStyle/>
                    <a:p>
                      <a:pPr algn="l" fontAlgn="t"/>
                      <a:r>
                        <a:rPr lang="en-GB" sz="1800" u="none" strike="noStrike" dirty="0">
                          <a:effectLst/>
                        </a:rPr>
                        <a:t>2005</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61.4%</a:t>
                      </a:r>
                      <a:endParaRPr lang="en-GB" sz="1800" b="0" i="0" u="none" strike="noStrike" dirty="0">
                        <a:solidFill>
                          <a:srgbClr val="333333"/>
                        </a:solidFill>
                        <a:effectLst/>
                        <a:latin typeface="Arial"/>
                      </a:endParaRPr>
                    </a:p>
                  </a:txBody>
                  <a:tcPr marL="9525" marR="9525" marT="9525" marB="0"/>
                </a:tc>
              </a:tr>
              <a:tr h="272911">
                <a:tc>
                  <a:txBody>
                    <a:bodyPr/>
                    <a:lstStyle/>
                    <a:p>
                      <a:pPr algn="l" fontAlgn="b"/>
                      <a:endParaRPr lang="en-GB" sz="1800" b="0" i="0" u="none" strike="noStrike" dirty="0">
                        <a:solidFill>
                          <a:srgbClr val="000000"/>
                        </a:solidFill>
                        <a:effectLst/>
                        <a:latin typeface="Calibri"/>
                      </a:endParaRPr>
                    </a:p>
                  </a:txBody>
                  <a:tcPr marL="9525" marR="9525" marT="9525" marB="0" anchor="b"/>
                </a:tc>
                <a:tc>
                  <a:txBody>
                    <a:bodyPr/>
                    <a:lstStyle/>
                    <a:p>
                      <a:pPr algn="ctr" fontAlgn="b"/>
                      <a:endParaRPr lang="en-GB" sz="1800" b="0" i="0" u="none" strike="noStrike" dirty="0">
                        <a:solidFill>
                          <a:srgbClr val="000000"/>
                        </a:solidFill>
                        <a:effectLst/>
                        <a:latin typeface="Calibri"/>
                      </a:endParaRPr>
                    </a:p>
                  </a:txBody>
                  <a:tcPr marL="9525" marR="9525" marT="9525" marB="0" anchor="b"/>
                </a:tc>
                <a:tc>
                  <a:txBody>
                    <a:bodyPr/>
                    <a:lstStyle/>
                    <a:p>
                      <a:pPr algn="l" fontAlgn="t"/>
                      <a:r>
                        <a:rPr lang="en-GB" sz="1800" u="none" strike="noStrike" dirty="0">
                          <a:effectLst/>
                        </a:rPr>
                        <a:t>2010</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65.1%</a:t>
                      </a:r>
                      <a:endParaRPr lang="en-GB" sz="1800" b="0" i="0" u="none" strike="noStrike" dirty="0">
                        <a:solidFill>
                          <a:srgbClr val="333333"/>
                        </a:solidFill>
                        <a:effectLst/>
                        <a:latin typeface="Arial"/>
                      </a:endParaRPr>
                    </a:p>
                  </a:txBody>
                  <a:tcPr marL="9525" marR="9525" marT="9525" marB="0"/>
                </a:tc>
              </a:tr>
              <a:tr h="259915">
                <a:tc>
                  <a:txBody>
                    <a:bodyPr/>
                    <a:lstStyle/>
                    <a:p>
                      <a:pPr algn="l" fontAlgn="b"/>
                      <a:endParaRPr lang="en-GB" sz="1800" b="0" i="0" u="none" strike="noStrike" dirty="0">
                        <a:solidFill>
                          <a:srgbClr val="000000"/>
                        </a:solidFill>
                        <a:effectLst/>
                        <a:latin typeface="Calibri"/>
                      </a:endParaRPr>
                    </a:p>
                  </a:txBody>
                  <a:tcPr marL="9525" marR="9525" marT="9525" marB="0" anchor="b"/>
                </a:tc>
                <a:tc>
                  <a:txBody>
                    <a:bodyPr/>
                    <a:lstStyle/>
                    <a:p>
                      <a:pPr algn="ctr" fontAlgn="b"/>
                      <a:endParaRPr lang="en-GB" sz="1800" b="0" i="0" u="none" strike="noStrike" dirty="0">
                        <a:solidFill>
                          <a:srgbClr val="000000"/>
                        </a:solidFill>
                        <a:effectLst/>
                        <a:latin typeface="Calibri"/>
                      </a:endParaRPr>
                    </a:p>
                  </a:txBody>
                  <a:tcPr marL="9525" marR="9525" marT="9525" marB="0" anchor="b"/>
                </a:tc>
                <a:tc>
                  <a:txBody>
                    <a:bodyPr/>
                    <a:lstStyle/>
                    <a:p>
                      <a:pPr algn="l" fontAlgn="t"/>
                      <a:r>
                        <a:rPr lang="en-GB" sz="1800" u="none" strike="noStrike" dirty="0">
                          <a:effectLst/>
                        </a:rPr>
                        <a:t>2015</a:t>
                      </a:r>
                      <a:endParaRPr lang="en-GB" sz="1800" b="0" i="0" u="none" strike="noStrike" dirty="0">
                        <a:solidFill>
                          <a:srgbClr val="333333"/>
                        </a:solidFill>
                        <a:effectLst/>
                        <a:latin typeface="Arial"/>
                      </a:endParaRPr>
                    </a:p>
                  </a:txBody>
                  <a:tcPr marL="9525" marR="9525" marT="9525" marB="0"/>
                </a:tc>
                <a:tc>
                  <a:txBody>
                    <a:bodyPr/>
                    <a:lstStyle/>
                    <a:p>
                      <a:pPr algn="ctr" fontAlgn="t"/>
                      <a:r>
                        <a:rPr lang="en-GB" sz="1800" u="none" strike="noStrike" dirty="0">
                          <a:effectLst/>
                        </a:rPr>
                        <a:t>66.1%</a:t>
                      </a:r>
                      <a:endParaRPr lang="en-GB" sz="1800" b="0" i="0" u="none" strike="noStrike" dirty="0">
                        <a:solidFill>
                          <a:srgbClr val="333333"/>
                        </a:solidFill>
                        <a:effectLst/>
                        <a:latin typeface="Arial"/>
                      </a:endParaRPr>
                    </a:p>
                  </a:txBody>
                  <a:tcPr marL="9525" marR="9525" marT="9525" marB="0"/>
                </a:tc>
              </a:tr>
            </a:tbl>
          </a:graphicData>
        </a:graphic>
      </p:graphicFrame>
      <p:sp>
        <p:nvSpPr>
          <p:cNvPr id="5" name="TextBox 4"/>
          <p:cNvSpPr txBox="1"/>
          <p:nvPr/>
        </p:nvSpPr>
        <p:spPr>
          <a:xfrm>
            <a:off x="395536" y="3284984"/>
            <a:ext cx="2592288" cy="2031325"/>
          </a:xfrm>
          <a:prstGeom prst="rect">
            <a:avLst/>
          </a:prstGeom>
          <a:noFill/>
        </p:spPr>
        <p:txBody>
          <a:bodyPr wrap="square" rtlCol="0">
            <a:spAutoFit/>
          </a:bodyPr>
          <a:lstStyle/>
          <a:p>
            <a:r>
              <a:rPr lang="en-GB" dirty="0" smtClean="0"/>
              <a:t>The comparison is not as simple as it seems since the UK figures are based on those registered to vote whereas the US figures are based on those eligible to vote.</a:t>
            </a:r>
            <a:endParaRPr lang="en-GB" dirty="0"/>
          </a:p>
        </p:txBody>
      </p:sp>
    </p:spTree>
    <p:extLst>
      <p:ext uri="{BB962C8B-B14F-4D97-AF65-F5344CB8AC3E}">
        <p14:creationId xmlns:p14="http://schemas.microsoft.com/office/powerpoint/2010/main" val="4037908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Campaign </a:t>
            </a:r>
            <a:r>
              <a:rPr lang="en-GB" dirty="0" smtClean="0"/>
              <a:t>Finance 4</a:t>
            </a:r>
            <a:endParaRPr lang="en-GB" dirty="0"/>
          </a:p>
        </p:txBody>
      </p:sp>
      <p:sp>
        <p:nvSpPr>
          <p:cNvPr id="3" name="Content Placeholder 2"/>
          <p:cNvSpPr>
            <a:spLocks noGrp="1"/>
          </p:cNvSpPr>
          <p:nvPr>
            <p:ph idx="1"/>
          </p:nvPr>
        </p:nvSpPr>
        <p:spPr/>
        <p:txBody>
          <a:bodyPr>
            <a:normAutofit fontScale="55000" lnSpcReduction="20000"/>
          </a:bodyPr>
          <a:lstStyle/>
          <a:p>
            <a:r>
              <a:rPr lang="en-GB" dirty="0"/>
              <a:t>The two major candidates for president are former Secretary of State Hillary Clinton, the Democrat, and New York real-estate developer Donald Trump, the Republican. </a:t>
            </a:r>
            <a:endParaRPr lang="en-GB" dirty="0" smtClean="0"/>
          </a:p>
          <a:p>
            <a:r>
              <a:rPr lang="en-GB" dirty="0" smtClean="0"/>
              <a:t>There </a:t>
            </a:r>
            <a:r>
              <a:rPr lang="en-GB" dirty="0"/>
              <a:t>are 39 fund-raising committees and organizations associated with them. </a:t>
            </a:r>
            <a:endParaRPr lang="en-GB" dirty="0" smtClean="0"/>
          </a:p>
          <a:p>
            <a:r>
              <a:rPr lang="en-GB" dirty="0" smtClean="0"/>
              <a:t>Some </a:t>
            </a:r>
            <a:r>
              <a:rPr lang="en-GB" dirty="0"/>
              <a:t>of the groups are super-PACs, political action committees that, thanks to a 2010 federal court ruling, can raise unlimited amounts of money from individuals, corporations and </a:t>
            </a:r>
            <a:r>
              <a:rPr lang="en-GB" dirty="0" smtClean="0"/>
              <a:t>labour </a:t>
            </a:r>
            <a:r>
              <a:rPr lang="en-GB" dirty="0"/>
              <a:t>unions. Unlike traditional PACs, super-PACs cannot contribute directly to or coordinate their spending with a candidate, but they can spend unlimited amounts on advertisements and other efforts to support a candidate or attack her opponent. In addition, organizations known as 501(c)(4)s, the IRS code for tax-exempt “social welfare” groups that do work broadly benefiting the community, also spend money to influence elections. </a:t>
            </a:r>
            <a:endParaRPr lang="en-GB" dirty="0" smtClean="0"/>
          </a:p>
          <a:p>
            <a:r>
              <a:rPr lang="en-GB" dirty="0" smtClean="0"/>
              <a:t>Behind </a:t>
            </a:r>
            <a:r>
              <a:rPr lang="en-GB" dirty="0"/>
              <a:t>both super-PACs, which disclose their donors, and 501(c)4s, which don’t, are billionaires with big stakes in elections</a:t>
            </a:r>
            <a:r>
              <a:rPr lang="en-GB" dirty="0" smtClean="0"/>
              <a:t>.</a:t>
            </a:r>
          </a:p>
          <a:p>
            <a:r>
              <a:rPr lang="en-GB" dirty="0" smtClean="0"/>
              <a:t> All </a:t>
            </a:r>
            <a:r>
              <a:rPr lang="en-GB" dirty="0"/>
              <a:t>this has pushed up the costs of campaigns. </a:t>
            </a:r>
            <a:r>
              <a:rPr lang="en-GB" dirty="0" smtClean="0"/>
              <a:t>The </a:t>
            </a:r>
            <a:r>
              <a:rPr lang="en-GB" dirty="0"/>
              <a:t>2012 presidential race had a price tag of $2.6 billion. </a:t>
            </a:r>
          </a:p>
        </p:txBody>
      </p:sp>
    </p:spTree>
    <p:extLst>
      <p:ext uri="{BB962C8B-B14F-4D97-AF65-F5344CB8AC3E}">
        <p14:creationId xmlns:p14="http://schemas.microsoft.com/office/powerpoint/2010/main" val="1227689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Campaign </a:t>
            </a:r>
            <a:r>
              <a:rPr lang="en-GB" dirty="0" smtClean="0"/>
              <a:t>Finance 5</a:t>
            </a:r>
            <a:endParaRPr lang="en-GB" dirty="0"/>
          </a:p>
        </p:txBody>
      </p:sp>
      <p:sp>
        <p:nvSpPr>
          <p:cNvPr id="3" name="Content Placeholder 2"/>
          <p:cNvSpPr>
            <a:spLocks noGrp="1"/>
          </p:cNvSpPr>
          <p:nvPr>
            <p:ph sz="half" idx="1"/>
          </p:nvPr>
        </p:nvSpPr>
        <p:spPr>
          <a:xfrm>
            <a:off x="-12833" y="1556792"/>
            <a:ext cx="4038600" cy="4525963"/>
          </a:xfrm>
        </p:spPr>
        <p:txBody>
          <a:bodyPr/>
          <a:lstStyle/>
          <a:p>
            <a:r>
              <a:rPr lang="en-GB" dirty="0" smtClean="0"/>
              <a:t>Congress has passed legislation to regulate campaign finance but it has partly been </a:t>
            </a:r>
            <a:br>
              <a:rPr lang="en-GB" dirty="0" smtClean="0"/>
            </a:br>
            <a:r>
              <a:rPr lang="en-GB" dirty="0" smtClean="0"/>
              <a:t>by-passed, and partly ruled to be contravening the right to free speech and therefore invalid by the Supreme Court.</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63201" y="1772816"/>
            <a:ext cx="4980799" cy="4157526"/>
          </a:xfrm>
        </p:spPr>
      </p:pic>
    </p:spTree>
    <p:extLst>
      <p:ext uri="{BB962C8B-B14F-4D97-AF65-F5344CB8AC3E}">
        <p14:creationId xmlns:p14="http://schemas.microsoft.com/office/powerpoint/2010/main" val="2033314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the media</a:t>
            </a:r>
            <a:endParaRPr lang="en-GB" dirty="0"/>
          </a:p>
        </p:txBody>
      </p:sp>
      <p:sp>
        <p:nvSpPr>
          <p:cNvPr id="3" name="Content Placeholder 2"/>
          <p:cNvSpPr>
            <a:spLocks noGrp="1"/>
          </p:cNvSpPr>
          <p:nvPr>
            <p:ph idx="1"/>
          </p:nvPr>
        </p:nvSpPr>
        <p:spPr/>
        <p:txBody>
          <a:bodyPr/>
          <a:lstStyle/>
          <a:p>
            <a:r>
              <a:rPr lang="en-GB" dirty="0" smtClean="0"/>
              <a:t>“The United States is the only democracy that organises its national election campaign around the news media” Professor Thomas Patterson 1993.</a:t>
            </a:r>
          </a:p>
          <a:p>
            <a:r>
              <a:rPr lang="en-GB" dirty="0" smtClean="0"/>
              <a:t>News Media covers print journalism and TV with the latter far more important.</a:t>
            </a:r>
          </a:p>
          <a:p>
            <a:endParaRPr lang="en-GB" dirty="0"/>
          </a:p>
        </p:txBody>
      </p:sp>
    </p:spTree>
    <p:extLst>
      <p:ext uri="{BB962C8B-B14F-4D97-AF65-F5344CB8AC3E}">
        <p14:creationId xmlns:p14="http://schemas.microsoft.com/office/powerpoint/2010/main" val="646815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Print Journalism</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The New York Times and the Washington Post are influential with their editorial comment and analysis quoted by other newspapers.</a:t>
            </a:r>
          </a:p>
          <a:p>
            <a:r>
              <a:rPr lang="en-GB" dirty="0" smtClean="0"/>
              <a:t>The 2 leading weeklies are Time and Newsweek.  To have the candidates picture on the front cover of a weekly is worth more that 1000 TV adverts.</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4986" y="1600200"/>
            <a:ext cx="3365028" cy="4525963"/>
          </a:xfrm>
        </p:spPr>
      </p:pic>
    </p:spTree>
    <p:extLst>
      <p:ext uri="{BB962C8B-B14F-4D97-AF65-F5344CB8AC3E}">
        <p14:creationId xmlns:p14="http://schemas.microsoft.com/office/powerpoint/2010/main" val="2502729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Television 1</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Terrestrial Channels – ABC, CBS, NBC, PBS</a:t>
            </a:r>
          </a:p>
          <a:p>
            <a:r>
              <a:rPr lang="en-GB" dirty="0" smtClean="0"/>
              <a:t>Cable channels – CNN and MNSBC</a:t>
            </a:r>
          </a:p>
          <a:p>
            <a:r>
              <a:rPr lang="en-GB" dirty="0" smtClean="0"/>
              <a:t>The electoral content is in News, interviews and chat shows</a:t>
            </a:r>
          </a:p>
          <a:p>
            <a:r>
              <a:rPr lang="en-GB" dirty="0" smtClean="0"/>
              <a:t>Political commercials - politicians need to buy time</a:t>
            </a:r>
          </a:p>
          <a:p>
            <a:r>
              <a:rPr lang="en-GB" dirty="0" smtClean="0"/>
              <a:t>– these started in 1952 with Dwight Eisenhower.</a:t>
            </a: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7621" y="1556792"/>
            <a:ext cx="3576827" cy="5030587"/>
          </a:xfrm>
        </p:spPr>
      </p:pic>
    </p:spTree>
    <p:extLst>
      <p:ext uri="{BB962C8B-B14F-4D97-AF65-F5344CB8AC3E}">
        <p14:creationId xmlns:p14="http://schemas.microsoft.com/office/powerpoint/2010/main" val="80242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Television 2</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Televised debates</a:t>
            </a:r>
          </a:p>
          <a:p>
            <a:r>
              <a:rPr lang="en-GB" dirty="0" smtClean="0"/>
              <a:t>These were first used in 1960 but not again until 1976 but regularly since.</a:t>
            </a:r>
          </a:p>
          <a:p>
            <a:r>
              <a:rPr lang="en-GB" dirty="0" smtClean="0"/>
              <a:t>Various formats have been tried</a:t>
            </a:r>
          </a:p>
          <a:p>
            <a:pPr lvl="1"/>
            <a:r>
              <a:rPr lang="en-GB" dirty="0" smtClean="0"/>
              <a:t>One questioner</a:t>
            </a:r>
          </a:p>
          <a:p>
            <a:pPr lvl="1"/>
            <a:r>
              <a:rPr lang="en-GB" dirty="0" smtClean="0"/>
              <a:t>A panel of questioners</a:t>
            </a:r>
          </a:p>
          <a:p>
            <a:pPr lvl="1"/>
            <a:r>
              <a:rPr lang="en-GB" dirty="0" smtClean="0"/>
              <a:t>Audience questions</a:t>
            </a:r>
          </a:p>
          <a:p>
            <a:r>
              <a:rPr lang="en-GB" dirty="0" smtClean="0"/>
              <a:t>The debates have rarely been significant in shaping the outcome of the race.</a:t>
            </a:r>
          </a:p>
          <a:p>
            <a:r>
              <a:rPr lang="en-GB" dirty="0" smtClean="0"/>
              <a:t>The person seen as the winner of the debates does not always go on to win the election. Mondale (1984), Dukakis (1988) Kerry (2004).</a:t>
            </a:r>
          </a:p>
          <a:p>
            <a:endParaRPr lang="en-GB" dirty="0"/>
          </a:p>
        </p:txBody>
      </p:sp>
    </p:spTree>
    <p:extLst>
      <p:ext uri="{BB962C8B-B14F-4D97-AF65-F5344CB8AC3E}">
        <p14:creationId xmlns:p14="http://schemas.microsoft.com/office/powerpoint/2010/main" val="686864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Voting Behaviour 1</a:t>
            </a:r>
            <a:endParaRPr lang="en-GB" dirty="0"/>
          </a:p>
        </p:txBody>
      </p:sp>
      <p:sp>
        <p:nvSpPr>
          <p:cNvPr id="3" name="Content Placeholder 2"/>
          <p:cNvSpPr>
            <a:spLocks noGrp="1"/>
          </p:cNvSpPr>
          <p:nvPr>
            <p:ph idx="1"/>
          </p:nvPr>
        </p:nvSpPr>
        <p:spPr>
          <a:xfrm>
            <a:off x="251520" y="1052736"/>
            <a:ext cx="8712968" cy="5328592"/>
          </a:xfrm>
        </p:spPr>
        <p:txBody>
          <a:bodyPr>
            <a:normAutofit fontScale="55000" lnSpcReduction="20000"/>
          </a:bodyPr>
          <a:lstStyle/>
          <a:p>
            <a:r>
              <a:rPr lang="en-GB" dirty="0" smtClean="0"/>
              <a:t>Party Affiliation - in 12 out of15 presidential elections the party that gained the highest support form its party identifiers won the election.</a:t>
            </a:r>
          </a:p>
          <a:p>
            <a:r>
              <a:rPr lang="en-GB" dirty="0" smtClean="0"/>
              <a:t>Gender – in 9 out of 10 elections between 1964 and 2000, women were more supportive of the Democrat candidate than men.  This is called the gender gap.  </a:t>
            </a:r>
            <a:br>
              <a:rPr lang="en-GB" dirty="0" smtClean="0"/>
            </a:br>
            <a:r>
              <a:rPr lang="en-GB" dirty="0" smtClean="0"/>
              <a:t>2012 Barack Obama vs Mitt Romney</a:t>
            </a:r>
            <a:br>
              <a:rPr lang="en-GB" dirty="0" smtClean="0"/>
            </a:br>
            <a:r>
              <a:rPr lang="en-GB" dirty="0" smtClean="0"/>
              <a:t>55% to 44% Women </a:t>
            </a:r>
            <a:br>
              <a:rPr lang="en-GB" dirty="0" smtClean="0"/>
            </a:br>
            <a:r>
              <a:rPr lang="en-GB" dirty="0" smtClean="0"/>
              <a:t>45% to 52% Men</a:t>
            </a:r>
          </a:p>
          <a:p>
            <a:r>
              <a:rPr lang="en-GB" dirty="0" smtClean="0"/>
              <a:t>Ethnicity</a:t>
            </a:r>
          </a:p>
          <a:p>
            <a:r>
              <a:rPr lang="en-GB" dirty="0" smtClean="0"/>
              <a:t>African Americans have supported the Democrats since the 1960s with never less than 83% and 93</a:t>
            </a:r>
            <a:r>
              <a:rPr lang="en-GB" dirty="0"/>
              <a:t>% supported Obama’s re-election in </a:t>
            </a:r>
            <a:r>
              <a:rPr lang="en-GB" dirty="0" smtClean="0"/>
              <a:t>2012.</a:t>
            </a:r>
          </a:p>
          <a:p>
            <a:r>
              <a:rPr lang="en-GB" dirty="0" smtClean="0"/>
              <a:t>In the Hispanics</a:t>
            </a:r>
            <a:r>
              <a:rPr lang="en-GB" dirty="0"/>
              <a:t>, the support level is more divided between parties with 44% supporting Bush in 2004, but 71% supporting Obama in 2012. </a:t>
            </a:r>
            <a:r>
              <a:rPr lang="en-GB" dirty="0" smtClean="0"/>
              <a:t/>
            </a:r>
            <a:br>
              <a:rPr lang="en-GB" dirty="0" smtClean="0"/>
            </a:br>
            <a:r>
              <a:rPr lang="en-GB" dirty="0" smtClean="0"/>
              <a:t>As </a:t>
            </a:r>
            <a:r>
              <a:rPr lang="en-GB" dirty="0"/>
              <a:t>with African Americans they are more likely to be at the poorer end of American society, and will support Democrat attempts to help them. However, the Hispanic group is widely seen as a new source of votes, that will become more and more significant as time goes on. In some states the total Hispanic population reaches 25% and most are relatively young. </a:t>
            </a:r>
            <a:endParaRPr lang="en-GB" dirty="0" smtClean="0"/>
          </a:p>
          <a:p>
            <a:r>
              <a:rPr lang="en-GB" dirty="0" smtClean="0"/>
              <a:t>The </a:t>
            </a:r>
            <a:r>
              <a:rPr lang="en-GB" dirty="0"/>
              <a:t>vote is often so divided among Hispanics because of religion and origins of the Hispanics ancestors. Those from Cuba are more likely to support the Republicans over their anti-communist and anti-Castro policies, whereas Hispanics with origins in Mexico and Puerto Rico are more likely to favour the Democrats owing to their stance on immigration.</a:t>
            </a:r>
            <a:endParaRPr lang="en-GB" dirty="0" smtClean="0"/>
          </a:p>
          <a:p>
            <a:endParaRPr lang="en-GB" dirty="0"/>
          </a:p>
        </p:txBody>
      </p:sp>
    </p:spTree>
    <p:extLst>
      <p:ext uri="{BB962C8B-B14F-4D97-AF65-F5344CB8AC3E}">
        <p14:creationId xmlns:p14="http://schemas.microsoft.com/office/powerpoint/2010/main" val="3046385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Voting Behaviour </a:t>
            </a:r>
            <a:r>
              <a:rPr lang="en-GB" dirty="0" smtClean="0"/>
              <a:t>2</a:t>
            </a:r>
            <a:endParaRPr lang="en-GB" dirty="0"/>
          </a:p>
        </p:txBody>
      </p:sp>
      <p:sp>
        <p:nvSpPr>
          <p:cNvPr id="3" name="Content Placeholder 2"/>
          <p:cNvSpPr>
            <a:spLocks noGrp="1"/>
          </p:cNvSpPr>
          <p:nvPr>
            <p:ph idx="1"/>
          </p:nvPr>
        </p:nvSpPr>
        <p:spPr/>
        <p:txBody>
          <a:bodyPr/>
          <a:lstStyle/>
          <a:p>
            <a:r>
              <a:rPr lang="en-GB" altLang="en-US" dirty="0">
                <a:solidFill>
                  <a:srgbClr val="000000"/>
                </a:solidFill>
                <a:latin typeface="Calibri" panose="020F0502020204030204" pitchFamily="34" charset="0"/>
              </a:rPr>
              <a:t>Traditionally, Republicans have been described as WASPs (White Anglo-Saxon Protestants), and the rest - Catholic, black, Jewish, and Southern - have tended to side with the Democrats.</a:t>
            </a:r>
            <a:endParaRPr lang="en-GB" dirty="0">
              <a:latin typeface="Calibri" panose="020F0502020204030204" pitchFamily="34" charset="0"/>
            </a:endParaRPr>
          </a:p>
        </p:txBody>
      </p:sp>
    </p:spTree>
    <p:extLst>
      <p:ext uri="{BB962C8B-B14F-4D97-AF65-F5344CB8AC3E}">
        <p14:creationId xmlns:p14="http://schemas.microsoft.com/office/powerpoint/2010/main" val="334545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Voting Behaviour </a:t>
            </a:r>
            <a:r>
              <a:rPr lang="en-GB" dirty="0" smtClean="0"/>
              <a:t>3</a:t>
            </a:r>
            <a:endParaRPr lang="en-GB" dirty="0"/>
          </a:p>
        </p:txBody>
      </p:sp>
      <p:sp>
        <p:nvSpPr>
          <p:cNvPr id="3" name="Content Placeholder 2"/>
          <p:cNvSpPr>
            <a:spLocks noGrp="1"/>
          </p:cNvSpPr>
          <p:nvPr>
            <p:ph idx="1"/>
          </p:nvPr>
        </p:nvSpPr>
        <p:spPr/>
        <p:txBody>
          <a:bodyPr>
            <a:normAutofit fontScale="55000" lnSpcReduction="20000"/>
          </a:bodyPr>
          <a:lstStyle/>
          <a:p>
            <a:r>
              <a:rPr lang="en-GB" b="1" dirty="0"/>
              <a:t>Religion</a:t>
            </a:r>
            <a:endParaRPr lang="en-GB" dirty="0"/>
          </a:p>
          <a:p>
            <a:r>
              <a:rPr lang="en-GB" dirty="0"/>
              <a:t>Religion is a key factor in voting behaviour in the US with different religions or denominations supporting different parties. Religion plays a more significant role in US Politics than it does in the UK. Catholics have generally been seen to vote for the Democrats, as many are immigrants from Ireland or Italy, and these are the groups that have been courted by the Democrats in the past. However, some Catholics will vote for the Republicans over the issue of abortion. In 2012 50% of US Catholics supported Obama.</a:t>
            </a:r>
          </a:p>
          <a:p>
            <a:r>
              <a:rPr lang="en-GB" dirty="0"/>
              <a:t>The Jewish vote is also traditionally a Democrat heartland, with 69% of Jews voting for Obama in 2012, and 79% voting for Gore in 2000. It is argued that this arises from the fact that Jewish people in America see themselves as a minority, and as such believe that the Democrats will do their best to protect them and advance their interests.</a:t>
            </a:r>
          </a:p>
          <a:p>
            <a:r>
              <a:rPr lang="en-GB" dirty="0"/>
              <a:t>The Protestant vote is however a stronghold of the Republican Party with almost 80% of the voting population supporting Republican candidates in 2004 and 2012. This basis for this support lies in the Republican’s social conservatism which appeals to those with strong religious beliefs, especially around the issue of gay marriage, capital punishment, and abortions.</a:t>
            </a:r>
          </a:p>
          <a:p>
            <a:endParaRPr lang="en-GB" dirty="0"/>
          </a:p>
        </p:txBody>
      </p:sp>
    </p:spTree>
    <p:extLst>
      <p:ext uri="{BB962C8B-B14F-4D97-AF65-F5344CB8AC3E}">
        <p14:creationId xmlns:p14="http://schemas.microsoft.com/office/powerpoint/2010/main" val="4012142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Voting Behaviour </a:t>
            </a:r>
            <a:r>
              <a:rPr lang="en-GB" dirty="0" smtClean="0"/>
              <a:t>4</a:t>
            </a:r>
            <a:endParaRPr lang="en-GB" dirty="0"/>
          </a:p>
        </p:txBody>
      </p:sp>
      <p:sp>
        <p:nvSpPr>
          <p:cNvPr id="3" name="Content Placeholder 2"/>
          <p:cNvSpPr>
            <a:spLocks noGrp="1"/>
          </p:cNvSpPr>
          <p:nvPr>
            <p:ph sz="half" idx="1"/>
          </p:nvPr>
        </p:nvSpPr>
        <p:spPr>
          <a:xfrm>
            <a:off x="-17764" y="1628800"/>
            <a:ext cx="4038600" cy="4525963"/>
          </a:xfrm>
        </p:spPr>
        <p:txBody>
          <a:bodyPr>
            <a:normAutofit fontScale="70000" lnSpcReduction="20000"/>
          </a:bodyPr>
          <a:lstStyle/>
          <a:p>
            <a:r>
              <a:rPr lang="en-GB" b="1" dirty="0"/>
              <a:t>Region</a:t>
            </a:r>
            <a:endParaRPr lang="en-GB" dirty="0"/>
          </a:p>
          <a:p>
            <a:r>
              <a:rPr lang="en-GB" dirty="0" smtClean="0"/>
              <a:t>Typically </a:t>
            </a:r>
            <a:r>
              <a:rPr lang="en-GB" dirty="0"/>
              <a:t>the Pacific Coast and North East will always vote Democrat and the South and Mid West will always vote Republican. The more rural the area the more likely it is to be Republican, the more urban, the more likely it is to be Democratic.</a:t>
            </a:r>
          </a:p>
          <a:p>
            <a:r>
              <a:rPr lang="en-GB" dirty="0"/>
              <a:t>Historically the South used to vote for the Democrats, but the Civil Rights legislation passed by Democratic presidents has led to many in the South feeling alienated and so switching to the Republican Party.</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94797" y="1700808"/>
            <a:ext cx="5149203" cy="3773908"/>
          </a:xfrm>
        </p:spPr>
      </p:pic>
    </p:spTree>
    <p:extLst>
      <p:ext uri="{BB962C8B-B14F-4D97-AF65-F5344CB8AC3E}">
        <p14:creationId xmlns:p14="http://schemas.microsoft.com/office/powerpoint/2010/main" val="139179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Electoral College</a:t>
            </a:r>
            <a:endParaRPr lang="en-GB" dirty="0"/>
          </a:p>
        </p:txBody>
      </p:sp>
      <p:sp>
        <p:nvSpPr>
          <p:cNvPr id="3" name="Content Placeholder 2"/>
          <p:cNvSpPr>
            <a:spLocks noGrp="1"/>
          </p:cNvSpPr>
          <p:nvPr>
            <p:ph sz="half" idx="1"/>
          </p:nvPr>
        </p:nvSpPr>
        <p:spPr>
          <a:xfrm>
            <a:off x="33531" y="1600200"/>
            <a:ext cx="4690864" cy="5257800"/>
          </a:xfrm>
        </p:spPr>
        <p:txBody>
          <a:bodyPr>
            <a:normAutofit fontScale="70000" lnSpcReduction="20000"/>
          </a:bodyPr>
          <a:lstStyle/>
          <a:p>
            <a:r>
              <a:rPr lang="en-GB" dirty="0" smtClean="0"/>
              <a:t>The United States Presidential election system is an indirect election.</a:t>
            </a:r>
          </a:p>
          <a:p>
            <a:r>
              <a:rPr lang="en-GB" dirty="0" smtClean="0"/>
              <a:t>The people are electing representatives to an electoral college which will then meet to decide who the President should be.</a:t>
            </a:r>
          </a:p>
          <a:p>
            <a:r>
              <a:rPr lang="en-GB" dirty="0" smtClean="0"/>
              <a:t>Electoral College votes are decided upon per state with the number being decided by the number of the House of Representatives  plus the number of senators per state with a minimum of 3 electoral college votes per state.</a:t>
            </a:r>
          </a:p>
          <a:p>
            <a:r>
              <a:rPr lang="en-GB" dirty="0" smtClean="0"/>
              <a:t>NB It is </a:t>
            </a:r>
            <a:r>
              <a:rPr lang="en-GB" b="1" dirty="0" smtClean="0"/>
              <a:t>not</a:t>
            </a:r>
            <a:r>
              <a:rPr lang="en-GB" dirty="0" smtClean="0"/>
              <a:t> the representatives and senators </a:t>
            </a:r>
            <a:r>
              <a:rPr lang="en-GB" smtClean="0"/>
              <a:t>who go </a:t>
            </a:r>
            <a:r>
              <a:rPr lang="en-GB" dirty="0" smtClean="0"/>
              <a:t>to the electoral college they merely provide the number. The electoral college electors are elected by the people (state by state)</a:t>
            </a:r>
          </a:p>
          <a:p>
            <a:r>
              <a:rPr lang="en-GB" dirty="0"/>
              <a:t>Total Electoral Votes:  538;   Majority Needed to Elect:  270</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369" r="15388"/>
          <a:stretch/>
        </p:blipFill>
        <p:spPr>
          <a:xfrm>
            <a:off x="4644008" y="1700808"/>
            <a:ext cx="4499992" cy="4289831"/>
          </a:xfrm>
        </p:spPr>
      </p:pic>
    </p:spTree>
    <p:extLst>
      <p:ext uri="{BB962C8B-B14F-4D97-AF65-F5344CB8AC3E}">
        <p14:creationId xmlns:p14="http://schemas.microsoft.com/office/powerpoint/2010/main" val="1646553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Voting Behaviour </a:t>
            </a:r>
            <a:r>
              <a:rPr lang="en-GB" dirty="0" smtClean="0"/>
              <a:t>5</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Age</a:t>
            </a:r>
          </a:p>
          <a:p>
            <a:r>
              <a:rPr lang="en-GB" dirty="0" smtClean="0"/>
              <a:t>Young voters </a:t>
            </a:r>
            <a:r>
              <a:rPr lang="en-GB" dirty="0"/>
              <a:t>between the ages of 18 through 24 have consistently voted at lower rates than all other age </a:t>
            </a:r>
            <a:r>
              <a:rPr lang="en-GB" dirty="0" smtClean="0"/>
              <a:t>groups</a:t>
            </a:r>
          </a:p>
          <a:p>
            <a:r>
              <a:rPr lang="en-GB" dirty="0" smtClean="0"/>
              <a:t>America’s </a:t>
            </a:r>
            <a:r>
              <a:rPr lang="en-GB" dirty="0"/>
              <a:t>youngest voters have moved towards less engagement over time, as 18- through 24-year-olds’ voting rates dropped from 50.9 percent in 1964 to 38.0 percent in 2012</a:t>
            </a:r>
            <a:r>
              <a:rPr lang="en-GB" dirty="0" smtClean="0"/>
              <a:t>.</a:t>
            </a:r>
          </a:p>
          <a:p>
            <a:r>
              <a:rPr lang="en-GB" dirty="0"/>
              <a:t>In contrast to young voters, in recent presidential elections Americans 65 years of age and older have typically had voting rates higher than all other age groups. In 2012, for example, the voting rate for the 65 years and older group was 69.7 percent, about 6 percentage points above the next highest age breakdown.</a:t>
            </a:r>
          </a:p>
        </p:txBody>
      </p:sp>
    </p:spTree>
    <p:extLst>
      <p:ext uri="{BB962C8B-B14F-4D97-AF65-F5344CB8AC3E}">
        <p14:creationId xmlns:p14="http://schemas.microsoft.com/office/powerpoint/2010/main" val="1997365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Voting Behaviour </a:t>
            </a:r>
            <a:r>
              <a:rPr lang="en-GB" dirty="0" smtClean="0"/>
              <a:t>6</a:t>
            </a:r>
            <a:endParaRPr lang="en-GB" dirty="0"/>
          </a:p>
        </p:txBody>
      </p:sp>
      <p:sp>
        <p:nvSpPr>
          <p:cNvPr id="3" name="Content Placeholder 2"/>
          <p:cNvSpPr>
            <a:spLocks noGrp="1"/>
          </p:cNvSpPr>
          <p:nvPr>
            <p:ph idx="1"/>
          </p:nvPr>
        </p:nvSpPr>
        <p:spPr/>
        <p:txBody>
          <a:bodyPr>
            <a:normAutofit fontScale="92500" lnSpcReduction="10000"/>
          </a:bodyPr>
          <a:lstStyle/>
          <a:p>
            <a:r>
              <a:rPr lang="en-GB" dirty="0"/>
              <a:t>Young Americans are more detached from the political system in general, but still tilt strongly toward the Democratic </a:t>
            </a:r>
            <a:r>
              <a:rPr lang="en-GB" dirty="0" smtClean="0"/>
              <a:t>Party. </a:t>
            </a:r>
          </a:p>
          <a:p>
            <a:r>
              <a:rPr lang="en-GB" dirty="0" smtClean="0"/>
              <a:t>Middle-aged </a:t>
            </a:r>
            <a:r>
              <a:rPr lang="en-GB" dirty="0"/>
              <a:t>Americans from about 40 to their mid-50s are more Republican in their political leanings, </a:t>
            </a:r>
            <a:endParaRPr lang="en-GB" dirty="0" smtClean="0"/>
          </a:p>
          <a:p>
            <a:r>
              <a:rPr lang="en-GB" dirty="0" smtClean="0"/>
              <a:t>while </a:t>
            </a:r>
            <a:r>
              <a:rPr lang="en-GB" dirty="0"/>
              <a:t>older baby boomers tilt back toward a Democratic political orientation. </a:t>
            </a:r>
            <a:endParaRPr lang="en-GB" dirty="0" smtClean="0"/>
          </a:p>
          <a:p>
            <a:r>
              <a:rPr lang="en-GB" dirty="0" smtClean="0"/>
              <a:t>Finally</a:t>
            </a:r>
            <a:r>
              <a:rPr lang="en-GB" dirty="0"/>
              <a:t>, seniors </a:t>
            </a:r>
            <a:r>
              <a:rPr lang="en-GB" dirty="0" smtClean="0"/>
              <a:t>for </a:t>
            </a:r>
            <a:r>
              <a:rPr lang="en-GB" dirty="0"/>
              <a:t>the most part constitute Republicans' strongest age group.</a:t>
            </a:r>
          </a:p>
        </p:txBody>
      </p:sp>
    </p:spTree>
    <p:extLst>
      <p:ext uri="{BB962C8B-B14F-4D97-AF65-F5344CB8AC3E}">
        <p14:creationId xmlns:p14="http://schemas.microsoft.com/office/powerpoint/2010/main" val="2586770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Electoral College Criticisms</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Small states are overrepresented.</a:t>
            </a:r>
          </a:p>
          <a:p>
            <a:r>
              <a:rPr lang="en-GB" dirty="0" smtClean="0"/>
              <a:t>Winner takes all distorts the result.</a:t>
            </a:r>
          </a:p>
          <a:p>
            <a:r>
              <a:rPr lang="en-GB" dirty="0" smtClean="0"/>
              <a:t>The winner of the popular vote may not win the electoral vote </a:t>
            </a:r>
            <a:r>
              <a:rPr lang="en-GB" dirty="0" err="1" smtClean="0"/>
              <a:t>eg</a:t>
            </a:r>
            <a:r>
              <a:rPr lang="en-GB" dirty="0" smtClean="0"/>
              <a:t> 2000.</a:t>
            </a:r>
          </a:p>
          <a:p>
            <a:r>
              <a:rPr lang="en-GB" dirty="0" smtClean="0"/>
              <a:t>Unfair to minor parties </a:t>
            </a:r>
            <a:r>
              <a:rPr lang="en-GB" dirty="0" err="1" smtClean="0"/>
              <a:t>eg</a:t>
            </a:r>
            <a:r>
              <a:rPr lang="en-GB" dirty="0" smtClean="0"/>
              <a:t> Ross Perot won 18.9% of the vote in 1992 but not a single electoral vote.</a:t>
            </a:r>
          </a:p>
          <a:p>
            <a:r>
              <a:rPr lang="en-GB" dirty="0" smtClean="0"/>
              <a:t>Rogue electors many states have laws binding electors to the state winner but some do not.</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34822" y="1778526"/>
            <a:ext cx="4709178" cy="3649613"/>
          </a:xfrm>
        </p:spPr>
      </p:pic>
    </p:spTree>
    <p:extLst>
      <p:ext uri="{BB962C8B-B14F-4D97-AF65-F5344CB8AC3E}">
        <p14:creationId xmlns:p14="http://schemas.microsoft.com/office/powerpoint/2010/main" val="695802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Electoral </a:t>
            </a:r>
            <a:r>
              <a:rPr lang="en-GB" dirty="0" smtClean="0"/>
              <a:t>College Defences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Preserves the voice of small population states</a:t>
            </a:r>
          </a:p>
          <a:p>
            <a:r>
              <a:rPr lang="en-GB" dirty="0"/>
              <a:t> </a:t>
            </a:r>
            <a:r>
              <a:rPr lang="en-GB" dirty="0" smtClean="0"/>
              <a:t>It tends to promote a 2 horse race.</a:t>
            </a:r>
          </a:p>
          <a:p>
            <a:pPr marL="0" indent="0">
              <a:buNone/>
            </a:pPr>
            <a:r>
              <a:rPr lang="en-GB" dirty="0" smtClean="0"/>
              <a:t>Possible Reforms</a:t>
            </a:r>
          </a:p>
          <a:p>
            <a:r>
              <a:rPr lang="en-GB" dirty="0" smtClean="0"/>
              <a:t>Award 1 vote to each congressional district and 2 votes to the state winner (the Maine system) However it would have only marginal differences and would produce less proportionality.</a:t>
            </a:r>
          </a:p>
          <a:p>
            <a:r>
              <a:rPr lang="en-GB" dirty="0" smtClean="0"/>
              <a:t>Allocation of Electoral college votes in proportion to the popular vote.</a:t>
            </a:r>
          </a:p>
          <a:p>
            <a:r>
              <a:rPr lang="en-GB" dirty="0" smtClean="0"/>
              <a:t>Direct election.</a:t>
            </a:r>
          </a:p>
          <a:p>
            <a:r>
              <a:rPr lang="en-GB" dirty="0" smtClean="0"/>
              <a:t>Any change would need a successful constitutional amendment.</a:t>
            </a:r>
            <a:endParaRPr lang="en-GB" dirty="0"/>
          </a:p>
        </p:txBody>
      </p:sp>
    </p:spTree>
    <p:extLst>
      <p:ext uri="{BB962C8B-B14F-4D97-AF65-F5344CB8AC3E}">
        <p14:creationId xmlns:p14="http://schemas.microsoft.com/office/powerpoint/2010/main" val="395561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916832"/>
            <a:ext cx="6000750" cy="4124325"/>
          </a:xfrm>
        </p:spPr>
      </p:pic>
    </p:spTree>
    <p:extLst>
      <p:ext uri="{BB962C8B-B14F-4D97-AF65-F5344CB8AC3E}">
        <p14:creationId xmlns:p14="http://schemas.microsoft.com/office/powerpoint/2010/main" val="269736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249828"/>
              </p:ext>
            </p:extLst>
          </p:nvPr>
        </p:nvGraphicFramePr>
        <p:xfrm>
          <a:off x="0" y="332656"/>
          <a:ext cx="9144000" cy="6237305"/>
        </p:xfrm>
        <a:graphic>
          <a:graphicData uri="http://schemas.openxmlformats.org/drawingml/2006/table">
            <a:tbl>
              <a:tblPr>
                <a:tableStyleId>{5C22544A-7EE6-4342-B048-85BDC9FD1C3A}</a:tableStyleId>
              </a:tblPr>
              <a:tblGrid>
                <a:gridCol w="2139220"/>
                <a:gridCol w="1034730"/>
                <a:gridCol w="2083995"/>
                <a:gridCol w="1037638"/>
                <a:gridCol w="1743929"/>
                <a:gridCol w="1104488"/>
              </a:tblGrid>
              <a:tr h="1013188">
                <a:tc>
                  <a:txBody>
                    <a:bodyPr/>
                    <a:lstStyle/>
                    <a:p>
                      <a:pPr algn="ctr" fontAlgn="ctr"/>
                      <a:r>
                        <a:rPr lang="en-GB" sz="1800" u="none" strike="noStrike" dirty="0">
                          <a:effectLst/>
                        </a:rPr>
                        <a:t>State</a:t>
                      </a:r>
                      <a:endParaRPr lang="en-GB" sz="1800" b="1"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Number of Electoral Votes</a:t>
                      </a:r>
                      <a:endParaRPr lang="en-GB" sz="1800" b="1"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State</a:t>
                      </a:r>
                      <a:endParaRPr lang="en-GB" sz="1800" b="1"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Number of Electoral Votes</a:t>
                      </a:r>
                      <a:endParaRPr lang="en-GB" sz="1800" b="1"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State</a:t>
                      </a:r>
                      <a:endParaRPr lang="en-GB" sz="1800" b="1"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Number of Electoral Votes</a:t>
                      </a:r>
                      <a:endParaRPr lang="en-GB" sz="1800" b="1"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Alabama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9</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Kentucky</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8</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North Dakota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Alaska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Louisiana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8</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Ohio</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18</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Arizona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11</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Maine</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4</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Oklahoma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7</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Arkansas</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6</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Maryland</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10</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Oregon</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7</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California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55</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Massachusetts</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11</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Pennsylvania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20</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Colorado</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9</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Michigan</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16</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Rhode Island</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4</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Connecticut</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7</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Minnesota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10</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South Carolina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9</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Delaware</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Mississippi</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6</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South Dakota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District of Columbia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Missouri</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10</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Tennessee</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11</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Florida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29</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Montana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Texas</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38</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Georgia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16</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Nebraska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5</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Utah</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6</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Hawaii</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4</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Nevada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6</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Vermont</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Idaho</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4</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New Hampshire</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4</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Virginia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13</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Illinois</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20</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New Jersey</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14</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Washington</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12</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Indiana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11</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New Mexico</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5</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West Virginia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5</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Iowa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6</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New York</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29</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Wisconsin</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10</a:t>
                      </a:r>
                      <a:endParaRPr lang="en-GB" sz="1800" b="0" i="0" u="none" strike="noStrike" dirty="0">
                        <a:solidFill>
                          <a:srgbClr val="000000"/>
                        </a:solidFill>
                        <a:effectLst/>
                        <a:latin typeface="Arial"/>
                      </a:endParaRPr>
                    </a:p>
                  </a:txBody>
                  <a:tcPr marL="6952" marR="6952" marT="6952" marB="0" anchor="ctr"/>
                </a:tc>
              </a:tr>
              <a:tr h="307301">
                <a:tc>
                  <a:txBody>
                    <a:bodyPr/>
                    <a:lstStyle/>
                    <a:p>
                      <a:pPr algn="l" fontAlgn="ctr"/>
                      <a:r>
                        <a:rPr lang="en-GB" sz="1800" u="none" strike="noStrike" dirty="0">
                          <a:effectLst/>
                        </a:rPr>
                        <a:t>Kansas</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6</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North Carolina</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15</a:t>
                      </a:r>
                      <a:endParaRPr lang="en-GB" sz="1800" b="0" i="0" u="none" strike="noStrike" dirty="0">
                        <a:solidFill>
                          <a:srgbClr val="000000"/>
                        </a:solidFill>
                        <a:effectLst/>
                        <a:latin typeface="Arial"/>
                      </a:endParaRPr>
                    </a:p>
                  </a:txBody>
                  <a:tcPr marL="6952" marR="6952" marT="6952" marB="0" anchor="ctr"/>
                </a:tc>
                <a:tc>
                  <a:txBody>
                    <a:bodyPr/>
                    <a:lstStyle/>
                    <a:p>
                      <a:pPr algn="l" fontAlgn="ctr"/>
                      <a:r>
                        <a:rPr lang="en-GB" sz="1800" u="none" strike="noStrike" dirty="0">
                          <a:effectLst/>
                        </a:rPr>
                        <a:t>Wyoming</a:t>
                      </a:r>
                      <a:endParaRPr lang="en-GB" sz="1800" b="0" i="0" u="none" strike="noStrike" dirty="0">
                        <a:solidFill>
                          <a:srgbClr val="000000"/>
                        </a:solidFill>
                        <a:effectLst/>
                        <a:latin typeface="Arial"/>
                      </a:endParaRPr>
                    </a:p>
                  </a:txBody>
                  <a:tcPr marL="6952" marR="6952" marT="6952" marB="0" anchor="ctr"/>
                </a:tc>
                <a:tc>
                  <a:txBody>
                    <a:bodyPr/>
                    <a:lstStyle/>
                    <a:p>
                      <a:pPr algn="ctr" fontAlgn="ctr"/>
                      <a:r>
                        <a:rPr lang="en-GB" sz="1800" u="none" strike="noStrike" dirty="0">
                          <a:effectLst/>
                        </a:rPr>
                        <a:t>3</a:t>
                      </a:r>
                      <a:endParaRPr lang="en-GB" sz="1800" b="0" i="0" u="none" strike="noStrike" dirty="0">
                        <a:solidFill>
                          <a:srgbClr val="000000"/>
                        </a:solidFill>
                        <a:effectLst/>
                        <a:latin typeface="Arial"/>
                      </a:endParaRPr>
                    </a:p>
                  </a:txBody>
                  <a:tcPr marL="6952" marR="6952" marT="6952" marB="0" anchor="ctr"/>
                </a:tc>
              </a:tr>
            </a:tbl>
          </a:graphicData>
        </a:graphic>
      </p:graphicFrame>
    </p:spTree>
    <p:extLst>
      <p:ext uri="{BB962C8B-B14F-4D97-AF65-F5344CB8AC3E}">
        <p14:creationId xmlns:p14="http://schemas.microsoft.com/office/powerpoint/2010/main" val="148518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99392"/>
            <a:ext cx="6266718" cy="4525963"/>
          </a:xfrm>
        </p:spPr>
      </p:pic>
      <p:sp>
        <p:nvSpPr>
          <p:cNvPr id="6" name="TextBox 5"/>
          <p:cNvSpPr txBox="1"/>
          <p:nvPr/>
        </p:nvSpPr>
        <p:spPr>
          <a:xfrm>
            <a:off x="1259632" y="4526139"/>
            <a:ext cx="7056784" cy="1754326"/>
          </a:xfrm>
          <a:prstGeom prst="rect">
            <a:avLst/>
          </a:prstGeom>
          <a:noFill/>
        </p:spPr>
        <p:txBody>
          <a:bodyPr wrap="square" rtlCol="0">
            <a:spAutoFit/>
          </a:bodyPr>
          <a:lstStyle/>
          <a:p>
            <a:r>
              <a:rPr lang="en-GB" b="1" dirty="0"/>
              <a:t>If today’s general election polling holds true,</a:t>
            </a:r>
            <a:br>
              <a:rPr lang="en-GB" b="1" dirty="0"/>
            </a:br>
            <a:r>
              <a:rPr lang="en-GB" b="1" dirty="0"/>
              <a:t>Hillary Clinton will easily defeat Donald Trump.</a:t>
            </a:r>
          </a:p>
          <a:p>
            <a:r>
              <a:rPr lang="en-GB" dirty="0" smtClean="0"/>
              <a:t>Clinton </a:t>
            </a:r>
            <a:r>
              <a:rPr lang="en-GB" b="1" dirty="0" smtClean="0"/>
              <a:t>347</a:t>
            </a:r>
          </a:p>
          <a:p>
            <a:r>
              <a:rPr lang="en-GB" dirty="0" smtClean="0"/>
              <a:t>Trump </a:t>
            </a:r>
            <a:r>
              <a:rPr lang="en-GB" b="1" dirty="0" smtClean="0"/>
              <a:t>191</a:t>
            </a:r>
          </a:p>
          <a:p>
            <a:r>
              <a:rPr lang="en-GB" cap="all" dirty="0" smtClean="0"/>
              <a:t>ELECTORAL</a:t>
            </a:r>
            <a:endParaRPr lang="en-GB" cap="all" dirty="0"/>
          </a:p>
          <a:p>
            <a:r>
              <a:rPr lang="en-GB" cap="all" dirty="0" smtClean="0"/>
              <a:t>VOTES</a:t>
            </a:r>
            <a:endParaRPr lang="en-GB" cap="all" dirty="0"/>
          </a:p>
        </p:txBody>
      </p:sp>
    </p:spTree>
    <p:extLst>
      <p:ext uri="{BB962C8B-B14F-4D97-AF65-F5344CB8AC3E}">
        <p14:creationId xmlns:p14="http://schemas.microsoft.com/office/powerpoint/2010/main" val="2014582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Swing States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1318" y="1600200"/>
            <a:ext cx="6201363" cy="4525963"/>
          </a:xfrm>
        </p:spPr>
      </p:pic>
    </p:spTree>
    <p:extLst>
      <p:ext uri="{BB962C8B-B14F-4D97-AF65-F5344CB8AC3E}">
        <p14:creationId xmlns:p14="http://schemas.microsoft.com/office/powerpoint/2010/main" val="2652614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Presidential Elections</a:t>
            </a:r>
            <a:r>
              <a:rPr lang="en-GB" baseline="30000" dirty="0" smtClean="0"/>
              <a:t>2</a:t>
            </a:r>
            <a:endParaRPr lang="en-GB" baseline="30000" dirty="0"/>
          </a:p>
        </p:txBody>
      </p:sp>
      <p:sp>
        <p:nvSpPr>
          <p:cNvPr id="3" name="Content Placeholder 2"/>
          <p:cNvSpPr>
            <a:spLocks noGrp="1"/>
          </p:cNvSpPr>
          <p:nvPr>
            <p:ph idx="1"/>
          </p:nvPr>
        </p:nvSpPr>
        <p:spPr/>
        <p:txBody>
          <a:bodyPr>
            <a:normAutofit fontScale="85000" lnSpcReduction="20000"/>
          </a:bodyPr>
          <a:lstStyle/>
          <a:p>
            <a:r>
              <a:rPr lang="en-GB" dirty="0" smtClean="0"/>
              <a:t>America has fixed term elections that occur every four years.</a:t>
            </a:r>
          </a:p>
          <a:p>
            <a:r>
              <a:rPr lang="en-GB" dirty="0" smtClean="0"/>
              <a:t>The first presidential election was held in 1788.</a:t>
            </a:r>
          </a:p>
          <a:p>
            <a:r>
              <a:rPr lang="en-GB" dirty="0" smtClean="0"/>
              <a:t>A presidential election has been held every four years even in war time.</a:t>
            </a:r>
          </a:p>
          <a:p>
            <a:r>
              <a:rPr lang="en-GB" dirty="0" smtClean="0"/>
              <a:t>If the president dies in office there is no special election the vice president becomes president.</a:t>
            </a:r>
          </a:p>
          <a:p>
            <a:r>
              <a:rPr lang="en-GB" dirty="0" smtClean="0"/>
              <a:t>The election is held on the on the Tuesday after the first Monday in November every fourth year.</a:t>
            </a:r>
          </a:p>
          <a:p>
            <a:pPr marL="0" indent="0">
              <a:buNone/>
            </a:pPr>
            <a:r>
              <a:rPr lang="en-GB" baseline="30000" dirty="0" smtClean="0"/>
              <a:t>2</a:t>
            </a:r>
            <a:r>
              <a:rPr lang="en-GB" dirty="0" smtClean="0"/>
              <a:t> Unless otherwise stated all subsequent slides are based on US Government  &amp; Politics by Anthony J Bennett Chapter 2 Elections and Voting</a:t>
            </a:r>
            <a:endParaRPr lang="en-GB" dirty="0"/>
          </a:p>
        </p:txBody>
      </p:sp>
    </p:spTree>
    <p:extLst>
      <p:ext uri="{BB962C8B-B14F-4D97-AF65-F5344CB8AC3E}">
        <p14:creationId xmlns:p14="http://schemas.microsoft.com/office/powerpoint/2010/main" val="1785896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3545</Words>
  <Application>Microsoft Office PowerPoint</Application>
  <PresentationFormat>On-screen Show (4:3)</PresentationFormat>
  <Paragraphs>437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US Elections and Voting</vt:lpstr>
      <vt:lpstr>The Electoral System1</vt:lpstr>
      <vt:lpstr>Turnout in US and UK elections</vt:lpstr>
      <vt:lpstr>The Electoral College</vt:lpstr>
      <vt:lpstr>PowerPoint Presentation</vt:lpstr>
      <vt:lpstr>PowerPoint Presentation</vt:lpstr>
      <vt:lpstr>PowerPoint Presentation</vt:lpstr>
      <vt:lpstr>Swing States</vt:lpstr>
      <vt:lpstr>Presidential Elections2</vt:lpstr>
      <vt:lpstr>Presidential elections: a four stage process</vt:lpstr>
      <vt:lpstr>PowerPoint Presentation</vt:lpstr>
      <vt:lpstr>Requirements for a presidential candidate</vt:lpstr>
      <vt:lpstr>Extra-constitutional requirements 1</vt:lpstr>
      <vt:lpstr>Winning and losing candidates in presidential elections 1968- 2012</vt:lpstr>
      <vt:lpstr>Extra-constitutional requirements 2</vt:lpstr>
      <vt:lpstr>Extra-constitutional requirements</vt:lpstr>
      <vt:lpstr>Invisible primary</vt:lpstr>
      <vt:lpstr>Primaries and caucuses 13</vt:lpstr>
      <vt:lpstr>Primaries and caucuses 2</vt:lpstr>
      <vt:lpstr>The timing of Primaries</vt:lpstr>
      <vt:lpstr>The increased importance of primaries</vt:lpstr>
      <vt:lpstr>Strengths of the new nomination process</vt:lpstr>
      <vt:lpstr>Criticisms of the new nominating process</vt:lpstr>
      <vt:lpstr>Possible reforms of Primary elections</vt:lpstr>
      <vt:lpstr>National Party Conventions</vt:lpstr>
      <vt:lpstr>National Party Conventions</vt:lpstr>
      <vt:lpstr>Campaign Finance 1</vt:lpstr>
      <vt:lpstr>Campaign Finance 2</vt:lpstr>
      <vt:lpstr>Campaign Finance 3</vt:lpstr>
      <vt:lpstr>Campaign Finance 4</vt:lpstr>
      <vt:lpstr>Campaign Finance 5</vt:lpstr>
      <vt:lpstr>The role of the media</vt:lpstr>
      <vt:lpstr>Print Journalism</vt:lpstr>
      <vt:lpstr>Television 1</vt:lpstr>
      <vt:lpstr>Television 2</vt:lpstr>
      <vt:lpstr>Voting Behaviour 1</vt:lpstr>
      <vt:lpstr>Voting Behaviour 2</vt:lpstr>
      <vt:lpstr>Voting Behaviour 3</vt:lpstr>
      <vt:lpstr>Voting Behaviour 4</vt:lpstr>
      <vt:lpstr>Voting Behaviour 5</vt:lpstr>
      <vt:lpstr>Voting Behaviour 6</vt:lpstr>
      <vt:lpstr>The Electoral College Criticisms</vt:lpstr>
      <vt:lpstr>The Electoral College Defences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Elections and Voting</dc:title>
  <dc:creator>Michael Allen</dc:creator>
  <cp:lastModifiedBy>Michael Allen</cp:lastModifiedBy>
  <cp:revision>53</cp:revision>
  <cp:lastPrinted>2016-06-23T07:33:01Z</cp:lastPrinted>
  <dcterms:created xsi:type="dcterms:W3CDTF">2016-06-22T14:09:02Z</dcterms:created>
  <dcterms:modified xsi:type="dcterms:W3CDTF">2016-09-14T18:02:47Z</dcterms:modified>
</cp:coreProperties>
</file>