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56" r:id="rId2"/>
    <p:sldId id="262" r:id="rId3"/>
    <p:sldId id="257" r:id="rId4"/>
    <p:sldId id="261" r:id="rId5"/>
    <p:sldId id="264" r:id="rId6"/>
    <p:sldId id="258" r:id="rId7"/>
    <p:sldId id="259" r:id="rId8"/>
    <p:sldId id="260" r:id="rId9"/>
    <p:sldId id="263"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68" y="-96"/>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22" y="-96"/>
      </p:cViewPr>
      <p:guideLst>
        <p:guide orient="horz" pos="3127"/>
        <p:guide pos="209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165DD697-4DD0-4DF0-B77C-CE0404FC139D}" type="datetimeFigureOut">
              <a:rPr lang="en-GB" smtClean="0"/>
              <a:pPr/>
              <a:t>11/01/2017</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C9A99F70-D2E0-4BDE-8B6B-707A6401FD3B}" type="slidenum">
              <a:rPr lang="en-GB" smtClean="0"/>
              <a:pPr/>
              <a:t>‹#›</a:t>
            </a:fld>
            <a:endParaRPr lang="en-GB"/>
          </a:p>
        </p:txBody>
      </p:sp>
    </p:spTree>
    <p:extLst>
      <p:ext uri="{BB962C8B-B14F-4D97-AF65-F5344CB8AC3E}">
        <p14:creationId xmlns:p14="http://schemas.microsoft.com/office/powerpoint/2010/main" xmlns="" val="35460202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1A907F17-2717-4D84-AA96-01651EE67DE5}" type="datetimeFigureOut">
              <a:rPr lang="en-GB" smtClean="0"/>
              <a:pPr/>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21F26E-494B-4136-9357-B9973EBC7EE9}" type="slidenum">
              <a:rPr lang="en-GB" smtClean="0"/>
              <a:pPr/>
              <a:t>‹#›</a:t>
            </a:fld>
            <a:endParaRPr lang="en-GB"/>
          </a:p>
        </p:txBody>
      </p:sp>
    </p:spTree>
    <p:extLst>
      <p:ext uri="{BB962C8B-B14F-4D97-AF65-F5344CB8AC3E}">
        <p14:creationId xmlns:p14="http://schemas.microsoft.com/office/powerpoint/2010/main" xmlns="" val="197707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907F17-2717-4D84-AA96-01651EE67DE5}" type="datetimeFigureOut">
              <a:rPr lang="en-GB" smtClean="0"/>
              <a:pPr/>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21F26E-494B-4136-9357-B9973EBC7EE9}" type="slidenum">
              <a:rPr lang="en-GB" smtClean="0"/>
              <a:pPr/>
              <a:t>‹#›</a:t>
            </a:fld>
            <a:endParaRPr lang="en-GB"/>
          </a:p>
        </p:txBody>
      </p:sp>
    </p:spTree>
    <p:extLst>
      <p:ext uri="{BB962C8B-B14F-4D97-AF65-F5344CB8AC3E}">
        <p14:creationId xmlns:p14="http://schemas.microsoft.com/office/powerpoint/2010/main" xmlns="" val="50612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907F17-2717-4D84-AA96-01651EE67DE5}" type="datetimeFigureOut">
              <a:rPr lang="en-GB" smtClean="0"/>
              <a:pPr/>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21F26E-494B-4136-9357-B9973EBC7EE9}" type="slidenum">
              <a:rPr lang="en-GB" smtClean="0"/>
              <a:pPr/>
              <a:t>‹#›</a:t>
            </a:fld>
            <a:endParaRPr lang="en-GB"/>
          </a:p>
        </p:txBody>
      </p:sp>
    </p:spTree>
    <p:extLst>
      <p:ext uri="{BB962C8B-B14F-4D97-AF65-F5344CB8AC3E}">
        <p14:creationId xmlns:p14="http://schemas.microsoft.com/office/powerpoint/2010/main" xmlns="" val="138613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1A907F17-2717-4D84-AA96-01651EE67DE5}" type="datetimeFigureOut">
              <a:rPr lang="en-GB" smtClean="0"/>
              <a:pPr/>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21F26E-494B-4136-9357-B9973EBC7EE9}" type="slidenum">
              <a:rPr lang="en-GB" smtClean="0"/>
              <a:pPr/>
              <a:t>‹#›</a:t>
            </a:fld>
            <a:endParaRPr lang="en-GB"/>
          </a:p>
        </p:txBody>
      </p:sp>
    </p:spTree>
    <p:extLst>
      <p:ext uri="{BB962C8B-B14F-4D97-AF65-F5344CB8AC3E}">
        <p14:creationId xmlns:p14="http://schemas.microsoft.com/office/powerpoint/2010/main" xmlns="" val="305314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907F17-2717-4D84-AA96-01651EE67DE5}" type="datetimeFigureOut">
              <a:rPr lang="en-GB" smtClean="0"/>
              <a:pPr/>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21F26E-494B-4136-9357-B9973EBC7EE9}" type="slidenum">
              <a:rPr lang="en-GB" smtClean="0"/>
              <a:pPr/>
              <a:t>‹#›</a:t>
            </a:fld>
            <a:endParaRPr lang="en-GB"/>
          </a:p>
        </p:txBody>
      </p:sp>
    </p:spTree>
    <p:extLst>
      <p:ext uri="{BB962C8B-B14F-4D97-AF65-F5344CB8AC3E}">
        <p14:creationId xmlns:p14="http://schemas.microsoft.com/office/powerpoint/2010/main" xmlns="" val="2597994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A907F17-2717-4D84-AA96-01651EE67DE5}" type="datetimeFigureOut">
              <a:rPr lang="en-GB" smtClean="0"/>
              <a:pPr/>
              <a:t>11/01/2017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21F26E-494B-4136-9357-B9973EBC7EE9}" type="slidenum">
              <a:rPr lang="en-GB" smtClean="0"/>
              <a:pPr/>
              <a:t>‹#›</a:t>
            </a:fld>
            <a:endParaRPr lang="en-GB"/>
          </a:p>
        </p:txBody>
      </p:sp>
    </p:spTree>
    <p:extLst>
      <p:ext uri="{BB962C8B-B14F-4D97-AF65-F5344CB8AC3E}">
        <p14:creationId xmlns:p14="http://schemas.microsoft.com/office/powerpoint/2010/main" xmlns="" val="144724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A907F17-2717-4D84-AA96-01651EE67DE5}" type="datetimeFigureOut">
              <a:rPr lang="en-GB" smtClean="0"/>
              <a:pPr/>
              <a:t>11/01/2017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21F26E-494B-4136-9357-B9973EBC7EE9}" type="slidenum">
              <a:rPr lang="en-GB" smtClean="0"/>
              <a:pPr/>
              <a:t>‹#›</a:t>
            </a:fld>
            <a:endParaRPr lang="en-GB"/>
          </a:p>
        </p:txBody>
      </p:sp>
    </p:spTree>
    <p:extLst>
      <p:ext uri="{BB962C8B-B14F-4D97-AF65-F5344CB8AC3E}">
        <p14:creationId xmlns:p14="http://schemas.microsoft.com/office/powerpoint/2010/main" xmlns="" val="435106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A907F17-2717-4D84-AA96-01651EE67DE5}" type="datetimeFigureOut">
              <a:rPr lang="en-GB" smtClean="0"/>
              <a:pPr/>
              <a:t>11/01/2017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21F26E-494B-4136-9357-B9973EBC7EE9}" type="slidenum">
              <a:rPr lang="en-GB" smtClean="0"/>
              <a:pPr/>
              <a:t>‹#›</a:t>
            </a:fld>
            <a:endParaRPr lang="en-GB"/>
          </a:p>
        </p:txBody>
      </p:sp>
    </p:spTree>
    <p:extLst>
      <p:ext uri="{BB962C8B-B14F-4D97-AF65-F5344CB8AC3E}">
        <p14:creationId xmlns:p14="http://schemas.microsoft.com/office/powerpoint/2010/main" xmlns="" val="296661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07F17-2717-4D84-AA96-01651EE67DE5}" type="datetimeFigureOut">
              <a:rPr lang="en-GB" smtClean="0"/>
              <a:pPr/>
              <a:t>11/01/2017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21F26E-494B-4136-9357-B9973EBC7EE9}" type="slidenum">
              <a:rPr lang="en-GB" smtClean="0"/>
              <a:pPr/>
              <a:t>‹#›</a:t>
            </a:fld>
            <a:endParaRPr lang="en-GB"/>
          </a:p>
        </p:txBody>
      </p:sp>
    </p:spTree>
    <p:extLst>
      <p:ext uri="{BB962C8B-B14F-4D97-AF65-F5344CB8AC3E}">
        <p14:creationId xmlns:p14="http://schemas.microsoft.com/office/powerpoint/2010/main" xmlns="" val="1134778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07F17-2717-4D84-AA96-01651EE67DE5}" type="datetimeFigureOut">
              <a:rPr lang="en-GB" smtClean="0"/>
              <a:pPr/>
              <a:t>11/01/2017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21F26E-494B-4136-9357-B9973EBC7EE9}" type="slidenum">
              <a:rPr lang="en-GB" smtClean="0"/>
              <a:pPr/>
              <a:t>‹#›</a:t>
            </a:fld>
            <a:endParaRPr lang="en-GB"/>
          </a:p>
        </p:txBody>
      </p:sp>
    </p:spTree>
    <p:extLst>
      <p:ext uri="{BB962C8B-B14F-4D97-AF65-F5344CB8AC3E}">
        <p14:creationId xmlns:p14="http://schemas.microsoft.com/office/powerpoint/2010/main" xmlns="" val="842738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07F17-2717-4D84-AA96-01651EE67DE5}" type="datetimeFigureOut">
              <a:rPr lang="en-GB" smtClean="0"/>
              <a:pPr/>
              <a:t>11/01/2017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21F26E-494B-4136-9357-B9973EBC7EE9}" type="slidenum">
              <a:rPr lang="en-GB" smtClean="0"/>
              <a:pPr/>
              <a:t>‹#›</a:t>
            </a:fld>
            <a:endParaRPr lang="en-GB"/>
          </a:p>
        </p:txBody>
      </p:sp>
    </p:spTree>
    <p:extLst>
      <p:ext uri="{BB962C8B-B14F-4D97-AF65-F5344CB8AC3E}">
        <p14:creationId xmlns:p14="http://schemas.microsoft.com/office/powerpoint/2010/main" xmlns="" val="622061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07F17-2717-4D84-AA96-01651EE67DE5}" type="datetimeFigureOut">
              <a:rPr lang="en-GB" smtClean="0"/>
              <a:pPr/>
              <a:t>11/01/2017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1F26E-494B-4136-9357-B9973EBC7EE9}" type="slidenum">
              <a:rPr lang="en-GB" smtClean="0"/>
              <a:pPr/>
              <a:t>‹#›</a:t>
            </a:fld>
            <a:endParaRPr lang="en-GB"/>
          </a:p>
        </p:txBody>
      </p:sp>
    </p:spTree>
    <p:extLst>
      <p:ext uri="{BB962C8B-B14F-4D97-AF65-F5344CB8AC3E}">
        <p14:creationId xmlns:p14="http://schemas.microsoft.com/office/powerpoint/2010/main" xmlns="" val="3104320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parknotes.com/us-government-and-politics/american-government/the-presidency/section4.r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reverbpress.com/politics/much-power-president-actually"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www.sparknotes.com/us-government-and-politics/american-government/the-presidency/section4.r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6632"/>
            <a:ext cx="7772400" cy="1470025"/>
          </a:xfrm>
        </p:spPr>
        <p:txBody>
          <a:bodyPr/>
          <a:lstStyle/>
          <a:p>
            <a:r>
              <a:rPr lang="en-GB" dirty="0" smtClean="0"/>
              <a:t>The United States President</a:t>
            </a:r>
            <a:endParaRPr lang="en-GB" dirty="0"/>
          </a:p>
        </p:txBody>
      </p:sp>
      <p:sp>
        <p:nvSpPr>
          <p:cNvPr id="3" name="Subtitle 2"/>
          <p:cNvSpPr>
            <a:spLocks noGrp="1"/>
          </p:cNvSpPr>
          <p:nvPr>
            <p:ph type="subTitle" idx="1"/>
          </p:nvPr>
        </p:nvSpPr>
        <p:spPr>
          <a:xfrm>
            <a:off x="1331640" y="1196752"/>
            <a:ext cx="6400800" cy="1752600"/>
          </a:xfrm>
        </p:spPr>
        <p:txBody>
          <a:bodyPr/>
          <a:lstStyle/>
          <a:p>
            <a:r>
              <a:rPr lang="en-GB" dirty="0" smtClean="0"/>
              <a:t>By</a:t>
            </a:r>
          </a:p>
          <a:p>
            <a:r>
              <a:rPr lang="en-GB" dirty="0" smtClean="0"/>
              <a:t>Mike Allen</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19039" y="2351439"/>
            <a:ext cx="4560582" cy="4506561"/>
          </a:xfrm>
          <a:prstGeom prst="rect">
            <a:avLst/>
          </a:prstGeom>
        </p:spPr>
      </p:pic>
    </p:spTree>
    <p:extLst>
      <p:ext uri="{BB962C8B-B14F-4D97-AF65-F5344CB8AC3E}">
        <p14:creationId xmlns:p14="http://schemas.microsoft.com/office/powerpoint/2010/main" xmlns="" val="2911653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President as Chief Executive</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In order to manage the executive branch effectively, however, each President faces a number of challenges, including:</a:t>
            </a:r>
          </a:p>
          <a:p>
            <a:r>
              <a:rPr lang="en-GB" dirty="0" smtClean="0"/>
              <a:t>Assembling a suitable team to lead the departments that administer government policy.</a:t>
            </a:r>
          </a:p>
          <a:p>
            <a:r>
              <a:rPr lang="en-GB" dirty="0" smtClean="0"/>
              <a:t>Exerting effective political control over the civil servants who implement policy.</a:t>
            </a:r>
          </a:p>
          <a:p>
            <a:r>
              <a:rPr lang="en-GB" dirty="0" smtClean="0"/>
              <a:t>Maintaining effective political focus on his political agenda when the next presidential election is looming.</a:t>
            </a:r>
            <a:endParaRPr lang="en-GB" dirty="0"/>
          </a:p>
        </p:txBody>
      </p:sp>
    </p:spTree>
    <p:extLst>
      <p:ext uri="{BB962C8B-B14F-4D97-AF65-F5344CB8AC3E}">
        <p14:creationId xmlns:p14="http://schemas.microsoft.com/office/powerpoint/2010/main" xmlns="" val="2238511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Choosing the Cabinet 1</a:t>
            </a:r>
            <a:r>
              <a:rPr lang="en-GB" baseline="30000" dirty="0" smtClean="0"/>
              <a:t>5</a:t>
            </a:r>
            <a:endParaRPr lang="en-GB" baseline="30000" dirty="0"/>
          </a:p>
        </p:txBody>
      </p:sp>
      <p:sp>
        <p:nvSpPr>
          <p:cNvPr id="3" name="Content Placeholder 2"/>
          <p:cNvSpPr>
            <a:spLocks noGrp="1"/>
          </p:cNvSpPr>
          <p:nvPr>
            <p:ph idx="1"/>
          </p:nvPr>
        </p:nvSpPr>
        <p:spPr/>
        <p:txBody>
          <a:bodyPr>
            <a:normAutofit fontScale="85000" lnSpcReduction="20000"/>
          </a:bodyPr>
          <a:lstStyle/>
          <a:p>
            <a:r>
              <a:rPr lang="en-GB" dirty="0" smtClean="0"/>
              <a:t>The President needs to select </a:t>
            </a:r>
            <a:r>
              <a:rPr lang="en-GB" dirty="0"/>
              <a:t>people </a:t>
            </a:r>
            <a:r>
              <a:rPr lang="en-GB" dirty="0" smtClean="0"/>
              <a:t>to run </a:t>
            </a:r>
            <a:r>
              <a:rPr lang="en-GB" dirty="0"/>
              <a:t>the fifteen government departments. </a:t>
            </a:r>
            <a:endParaRPr lang="en-GB" dirty="0" smtClean="0"/>
          </a:p>
          <a:p>
            <a:r>
              <a:rPr lang="en-GB" dirty="0" smtClean="0"/>
              <a:t>This </a:t>
            </a:r>
            <a:r>
              <a:rPr lang="en-GB" dirty="0"/>
              <a:t>means </a:t>
            </a:r>
            <a:r>
              <a:rPr lang="en-GB" dirty="0" smtClean="0"/>
              <a:t>appointing people </a:t>
            </a:r>
            <a:r>
              <a:rPr lang="en-GB" dirty="0"/>
              <a:t>who can ensure that the President’s political priorities </a:t>
            </a:r>
            <a:r>
              <a:rPr lang="en-GB" dirty="0" smtClean="0"/>
              <a:t>are implemented </a:t>
            </a:r>
            <a:r>
              <a:rPr lang="en-GB" dirty="0"/>
              <a:t>within their departments, </a:t>
            </a:r>
            <a:endParaRPr lang="en-GB" dirty="0" smtClean="0"/>
          </a:p>
          <a:p>
            <a:r>
              <a:rPr lang="en-GB" dirty="0" smtClean="0"/>
              <a:t>work </a:t>
            </a:r>
            <a:r>
              <a:rPr lang="en-GB" dirty="0"/>
              <a:t>together with </a:t>
            </a:r>
            <a:r>
              <a:rPr lang="en-GB" dirty="0" smtClean="0"/>
              <a:t>other departmental </a:t>
            </a:r>
            <a:r>
              <a:rPr lang="en-GB" dirty="0"/>
              <a:t>heads whenever co-ordination of policy is necessary</a:t>
            </a:r>
          </a:p>
          <a:p>
            <a:r>
              <a:rPr lang="en-GB" dirty="0"/>
              <a:t>and support the President with policy proposals that support </a:t>
            </a:r>
            <a:r>
              <a:rPr lang="en-GB" dirty="0" smtClean="0"/>
              <a:t>his goals.</a:t>
            </a:r>
          </a:p>
          <a:p>
            <a:pPr marL="0" indent="0">
              <a:buNone/>
            </a:pPr>
            <a:r>
              <a:rPr lang="en-GB" baseline="30000" dirty="0" smtClean="0"/>
              <a:t>5</a:t>
            </a:r>
            <a:r>
              <a:rPr lang="en-GB" dirty="0" smtClean="0"/>
              <a:t> This and the following 2 slides are adapted from US Government and Politics William Storey 2007 Edinburgh University Press p283-4</a:t>
            </a:r>
            <a:endParaRPr lang="en-GB" dirty="0"/>
          </a:p>
        </p:txBody>
      </p:sp>
    </p:spTree>
    <p:extLst>
      <p:ext uri="{BB962C8B-B14F-4D97-AF65-F5344CB8AC3E}">
        <p14:creationId xmlns:p14="http://schemas.microsoft.com/office/powerpoint/2010/main" xmlns="" val="406986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Choosing the Cabinet 2</a:t>
            </a:r>
            <a:endParaRPr lang="en-GB" dirty="0"/>
          </a:p>
        </p:txBody>
      </p:sp>
      <p:sp>
        <p:nvSpPr>
          <p:cNvPr id="3" name="Content Placeholder 2"/>
          <p:cNvSpPr>
            <a:spLocks noGrp="1"/>
          </p:cNvSpPr>
          <p:nvPr>
            <p:ph idx="1"/>
          </p:nvPr>
        </p:nvSpPr>
        <p:spPr/>
        <p:txBody>
          <a:bodyPr>
            <a:normAutofit fontScale="55000" lnSpcReduction="20000"/>
          </a:bodyPr>
          <a:lstStyle/>
          <a:p>
            <a:pPr marL="0" indent="0">
              <a:buNone/>
            </a:pPr>
            <a:r>
              <a:rPr lang="en-GB" dirty="0" smtClean="0"/>
              <a:t>The President </a:t>
            </a:r>
            <a:r>
              <a:rPr lang="en-GB" dirty="0"/>
              <a:t>has less freedom </a:t>
            </a:r>
            <a:r>
              <a:rPr lang="en-GB" dirty="0" smtClean="0"/>
              <a:t>of choice </a:t>
            </a:r>
            <a:r>
              <a:rPr lang="en-GB" dirty="0"/>
              <a:t>than the head of government in many other countries, </a:t>
            </a:r>
            <a:r>
              <a:rPr lang="en-GB" dirty="0" smtClean="0"/>
              <a:t>including Britain</a:t>
            </a:r>
            <a:r>
              <a:rPr lang="en-GB" dirty="0"/>
              <a:t>. </a:t>
            </a:r>
            <a:endParaRPr lang="en-GB" dirty="0" smtClean="0"/>
          </a:p>
          <a:p>
            <a:pPr marL="0" indent="0">
              <a:buNone/>
            </a:pPr>
            <a:r>
              <a:rPr lang="en-GB" dirty="0" smtClean="0"/>
              <a:t>The </a:t>
            </a:r>
            <a:r>
              <a:rPr lang="en-GB" dirty="0"/>
              <a:t>restrictions include the following:</a:t>
            </a:r>
          </a:p>
          <a:p>
            <a:r>
              <a:rPr lang="en-GB" dirty="0" smtClean="0"/>
              <a:t>The </a:t>
            </a:r>
            <a:r>
              <a:rPr lang="en-GB" dirty="0"/>
              <a:t>President cannot adjust the number of departments, or </a:t>
            </a:r>
            <a:r>
              <a:rPr lang="en-GB" dirty="0" smtClean="0"/>
              <a:t>their responsibilities</a:t>
            </a:r>
            <a:r>
              <a:rPr lang="en-GB" dirty="0"/>
              <a:t>, to help promote his policy priorities. This can </a:t>
            </a:r>
            <a:r>
              <a:rPr lang="en-GB" dirty="0" smtClean="0"/>
              <a:t>only be </a:t>
            </a:r>
            <a:r>
              <a:rPr lang="en-GB" dirty="0"/>
              <a:t>done by Congress</a:t>
            </a:r>
            <a:r>
              <a:rPr lang="en-GB" dirty="0" smtClean="0"/>
              <a:t>.</a:t>
            </a:r>
          </a:p>
          <a:p>
            <a:r>
              <a:rPr lang="en-GB" dirty="0"/>
              <a:t>By convention, the head of each department has a </a:t>
            </a:r>
            <a:r>
              <a:rPr lang="en-GB" dirty="0" smtClean="0"/>
              <a:t>background that </a:t>
            </a:r>
            <a:r>
              <a:rPr lang="en-GB" dirty="0"/>
              <a:t>is compatible with the responsibilities of the department.</a:t>
            </a:r>
          </a:p>
          <a:p>
            <a:r>
              <a:rPr lang="en-GB" dirty="0" smtClean="0"/>
              <a:t>By </a:t>
            </a:r>
            <a:r>
              <a:rPr lang="en-GB" dirty="0"/>
              <a:t>convention, the heads of department (who make up </a:t>
            </a:r>
            <a:r>
              <a:rPr lang="en-GB" dirty="0" smtClean="0"/>
              <a:t>the Cabinet</a:t>
            </a:r>
            <a:r>
              <a:rPr lang="en-GB" dirty="0"/>
              <a:t>) are expected to be broadly representative of the </a:t>
            </a:r>
            <a:r>
              <a:rPr lang="en-GB" dirty="0" smtClean="0"/>
              <a:t>population of </a:t>
            </a:r>
            <a:r>
              <a:rPr lang="en-GB" dirty="0"/>
              <a:t>the country. </a:t>
            </a:r>
            <a:endParaRPr lang="en-GB" dirty="0" smtClean="0"/>
          </a:p>
          <a:p>
            <a:r>
              <a:rPr lang="en-GB" dirty="0" smtClean="0"/>
              <a:t>This </a:t>
            </a:r>
            <a:r>
              <a:rPr lang="en-GB" dirty="0"/>
              <a:t>is particularly important when a state </a:t>
            </a:r>
            <a:r>
              <a:rPr lang="en-GB" dirty="0" smtClean="0"/>
              <a:t>governor becomes </a:t>
            </a:r>
            <a:r>
              <a:rPr lang="en-GB" dirty="0"/>
              <a:t>President, as was the case with both Bill </a:t>
            </a:r>
            <a:r>
              <a:rPr lang="en-GB" dirty="0" smtClean="0"/>
              <a:t>Clinton (</a:t>
            </a:r>
            <a:r>
              <a:rPr lang="en-GB" dirty="0"/>
              <a:t>Arkansas) and George W. Bush (Texas). It would be </a:t>
            </a:r>
            <a:r>
              <a:rPr lang="en-GB" dirty="0" smtClean="0"/>
              <a:t>inappropriate for </a:t>
            </a:r>
            <a:r>
              <a:rPr lang="en-GB" dirty="0"/>
              <a:t>the national government to be run almost exclusively by the</a:t>
            </a:r>
          </a:p>
          <a:p>
            <a:r>
              <a:rPr lang="en-GB" dirty="0"/>
              <a:t>President’s close associates from his home state.</a:t>
            </a:r>
          </a:p>
          <a:p>
            <a:r>
              <a:rPr lang="en-GB" dirty="0" smtClean="0"/>
              <a:t>By </a:t>
            </a:r>
            <a:r>
              <a:rPr lang="en-GB" dirty="0"/>
              <a:t>convention, powerful pressure groups that have an interest </a:t>
            </a:r>
            <a:r>
              <a:rPr lang="en-GB" dirty="0" smtClean="0"/>
              <a:t>in the </a:t>
            </a:r>
            <a:r>
              <a:rPr lang="en-GB" dirty="0"/>
              <a:t>affairs of a department are consulted in the appointment of </a:t>
            </a:r>
            <a:r>
              <a:rPr lang="en-GB" dirty="0" smtClean="0"/>
              <a:t>its head</a:t>
            </a:r>
            <a:r>
              <a:rPr lang="en-GB" dirty="0"/>
              <a:t>.</a:t>
            </a:r>
          </a:p>
        </p:txBody>
      </p:sp>
    </p:spTree>
    <p:extLst>
      <p:ext uri="{BB962C8B-B14F-4D97-AF65-F5344CB8AC3E}">
        <p14:creationId xmlns:p14="http://schemas.microsoft.com/office/powerpoint/2010/main" xmlns="" val="2745360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Choosing the Cabinet 3</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a:t>Once the President has found potential appointees to his Cabinet, </a:t>
            </a:r>
            <a:r>
              <a:rPr lang="en-GB" dirty="0" smtClean="0"/>
              <a:t>he still </a:t>
            </a:r>
            <a:r>
              <a:rPr lang="en-GB" dirty="0"/>
              <a:t>faces a number of obstacles:</a:t>
            </a:r>
          </a:p>
          <a:p>
            <a:r>
              <a:rPr lang="en-GB" dirty="0" smtClean="0"/>
              <a:t>Persuading </a:t>
            </a:r>
            <a:r>
              <a:rPr lang="en-GB" dirty="0"/>
              <a:t>candidates to move to Washington DC. A </a:t>
            </a:r>
            <a:r>
              <a:rPr lang="en-GB" dirty="0" smtClean="0"/>
              <a:t>President will </a:t>
            </a:r>
            <a:r>
              <a:rPr lang="en-GB" dirty="0"/>
              <a:t>be in office for a maximum of eight years, which may mean </a:t>
            </a:r>
            <a:r>
              <a:rPr lang="en-GB" dirty="0" smtClean="0"/>
              <a:t>a candidate </a:t>
            </a:r>
            <a:r>
              <a:rPr lang="en-GB" dirty="0"/>
              <a:t>leaving a well-established career and uprooting a </a:t>
            </a:r>
            <a:r>
              <a:rPr lang="en-GB" dirty="0" smtClean="0"/>
              <a:t>family for </a:t>
            </a:r>
            <a:r>
              <a:rPr lang="en-GB" dirty="0"/>
              <a:t>a limited period.</a:t>
            </a:r>
          </a:p>
          <a:p>
            <a:r>
              <a:rPr lang="en-GB" dirty="0" smtClean="0"/>
              <a:t>Persuading </a:t>
            </a:r>
            <a:r>
              <a:rPr lang="en-GB" dirty="0"/>
              <a:t>candidates to take a pay cut. In 2006, the pay of </a:t>
            </a:r>
            <a:r>
              <a:rPr lang="en-GB" dirty="0" smtClean="0"/>
              <a:t>a head </a:t>
            </a:r>
            <a:r>
              <a:rPr lang="en-GB" dirty="0"/>
              <a:t>of department was $175,700, considerably less than </a:t>
            </a:r>
            <a:r>
              <a:rPr lang="en-GB" dirty="0" smtClean="0"/>
              <a:t>the earnings </a:t>
            </a:r>
            <a:r>
              <a:rPr lang="en-GB" dirty="0"/>
              <a:t>of senior managers in the private sector.</a:t>
            </a:r>
          </a:p>
          <a:p>
            <a:r>
              <a:rPr lang="en-GB" dirty="0" smtClean="0"/>
              <a:t>The </a:t>
            </a:r>
            <a:r>
              <a:rPr lang="en-GB" dirty="0"/>
              <a:t>Senate has to confirm the appointees before they can </a:t>
            </a:r>
            <a:r>
              <a:rPr lang="en-GB" dirty="0" smtClean="0"/>
              <a:t>take office</a:t>
            </a:r>
            <a:r>
              <a:rPr lang="en-GB" dirty="0"/>
              <a:t>. In most cases, this is routine </a:t>
            </a:r>
            <a:r>
              <a:rPr lang="en-GB" dirty="0" smtClean="0"/>
              <a:t>but confirmation </a:t>
            </a:r>
            <a:r>
              <a:rPr lang="en-GB" dirty="0"/>
              <a:t>is certainly not guaranteed.</a:t>
            </a:r>
          </a:p>
        </p:txBody>
      </p:sp>
    </p:spTree>
    <p:extLst>
      <p:ext uri="{BB962C8B-B14F-4D97-AF65-F5344CB8AC3E}">
        <p14:creationId xmlns:p14="http://schemas.microsoft.com/office/powerpoint/2010/main" xmlns="" val="103800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the Cabinet</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The cabinet is advisory only, it does not take decisions.</a:t>
            </a:r>
          </a:p>
          <a:p>
            <a:r>
              <a:rPr lang="en-GB" dirty="0" smtClean="0"/>
              <a:t>The President takes the decisions.  President Harry Truman had a sign on his desk which said “The buck stops here.”</a:t>
            </a:r>
          </a:p>
          <a:p>
            <a:r>
              <a:rPr lang="en-GB" dirty="0"/>
              <a:t>Lincoln asked his Cabinet to vote on whether he should go through with delivering the Emancipation Proclamation. The Secretary of State stood and said “Nay,” then the Secretary of Interior followed, and then all of the rest. Each had clearly voted against delivering the Proclamation. After hearing each of them, Lincoln stood and said “The Ayes have it.”</a:t>
            </a:r>
          </a:p>
        </p:txBody>
      </p:sp>
    </p:spTree>
    <p:extLst>
      <p:ext uri="{BB962C8B-B14F-4D97-AF65-F5344CB8AC3E}">
        <p14:creationId xmlns:p14="http://schemas.microsoft.com/office/powerpoint/2010/main" xmlns="" val="2688018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Cabinet Meetings 1</a:t>
            </a:r>
            <a:r>
              <a:rPr lang="en-GB" baseline="30000" dirty="0" smtClean="0"/>
              <a:t>6</a:t>
            </a:r>
            <a:endParaRPr lang="en-GB" baseline="30000" dirty="0"/>
          </a:p>
        </p:txBody>
      </p:sp>
      <p:sp>
        <p:nvSpPr>
          <p:cNvPr id="3" name="Content Placeholder 2"/>
          <p:cNvSpPr>
            <a:spLocks noGrp="1"/>
          </p:cNvSpPr>
          <p:nvPr>
            <p:ph idx="1"/>
          </p:nvPr>
        </p:nvSpPr>
        <p:spPr/>
        <p:txBody>
          <a:bodyPr>
            <a:normAutofit fontScale="70000" lnSpcReduction="20000"/>
          </a:bodyPr>
          <a:lstStyle/>
          <a:p>
            <a:r>
              <a:rPr lang="en-GB" dirty="0" smtClean="0"/>
              <a:t>The frequency of cabinet meetings varies from one president to another and tends to become less frequent as the presidents term goes on. </a:t>
            </a:r>
            <a:r>
              <a:rPr lang="en-GB" dirty="0"/>
              <a:t>Both President Carter and </a:t>
            </a:r>
            <a:r>
              <a:rPr lang="en-GB" dirty="0" smtClean="0"/>
              <a:t>President Reagan </a:t>
            </a:r>
            <a:r>
              <a:rPr lang="en-GB" dirty="0"/>
              <a:t>held thirty-six Cabinet meetings in their first year but just </a:t>
            </a:r>
            <a:r>
              <a:rPr lang="en-GB" dirty="0" smtClean="0"/>
              <a:t>six and </a:t>
            </a:r>
            <a:r>
              <a:rPr lang="en-GB" dirty="0"/>
              <a:t>twelve respectively four years later</a:t>
            </a:r>
            <a:r>
              <a:rPr lang="en-GB" dirty="0" smtClean="0"/>
              <a:t>.</a:t>
            </a:r>
          </a:p>
          <a:p>
            <a:r>
              <a:rPr lang="en-GB" dirty="0"/>
              <a:t>The fact that heads of department, the Cabinet secretaries, </a:t>
            </a:r>
            <a:r>
              <a:rPr lang="en-GB" dirty="0" smtClean="0"/>
              <a:t>are usually </a:t>
            </a:r>
            <a:r>
              <a:rPr lang="en-GB" dirty="0"/>
              <a:t>policy specialists means that they may have little to </a:t>
            </a:r>
            <a:r>
              <a:rPr lang="en-GB" dirty="0" smtClean="0"/>
              <a:t>contribute to </a:t>
            </a:r>
            <a:r>
              <a:rPr lang="en-GB" dirty="0"/>
              <a:t>discussions on unrelated policy areas. </a:t>
            </a:r>
            <a:endParaRPr lang="en-GB" dirty="0" smtClean="0"/>
          </a:p>
          <a:p>
            <a:r>
              <a:rPr lang="en-GB" dirty="0" smtClean="0"/>
              <a:t>The </a:t>
            </a:r>
            <a:r>
              <a:rPr lang="en-GB" dirty="0"/>
              <a:t>result can </a:t>
            </a:r>
            <a:r>
              <a:rPr lang="en-GB" dirty="0" smtClean="0"/>
              <a:t>be meetings </a:t>
            </a:r>
            <a:r>
              <a:rPr lang="en-GB" dirty="0"/>
              <a:t>in which there is little meaningful discussion, </a:t>
            </a:r>
            <a:r>
              <a:rPr lang="en-GB" dirty="0" smtClean="0"/>
              <a:t>which hardly </a:t>
            </a:r>
            <a:r>
              <a:rPr lang="en-GB" dirty="0"/>
              <a:t>aids the President’s </a:t>
            </a:r>
            <a:r>
              <a:rPr lang="en-GB" dirty="0" smtClean="0"/>
              <a:t>decision-making.</a:t>
            </a:r>
          </a:p>
          <a:p>
            <a:pPr marL="0" indent="0">
              <a:buNone/>
            </a:pPr>
            <a:r>
              <a:rPr lang="en-GB" baseline="30000" dirty="0" smtClean="0"/>
              <a:t>6</a:t>
            </a:r>
            <a:r>
              <a:rPr lang="en-GB" dirty="0" smtClean="0"/>
              <a:t> All Cabinet meeting slides are adapted from US Government and Politics William Storey 2007 Edinburgh University Press. 285 -7 </a:t>
            </a:r>
            <a:endParaRPr lang="en-GB" dirty="0"/>
          </a:p>
        </p:txBody>
      </p:sp>
    </p:spTree>
    <p:extLst>
      <p:ext uri="{BB962C8B-B14F-4D97-AF65-F5344CB8AC3E}">
        <p14:creationId xmlns:p14="http://schemas.microsoft.com/office/powerpoint/2010/main" xmlns="" val="2710132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Cabinet Meetings 2</a:t>
            </a:r>
            <a:endParaRPr lang="en-GB" dirty="0"/>
          </a:p>
        </p:txBody>
      </p:sp>
      <p:sp>
        <p:nvSpPr>
          <p:cNvPr id="3" name="Content Placeholder 2"/>
          <p:cNvSpPr>
            <a:spLocks noGrp="1"/>
          </p:cNvSpPr>
          <p:nvPr>
            <p:ph idx="1"/>
          </p:nvPr>
        </p:nvSpPr>
        <p:spPr/>
        <p:txBody>
          <a:bodyPr>
            <a:normAutofit/>
          </a:bodyPr>
          <a:lstStyle/>
          <a:p>
            <a:r>
              <a:rPr lang="en-GB" dirty="0" smtClean="0"/>
              <a:t>A consequence of these shortcomings is that policy-making is often the result of bi-lateral meetings between the President and the most influential ‘top tier’ Cabinet members: </a:t>
            </a:r>
            <a:r>
              <a:rPr lang="en-GB" dirty="0" err="1" smtClean="0"/>
              <a:t>Defense</a:t>
            </a:r>
            <a:r>
              <a:rPr lang="en-GB" dirty="0" smtClean="0"/>
              <a:t>, State, Treasury and Justice.</a:t>
            </a:r>
          </a:p>
          <a:p>
            <a:r>
              <a:rPr lang="en-GB" dirty="0" smtClean="0"/>
              <a:t>Despite these limitations all Presidents have found it beneficial to bring the Cabinet together periodically.</a:t>
            </a:r>
          </a:p>
          <a:p>
            <a:endParaRPr lang="en-GB" dirty="0"/>
          </a:p>
        </p:txBody>
      </p:sp>
    </p:spTree>
    <p:extLst>
      <p:ext uri="{BB962C8B-B14F-4D97-AF65-F5344CB8AC3E}">
        <p14:creationId xmlns:p14="http://schemas.microsoft.com/office/powerpoint/2010/main" xmlns="" val="197641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Cabinet Meetings 3</a:t>
            </a:r>
            <a:endParaRPr lang="en-GB" dirty="0"/>
          </a:p>
        </p:txBody>
      </p:sp>
      <p:sp>
        <p:nvSpPr>
          <p:cNvPr id="3" name="Content Placeholder 2"/>
          <p:cNvSpPr>
            <a:spLocks noGrp="1"/>
          </p:cNvSpPr>
          <p:nvPr>
            <p:ph idx="1"/>
          </p:nvPr>
        </p:nvSpPr>
        <p:spPr>
          <a:xfrm>
            <a:off x="457200" y="1600200"/>
            <a:ext cx="8229600" cy="4709120"/>
          </a:xfrm>
        </p:spPr>
        <p:txBody>
          <a:bodyPr>
            <a:normAutofit fontScale="77500" lnSpcReduction="20000"/>
          </a:bodyPr>
          <a:lstStyle/>
          <a:p>
            <a:pPr marL="0" indent="0">
              <a:buNone/>
            </a:pPr>
            <a:r>
              <a:rPr lang="en-GB" dirty="0" smtClean="0"/>
              <a:t>The benefits to the administration include:</a:t>
            </a:r>
          </a:p>
          <a:p>
            <a:r>
              <a:rPr lang="en-GB" dirty="0" smtClean="0"/>
              <a:t>Embodying the presidential platform – for Clinton, the Cabinet represented his campaign theme of inclusivity; for George W. Bush, the cabinet represented his campaign theme of compassionate conservatism.</a:t>
            </a:r>
          </a:p>
          <a:p>
            <a:r>
              <a:rPr lang="en-GB" dirty="0" smtClean="0"/>
              <a:t>Presenting an image of being ‘in touch’ – having representatives from all sectors of American society creates an image of a government that understands all sectors of American society.</a:t>
            </a:r>
          </a:p>
          <a:p>
            <a:r>
              <a:rPr lang="en-GB" dirty="0" smtClean="0"/>
              <a:t>Presenting an image of open, collective government – Cabinet meetings are always accompanied by a photo opportunity, which counters the sense that most key decisions are taken by a small group of advisors who have never been subject to Senate ratification.</a:t>
            </a:r>
          </a:p>
        </p:txBody>
      </p:sp>
    </p:spTree>
    <p:extLst>
      <p:ext uri="{BB962C8B-B14F-4D97-AF65-F5344CB8AC3E}">
        <p14:creationId xmlns:p14="http://schemas.microsoft.com/office/powerpoint/2010/main" xmlns="" val="3279708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Cabinet Meetings 4</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Although Cabinets have a reputation for limited debate on government policy, there are points in the calendar when the President will usually call the secretaries together to discuss major initiatives that affect all departments, such as when the annual budget is being submitted to Congress.</a:t>
            </a:r>
          </a:p>
          <a:p>
            <a:r>
              <a:rPr lang="en-GB" dirty="0" smtClean="0"/>
              <a:t>At other times, even in the absence of useful policy-making discussions, Cabinet meetings provide an opportunity for information exchange, a check on the progress of legislation, an opportunity for secretaries to meet each other and an opportunity for the ‘second tier’ secretaries to meet the President. </a:t>
            </a:r>
          </a:p>
          <a:p>
            <a:r>
              <a:rPr lang="en-GB" dirty="0" smtClean="0"/>
              <a:t>All this can help build team spirit, important at the beginning of a Presidents term and can be significant if the administration goes through a period of political turbulence.</a:t>
            </a:r>
          </a:p>
          <a:p>
            <a:endParaRPr lang="en-GB" dirty="0"/>
          </a:p>
        </p:txBody>
      </p:sp>
    </p:spTree>
    <p:extLst>
      <p:ext uri="{BB962C8B-B14F-4D97-AF65-F5344CB8AC3E}">
        <p14:creationId xmlns:p14="http://schemas.microsoft.com/office/powerpoint/2010/main" xmlns="" val="3431422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Cabinet Councils</a:t>
            </a:r>
            <a:endParaRPr lang="en-GB" dirty="0"/>
          </a:p>
        </p:txBody>
      </p:sp>
      <p:sp>
        <p:nvSpPr>
          <p:cNvPr id="3" name="Content Placeholder 2"/>
          <p:cNvSpPr>
            <a:spLocks noGrp="1"/>
          </p:cNvSpPr>
          <p:nvPr>
            <p:ph idx="1"/>
          </p:nvPr>
        </p:nvSpPr>
        <p:spPr/>
        <p:txBody>
          <a:bodyPr>
            <a:normAutofit lnSpcReduction="10000"/>
          </a:bodyPr>
          <a:lstStyle/>
          <a:p>
            <a:r>
              <a:rPr lang="en-GB" dirty="0" smtClean="0"/>
              <a:t>To overcome the problem of using full cabinet for policy discussions Presidents have developed a series of policy specific cabinet councils. Under Obama these have been the Council </a:t>
            </a:r>
            <a:r>
              <a:rPr lang="en-GB" dirty="0"/>
              <a:t>on Environmental </a:t>
            </a:r>
            <a:r>
              <a:rPr lang="en-GB" dirty="0" smtClean="0"/>
              <a:t>Quality, the National </a:t>
            </a:r>
            <a:r>
              <a:rPr lang="en-GB" dirty="0"/>
              <a:t>Security </a:t>
            </a:r>
            <a:r>
              <a:rPr lang="en-GB" dirty="0" smtClean="0"/>
              <a:t>Council, the Domestic </a:t>
            </a:r>
            <a:r>
              <a:rPr lang="en-GB" dirty="0"/>
              <a:t>Policy </a:t>
            </a:r>
            <a:r>
              <a:rPr lang="en-GB" dirty="0" smtClean="0"/>
              <a:t>Council and the National </a:t>
            </a:r>
            <a:r>
              <a:rPr lang="en-GB" dirty="0"/>
              <a:t>Economic </a:t>
            </a:r>
            <a:r>
              <a:rPr lang="en-GB" dirty="0" smtClean="0"/>
              <a:t>Council.</a:t>
            </a:r>
          </a:p>
          <a:p>
            <a:r>
              <a:rPr lang="en-GB" dirty="0" smtClean="0"/>
              <a:t>The bring together departmental leaders to coordinate government policy.</a:t>
            </a:r>
            <a:endParaRPr lang="en-GB" dirty="0"/>
          </a:p>
          <a:p>
            <a:endParaRPr lang="en-GB" dirty="0"/>
          </a:p>
        </p:txBody>
      </p:sp>
    </p:spTree>
    <p:extLst>
      <p:ext uri="{BB962C8B-B14F-4D97-AF65-F5344CB8AC3E}">
        <p14:creationId xmlns:p14="http://schemas.microsoft.com/office/powerpoint/2010/main" xmlns="" val="3820728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presidency and the Constitution</a:t>
            </a:r>
            <a:r>
              <a:rPr lang="en-GB" baseline="30000" dirty="0" smtClean="0"/>
              <a:t>1</a:t>
            </a:r>
            <a:r>
              <a:rPr lang="en-GB" b="1" dirty="0" smtClean="0"/>
              <a:t/>
            </a:r>
            <a:br>
              <a:rPr lang="en-GB" b="1" dirty="0" smtClean="0"/>
            </a:br>
            <a:endParaRPr lang="en-GB" dirty="0"/>
          </a:p>
        </p:txBody>
      </p:sp>
      <p:sp>
        <p:nvSpPr>
          <p:cNvPr id="3" name="Content Placeholder 2"/>
          <p:cNvSpPr>
            <a:spLocks noGrp="1"/>
          </p:cNvSpPr>
          <p:nvPr>
            <p:ph idx="1"/>
          </p:nvPr>
        </p:nvSpPr>
        <p:spPr/>
        <p:txBody>
          <a:bodyPr>
            <a:normAutofit fontScale="70000" lnSpcReduction="20000"/>
          </a:bodyPr>
          <a:lstStyle/>
          <a:p>
            <a:r>
              <a:rPr lang="en-GB" b="1" dirty="0" smtClean="0"/>
              <a:t>Giving </a:t>
            </a:r>
            <a:r>
              <a:rPr lang="en-GB" b="1" dirty="0"/>
              <a:t>the Executive a secondary </a:t>
            </a:r>
            <a:r>
              <a:rPr lang="en-GB" b="1" dirty="0" smtClean="0"/>
              <a:t>role</a:t>
            </a:r>
          </a:p>
          <a:p>
            <a:r>
              <a:rPr lang="en-GB" dirty="0" smtClean="0"/>
              <a:t>The </a:t>
            </a:r>
            <a:r>
              <a:rPr lang="en-GB" dirty="0"/>
              <a:t>need for more effective co-ordination of national affairs led to the setting up in 1787 of the Constitutional Convention which drafted the current Constitution. </a:t>
            </a:r>
            <a:endParaRPr lang="en-GB" dirty="0" smtClean="0"/>
          </a:p>
          <a:p>
            <a:r>
              <a:rPr lang="en-GB" dirty="0" smtClean="0"/>
              <a:t>While </a:t>
            </a:r>
            <a:r>
              <a:rPr lang="en-GB" dirty="0"/>
              <a:t>the need for a stronger government was evident, the Founders remained fearful of giving too much power to its leader. </a:t>
            </a:r>
            <a:endParaRPr lang="en-GB" dirty="0" smtClean="0"/>
          </a:p>
          <a:p>
            <a:r>
              <a:rPr lang="en-GB" dirty="0" smtClean="0"/>
              <a:t>Thus</a:t>
            </a:r>
            <a:r>
              <a:rPr lang="en-GB" dirty="0"/>
              <a:t>, they gave primacy to the legislature, with a range of specified powers in the, symbolically significant, Article I of the document</a:t>
            </a:r>
            <a:r>
              <a:rPr lang="en-GB" dirty="0" smtClean="0"/>
              <a:t>.</a:t>
            </a:r>
          </a:p>
          <a:p>
            <a:r>
              <a:rPr lang="en-GB" dirty="0" smtClean="0"/>
              <a:t> </a:t>
            </a:r>
            <a:r>
              <a:rPr lang="en-GB" dirty="0"/>
              <a:t>The executive, reduced to secondary consideration in Article II, would be responsible for carrying out the wishes of Congress and representing the nation in foreign affairs. </a:t>
            </a:r>
            <a:endParaRPr lang="en-GB" dirty="0" smtClean="0"/>
          </a:p>
          <a:p>
            <a:r>
              <a:rPr lang="en-GB" dirty="0" smtClean="0"/>
              <a:t>However the </a:t>
            </a:r>
            <a:r>
              <a:rPr lang="en-GB" dirty="0"/>
              <a:t>Constitution is quite vague about the precise powers of the President, especially in domestic affairs. </a:t>
            </a:r>
            <a:endParaRPr lang="en-GB" dirty="0" smtClean="0"/>
          </a:p>
          <a:p>
            <a:r>
              <a:rPr lang="en-GB" baseline="30000" dirty="0" smtClean="0"/>
              <a:t>1</a:t>
            </a:r>
            <a:r>
              <a:rPr lang="en-GB" dirty="0" smtClean="0"/>
              <a:t> Adapted from US Government and Politics William Storey 2007 Edinburgh </a:t>
            </a:r>
            <a:r>
              <a:rPr lang="en-GB" dirty="0"/>
              <a:t>University Press</a:t>
            </a:r>
            <a:r>
              <a:rPr lang="en-GB" dirty="0" smtClean="0"/>
              <a:t> P281</a:t>
            </a:r>
            <a:endParaRPr lang="en-GB" dirty="0"/>
          </a:p>
          <a:p>
            <a:endParaRPr lang="en-GB" b="1" dirty="0"/>
          </a:p>
        </p:txBody>
      </p:sp>
    </p:spTree>
    <p:extLst>
      <p:ext uri="{BB962C8B-B14F-4D97-AF65-F5344CB8AC3E}">
        <p14:creationId xmlns:p14="http://schemas.microsoft.com/office/powerpoint/2010/main" xmlns="" val="1245174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56984" cy="1224136"/>
          </a:xfrm>
        </p:spPr>
        <p:txBody>
          <a:bodyPr>
            <a:normAutofit fontScale="90000"/>
          </a:bodyPr>
          <a:lstStyle/>
          <a:p>
            <a:r>
              <a:rPr lang="en-GB" dirty="0"/>
              <a:t>Regulatory </a:t>
            </a:r>
            <a:r>
              <a:rPr lang="en-GB" dirty="0" smtClean="0"/>
              <a:t>commissions, independent agencies and </a:t>
            </a:r>
            <a:r>
              <a:rPr lang="en-GB" dirty="0"/>
              <a:t>government corporations</a:t>
            </a:r>
          </a:p>
        </p:txBody>
      </p:sp>
      <p:sp>
        <p:nvSpPr>
          <p:cNvPr id="3" name="Content Placeholder 2"/>
          <p:cNvSpPr>
            <a:spLocks noGrp="1"/>
          </p:cNvSpPr>
          <p:nvPr>
            <p:ph idx="1"/>
          </p:nvPr>
        </p:nvSpPr>
        <p:spPr>
          <a:xfrm>
            <a:off x="457200" y="1340768"/>
            <a:ext cx="8229600" cy="5112568"/>
          </a:xfrm>
        </p:spPr>
        <p:txBody>
          <a:bodyPr>
            <a:normAutofit fontScale="55000" lnSpcReduction="20000"/>
          </a:bodyPr>
          <a:lstStyle/>
          <a:p>
            <a:r>
              <a:rPr lang="en-GB" dirty="0" smtClean="0"/>
              <a:t>Other parts </a:t>
            </a:r>
            <a:r>
              <a:rPr lang="en-GB" dirty="0"/>
              <a:t>of the </a:t>
            </a:r>
            <a:r>
              <a:rPr lang="en-GB" dirty="0" smtClean="0"/>
              <a:t>Federal government </a:t>
            </a:r>
            <a:r>
              <a:rPr lang="en-GB" dirty="0"/>
              <a:t>that have, by law, a significant measure of </a:t>
            </a:r>
            <a:r>
              <a:rPr lang="en-GB" dirty="0" smtClean="0"/>
              <a:t>independence from </a:t>
            </a:r>
            <a:r>
              <a:rPr lang="en-GB" dirty="0"/>
              <a:t>the White </a:t>
            </a:r>
            <a:r>
              <a:rPr lang="en-GB" dirty="0" smtClean="0"/>
              <a:t>House.</a:t>
            </a:r>
          </a:p>
          <a:p>
            <a:r>
              <a:rPr lang="en-GB" dirty="0"/>
              <a:t>The executive branch of government includes </a:t>
            </a:r>
            <a:r>
              <a:rPr lang="en-GB" b="1" dirty="0"/>
              <a:t>independent regulatory commissions</a:t>
            </a:r>
            <a:r>
              <a:rPr lang="en-GB" dirty="0"/>
              <a:t>. These are agencies, established by Congress and independent of the President, with responsibility for regulating important aspects of society. </a:t>
            </a:r>
            <a:endParaRPr lang="en-GB" dirty="0" smtClean="0"/>
          </a:p>
          <a:p>
            <a:r>
              <a:rPr lang="en-GB" dirty="0" smtClean="0"/>
              <a:t>They </a:t>
            </a:r>
            <a:r>
              <a:rPr lang="en-GB" dirty="0"/>
              <a:t>are empowered to establish rules for the policy area they regulate, which have the force of law, and to enforce their rules. All are run by boards of commissioners, consisting of five or seven members</a:t>
            </a:r>
            <a:r>
              <a:rPr lang="en-GB" dirty="0" smtClean="0"/>
              <a:t>, who </a:t>
            </a:r>
            <a:r>
              <a:rPr lang="en-GB" dirty="0"/>
              <a:t>are appointed by the President.  </a:t>
            </a:r>
            <a:endParaRPr lang="en-GB" dirty="0" smtClean="0"/>
          </a:p>
          <a:p>
            <a:r>
              <a:rPr lang="en-GB" dirty="0" smtClean="0"/>
              <a:t>Their </a:t>
            </a:r>
            <a:r>
              <a:rPr lang="en-GB" dirty="0"/>
              <a:t>independence from the President is established by long terms of office that end at different times. Thus, at any one time, some of them will not owe their allegiance to the current President. In addition, a maximum of four members of a seven-person board of Commissioners, or three members of a five-person board, may be of the same party, so that even if one political party controls the White House over an extended period (for example, when President Reagan was succeeded by George Bush Snr), the views of the opposition party must be considered by the Commission. </a:t>
            </a:r>
            <a:endParaRPr lang="en-GB" dirty="0" smtClean="0"/>
          </a:p>
          <a:p>
            <a:r>
              <a:rPr lang="en-GB" dirty="0" smtClean="0"/>
              <a:t>Finally</a:t>
            </a:r>
            <a:r>
              <a:rPr lang="en-GB" dirty="0"/>
              <a:t>, they cannot be removed by the President if they become a political irritant. In the case of </a:t>
            </a:r>
            <a:r>
              <a:rPr lang="en-GB" i="1" dirty="0" err="1"/>
              <a:t>Rathbun</a:t>
            </a:r>
            <a:r>
              <a:rPr lang="en-GB" i="1" dirty="0"/>
              <a:t> </a:t>
            </a:r>
            <a:r>
              <a:rPr lang="en-GB" dirty="0"/>
              <a:t>v. </a:t>
            </a:r>
            <a:r>
              <a:rPr lang="en-GB" i="1" dirty="0"/>
              <a:t>United States </a:t>
            </a:r>
            <a:r>
              <a:rPr lang="en-GB" dirty="0"/>
              <a:t>(1935), the Supreme Court ruled that commissioners could only be removed from office for failing to fulfil their obligations or for abusing their powers. </a:t>
            </a:r>
          </a:p>
        </p:txBody>
      </p:sp>
    </p:spTree>
    <p:extLst>
      <p:ext uri="{BB962C8B-B14F-4D97-AF65-F5344CB8AC3E}">
        <p14:creationId xmlns:p14="http://schemas.microsoft.com/office/powerpoint/2010/main" xmlns="" val="1895017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Regulatory commissions</a:t>
            </a:r>
            <a:endParaRPr lang="en-GB" dirty="0"/>
          </a:p>
        </p:txBody>
      </p:sp>
      <p:sp>
        <p:nvSpPr>
          <p:cNvPr id="3" name="Content Placeholder 2"/>
          <p:cNvSpPr>
            <a:spLocks noGrp="1"/>
          </p:cNvSpPr>
          <p:nvPr>
            <p:ph idx="1"/>
          </p:nvPr>
        </p:nvSpPr>
        <p:spPr/>
        <p:txBody>
          <a:bodyPr>
            <a:normAutofit fontScale="85000" lnSpcReduction="20000"/>
          </a:bodyPr>
          <a:lstStyle/>
          <a:p>
            <a:r>
              <a:rPr lang="en-GB" dirty="0"/>
              <a:t>The most visible commissions are the Federal Reserve, the Central Bank of the USA, which oversees the financial sector and sets interest rates, and the Federal Elections Commission, which administers and enforces campaign finance legislation. </a:t>
            </a:r>
          </a:p>
          <a:p>
            <a:r>
              <a:rPr lang="en-GB" dirty="0"/>
              <a:t>The Federal Reserve illustrates how difficult it can be for Presidents to effectively control their administrations. Whenever there is an economic slowdown the President is invariably held responsible, yet the main tool for manipulating economic growth is controlled by the independent Federal Reserve, which does not consider presidential political fortunes when setting interest rates.</a:t>
            </a:r>
          </a:p>
          <a:p>
            <a:endParaRPr lang="en-GB" dirty="0"/>
          </a:p>
        </p:txBody>
      </p:sp>
    </p:spTree>
    <p:extLst>
      <p:ext uri="{BB962C8B-B14F-4D97-AF65-F5344CB8AC3E}">
        <p14:creationId xmlns:p14="http://schemas.microsoft.com/office/powerpoint/2010/main" xmlns="" val="1506332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GB" dirty="0" smtClean="0"/>
              <a:t>Independent agencies</a:t>
            </a:r>
            <a:endParaRPr lang="en-GB" dirty="0"/>
          </a:p>
        </p:txBody>
      </p:sp>
      <p:sp>
        <p:nvSpPr>
          <p:cNvPr id="3" name="Content Placeholder 2"/>
          <p:cNvSpPr>
            <a:spLocks noGrp="1"/>
          </p:cNvSpPr>
          <p:nvPr>
            <p:ph idx="1"/>
          </p:nvPr>
        </p:nvSpPr>
        <p:spPr>
          <a:xfrm>
            <a:off x="457200" y="1268760"/>
            <a:ext cx="8229600" cy="4857403"/>
          </a:xfrm>
        </p:spPr>
        <p:txBody>
          <a:bodyPr>
            <a:normAutofit fontScale="62500" lnSpcReduction="20000"/>
          </a:bodyPr>
          <a:lstStyle/>
          <a:p>
            <a:r>
              <a:rPr lang="en-GB" dirty="0" smtClean="0"/>
              <a:t>These are responsible for specific areas of policy and are, in most respects, organised like the fifteen main government departments, headed by people responsible to the President. </a:t>
            </a:r>
          </a:p>
          <a:p>
            <a:r>
              <a:rPr lang="en-GB" dirty="0" smtClean="0"/>
              <a:t>The President has more control over these bodies than he does over the independent regulatory commissions, but they tend to complicate the organisation of government and lines of responsibility. </a:t>
            </a:r>
          </a:p>
          <a:p>
            <a:r>
              <a:rPr lang="en-GB" dirty="0" smtClean="0"/>
              <a:t>For example, the Environmental Protection Agency has responsibilities that overlap with, and sometimes clash with, the Department of the Interior, which is responsible for managing inland waterways, forests and national parks, and the Department of Agriculture.</a:t>
            </a:r>
          </a:p>
          <a:p>
            <a:r>
              <a:rPr lang="en-GB" dirty="0" smtClean="0"/>
              <a:t>The Environmental Protection Agency (EPA) illustrates how such bodies come into being. In response to the growing public demand for cleaner water, air and land, it was agreed by Congress and the White House that the Federal government was not structured to make a coordinated attack on the pollutants that harm human health and degrade the environment. The EPA was thus established to repair the damage already done to the natural environment and to provide guidance on making a cleaner environment a reality.</a:t>
            </a:r>
            <a:endParaRPr lang="en-GB" dirty="0"/>
          </a:p>
        </p:txBody>
      </p:sp>
    </p:spTree>
    <p:extLst>
      <p:ext uri="{BB962C8B-B14F-4D97-AF65-F5344CB8AC3E}">
        <p14:creationId xmlns:p14="http://schemas.microsoft.com/office/powerpoint/2010/main" xmlns="" val="2434792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Government corporations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Are public </a:t>
            </a:r>
            <a:r>
              <a:rPr lang="en-GB" dirty="0"/>
              <a:t>services administered as business enterprises, such as the United States Postal Service and the national passenger rail service, Amtrak. </a:t>
            </a:r>
            <a:endParaRPr lang="en-GB" dirty="0" smtClean="0"/>
          </a:p>
          <a:p>
            <a:r>
              <a:rPr lang="en-GB" dirty="0" smtClean="0"/>
              <a:t>Inevitably</a:t>
            </a:r>
            <a:r>
              <a:rPr lang="en-GB" dirty="0"/>
              <a:t>, the President plays a minimal role in the daily functions of these organisations but public perception of the effectiveness of his administration may be significantly affected by the late delivery of the mail or the late arrival of a train.</a:t>
            </a:r>
          </a:p>
        </p:txBody>
      </p:sp>
    </p:spTree>
    <p:extLst>
      <p:ext uri="{BB962C8B-B14F-4D97-AF65-F5344CB8AC3E}">
        <p14:creationId xmlns:p14="http://schemas.microsoft.com/office/powerpoint/2010/main" xmlns="" val="3624890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Exerting control over the Federal bureaucracy: the spoils system</a:t>
            </a:r>
            <a:endParaRPr lang="en-GB" dirty="0"/>
          </a:p>
        </p:txBody>
      </p:sp>
      <p:sp>
        <p:nvSpPr>
          <p:cNvPr id="3" name="Content Placeholder 2"/>
          <p:cNvSpPr>
            <a:spLocks noGrp="1"/>
          </p:cNvSpPr>
          <p:nvPr>
            <p:ph sz="half" idx="1"/>
          </p:nvPr>
        </p:nvSpPr>
        <p:spPr>
          <a:xfrm>
            <a:off x="457200" y="1600200"/>
            <a:ext cx="4906888" cy="4525963"/>
          </a:xfrm>
        </p:spPr>
        <p:txBody>
          <a:bodyPr>
            <a:normAutofit fontScale="70000" lnSpcReduction="20000"/>
          </a:bodyPr>
          <a:lstStyle/>
          <a:p>
            <a:r>
              <a:rPr lang="en-GB" dirty="0" smtClean="0"/>
              <a:t>Presidents </a:t>
            </a:r>
            <a:r>
              <a:rPr lang="en-GB" dirty="0"/>
              <a:t>have appointed political sympathisers to jobs in the government</a:t>
            </a:r>
            <a:r>
              <a:rPr lang="en-GB" dirty="0" smtClean="0"/>
              <a:t>.</a:t>
            </a:r>
          </a:p>
          <a:p>
            <a:r>
              <a:rPr lang="en-GB" dirty="0" smtClean="0"/>
              <a:t>Many government jobs were given to supporters.</a:t>
            </a:r>
          </a:p>
          <a:p>
            <a:r>
              <a:rPr lang="en-GB" dirty="0"/>
              <a:t>In 1881, President Garfield was assassinated by a man who had</a:t>
            </a:r>
          </a:p>
          <a:p>
            <a:r>
              <a:rPr lang="en-GB" dirty="0"/>
              <a:t>been passed over when the ‘spoils’ were handed out. </a:t>
            </a:r>
            <a:endParaRPr lang="en-GB" dirty="0" smtClean="0"/>
          </a:p>
          <a:p>
            <a:r>
              <a:rPr lang="en-GB" dirty="0" smtClean="0"/>
              <a:t>This </a:t>
            </a:r>
            <a:r>
              <a:rPr lang="en-GB" dirty="0"/>
              <a:t>led to </a:t>
            </a:r>
            <a:r>
              <a:rPr lang="en-GB" dirty="0" smtClean="0"/>
              <a:t>a reorganisation </a:t>
            </a:r>
            <a:r>
              <a:rPr lang="en-GB" dirty="0"/>
              <a:t>of government, with most positions held by </a:t>
            </a:r>
            <a:r>
              <a:rPr lang="en-GB" dirty="0" smtClean="0"/>
              <a:t>permanent civil </a:t>
            </a:r>
            <a:r>
              <a:rPr lang="en-GB" dirty="0"/>
              <a:t>servants, appointed on </a:t>
            </a:r>
            <a:r>
              <a:rPr lang="en-GB" dirty="0" smtClean="0"/>
              <a:t>merit. </a:t>
            </a:r>
          </a:p>
          <a:p>
            <a:r>
              <a:rPr lang="en-GB" dirty="0" smtClean="0"/>
              <a:t>However </a:t>
            </a:r>
            <a:r>
              <a:rPr lang="en-GB" dirty="0"/>
              <a:t>about 3 per cent </a:t>
            </a:r>
            <a:r>
              <a:rPr lang="en-GB" dirty="0" smtClean="0"/>
              <a:t>of positions </a:t>
            </a:r>
            <a:r>
              <a:rPr lang="en-GB" dirty="0"/>
              <a:t>continue to be filled on the basis of political affiliation</a:t>
            </a:r>
            <a:r>
              <a:rPr lang="en-GB" dirty="0" smtClean="0"/>
              <a:t>, rather </a:t>
            </a:r>
            <a:r>
              <a:rPr lang="en-GB" dirty="0"/>
              <a:t>than merit.</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724128" y="1556792"/>
            <a:ext cx="3124432" cy="4525963"/>
          </a:xfrm>
        </p:spPr>
      </p:pic>
    </p:spTree>
    <p:extLst>
      <p:ext uri="{BB962C8B-B14F-4D97-AF65-F5344CB8AC3E}">
        <p14:creationId xmlns:p14="http://schemas.microsoft.com/office/powerpoint/2010/main" xmlns="" val="3795104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Executive </a:t>
            </a:r>
            <a:r>
              <a:rPr lang="en-GB" dirty="0"/>
              <a:t>Office of the </a:t>
            </a:r>
            <a:r>
              <a:rPr lang="en-GB" dirty="0" smtClean="0"/>
              <a:t>Presidency 1</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Even with political appointees in place to monitor the implementation of presidential priorities, there is a need for providing co-ordination and direction to an executive branch that has become larger and more complex each decade.</a:t>
            </a:r>
          </a:p>
          <a:p>
            <a:r>
              <a:rPr lang="en-GB" dirty="0" smtClean="0"/>
              <a:t>This was apparent by the mid-1930s, with President F. D. Roosevelt and his advisors struggling to managed all of the new agencies created to overcome the effects of the economic depression. </a:t>
            </a:r>
          </a:p>
          <a:p>
            <a:r>
              <a:rPr lang="en-GB" dirty="0" smtClean="0"/>
              <a:t>In response Congress passed the Reorganization Act of 1939, creating the Executive Office of the President (EOP).</a:t>
            </a:r>
          </a:p>
        </p:txBody>
      </p:sp>
    </p:spTree>
    <p:extLst>
      <p:ext uri="{BB962C8B-B14F-4D97-AF65-F5344CB8AC3E}">
        <p14:creationId xmlns:p14="http://schemas.microsoft.com/office/powerpoint/2010/main" xmlns="" val="1171965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Executive Office of the Presidency 2</a:t>
            </a:r>
            <a:endParaRPr lang="en-GB" dirty="0"/>
          </a:p>
        </p:txBody>
      </p:sp>
      <p:sp>
        <p:nvSpPr>
          <p:cNvPr id="3" name="Content Placeholder 2"/>
          <p:cNvSpPr>
            <a:spLocks noGrp="1"/>
          </p:cNvSpPr>
          <p:nvPr>
            <p:ph idx="1"/>
          </p:nvPr>
        </p:nvSpPr>
        <p:spPr/>
        <p:txBody>
          <a:bodyPr>
            <a:normAutofit fontScale="70000" lnSpcReduction="20000"/>
          </a:bodyPr>
          <a:lstStyle/>
          <a:p>
            <a:r>
              <a:rPr lang="en-GB" dirty="0"/>
              <a:t>The White House staff: These advisors have the tasks of: </a:t>
            </a:r>
            <a:endParaRPr lang="en-GB" dirty="0" smtClean="0"/>
          </a:p>
          <a:p>
            <a:r>
              <a:rPr lang="en-GB" dirty="0" smtClean="0"/>
              <a:t>Providing </a:t>
            </a:r>
            <a:r>
              <a:rPr lang="en-GB" dirty="0"/>
              <a:t>information and analysis of the key issues facing the administration. </a:t>
            </a:r>
          </a:p>
          <a:p>
            <a:r>
              <a:rPr lang="en-GB" dirty="0" smtClean="0"/>
              <a:t>Providing </a:t>
            </a:r>
            <a:r>
              <a:rPr lang="en-GB" dirty="0"/>
              <a:t>guidance in specialist policy areas. </a:t>
            </a:r>
          </a:p>
          <a:p>
            <a:r>
              <a:rPr lang="en-GB" dirty="0" smtClean="0"/>
              <a:t>Evaluating </a:t>
            </a:r>
            <a:r>
              <a:rPr lang="en-GB" dirty="0"/>
              <a:t>the political and legal significance of presidential decisions. </a:t>
            </a:r>
          </a:p>
          <a:p>
            <a:r>
              <a:rPr lang="en-GB" dirty="0" smtClean="0"/>
              <a:t>Writing </a:t>
            </a:r>
            <a:r>
              <a:rPr lang="en-GB" dirty="0"/>
              <a:t>speeches and presenting the President’s views to the outside world. </a:t>
            </a:r>
          </a:p>
          <a:p>
            <a:r>
              <a:rPr lang="en-GB" dirty="0" smtClean="0"/>
              <a:t>Liaising </a:t>
            </a:r>
            <a:r>
              <a:rPr lang="en-GB" dirty="0"/>
              <a:t>with Congress to gain support for the President’s programmes. </a:t>
            </a:r>
          </a:p>
          <a:p>
            <a:r>
              <a:rPr lang="en-GB" dirty="0" smtClean="0"/>
              <a:t>Filtering </a:t>
            </a:r>
            <a:r>
              <a:rPr lang="en-GB" dirty="0"/>
              <a:t>who, and what, gets access to the President. </a:t>
            </a:r>
          </a:p>
          <a:p>
            <a:r>
              <a:rPr lang="en-GB" dirty="0" smtClean="0"/>
              <a:t>Above </a:t>
            </a:r>
            <a:r>
              <a:rPr lang="en-GB" dirty="0"/>
              <a:t>all, monitoring the work of executive departments and agencies to ensure that they are carrying out the President’s political agenda.  </a:t>
            </a:r>
          </a:p>
          <a:p>
            <a:endParaRPr lang="en-GB" dirty="0"/>
          </a:p>
        </p:txBody>
      </p:sp>
    </p:spTree>
    <p:extLst>
      <p:ext uri="{BB962C8B-B14F-4D97-AF65-F5344CB8AC3E}">
        <p14:creationId xmlns:p14="http://schemas.microsoft.com/office/powerpoint/2010/main" xmlns="" val="351149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Executive Office of the Presidency 3</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The Office of Management and Budget (OMB) This </a:t>
            </a:r>
            <a:r>
              <a:rPr lang="en-GB" dirty="0"/>
              <a:t>is the largest agency within the EOP and, after the White House staff, the most important. </a:t>
            </a:r>
            <a:r>
              <a:rPr lang="en-GB" dirty="0" smtClean="0"/>
              <a:t>It </a:t>
            </a:r>
            <a:r>
              <a:rPr lang="en-GB" dirty="0"/>
              <a:t>prepares the budget the President proposes to Congress each year, with the amount allocated to each policy area reflecting the President’s priorities. </a:t>
            </a:r>
            <a:endParaRPr lang="en-GB" dirty="0" smtClean="0"/>
          </a:p>
          <a:p>
            <a:r>
              <a:rPr lang="en-GB" dirty="0" smtClean="0"/>
              <a:t>In </a:t>
            </a:r>
            <a:r>
              <a:rPr lang="en-GB" dirty="0"/>
              <a:t>the same way, it reviews all policy proposals produced by the executive departments and agencies to ensure that they are consistent with the President’s goals. </a:t>
            </a:r>
            <a:endParaRPr lang="en-GB" dirty="0" smtClean="0"/>
          </a:p>
          <a:p>
            <a:r>
              <a:rPr lang="en-GB" dirty="0" smtClean="0"/>
              <a:t>The </a:t>
            </a:r>
            <a:r>
              <a:rPr lang="en-GB" dirty="0"/>
              <a:t>OMB is of such importance that the post of director is subject to Senate confirmation. </a:t>
            </a:r>
          </a:p>
          <a:p>
            <a:r>
              <a:rPr lang="en-GB" dirty="0" smtClean="0"/>
              <a:t>The </a:t>
            </a:r>
            <a:r>
              <a:rPr lang="en-GB" dirty="0"/>
              <a:t>Council of Economic Advisors: While the OMB tends to focus on short-term economic policy, the Council of Economic Advisors concentrates on long-term economic planning and aids the executive departments and agencies with their long-term plans. </a:t>
            </a:r>
          </a:p>
          <a:p>
            <a:r>
              <a:rPr lang="en-GB" dirty="0" smtClean="0"/>
              <a:t>The National </a:t>
            </a:r>
            <a:r>
              <a:rPr lang="en-GB" dirty="0"/>
              <a:t>Security Council (NSC): The NSC is responsible for coordinating foreign and military policy. </a:t>
            </a:r>
            <a:endParaRPr lang="en-GB" dirty="0" smtClean="0"/>
          </a:p>
          <a:p>
            <a:r>
              <a:rPr lang="en-GB" dirty="0" smtClean="0"/>
              <a:t>Each </a:t>
            </a:r>
            <a:r>
              <a:rPr lang="en-GB" dirty="0"/>
              <a:t>President has added or abolished other agencies within the EOP in accordance with his priorities. </a:t>
            </a:r>
          </a:p>
          <a:p>
            <a:endParaRPr lang="en-GB" dirty="0"/>
          </a:p>
        </p:txBody>
      </p:sp>
    </p:spTree>
    <p:extLst>
      <p:ext uri="{BB962C8B-B14F-4D97-AF65-F5344CB8AC3E}">
        <p14:creationId xmlns:p14="http://schemas.microsoft.com/office/powerpoint/2010/main" xmlns="" val="1411651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Conclusion</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Overall</a:t>
            </a:r>
            <a:r>
              <a:rPr lang="en-GB" dirty="0"/>
              <a:t>, therefore, the President faces a range of challenges that limit how effectively he can impose his will on the branch of government that he leads, including: </a:t>
            </a:r>
          </a:p>
          <a:p>
            <a:r>
              <a:rPr lang="en-GB" dirty="0" smtClean="0"/>
              <a:t>An </a:t>
            </a:r>
            <a:r>
              <a:rPr lang="en-GB" dirty="0"/>
              <a:t>inability to reorganise the executive branch to meet the needs of his agenda. </a:t>
            </a:r>
          </a:p>
          <a:p>
            <a:r>
              <a:rPr lang="en-GB" dirty="0" smtClean="0"/>
              <a:t>A </a:t>
            </a:r>
            <a:r>
              <a:rPr lang="en-GB" dirty="0"/>
              <a:t>lack of control over key instruments for implementing policy, such as the Federal Reserve. </a:t>
            </a:r>
          </a:p>
          <a:p>
            <a:r>
              <a:rPr lang="en-GB" dirty="0" smtClean="0"/>
              <a:t>Term-limits </a:t>
            </a:r>
            <a:r>
              <a:rPr lang="en-GB" dirty="0"/>
              <a:t>that cause all political forces to concentrate their attention on the next President once the mid-terms are over. </a:t>
            </a:r>
          </a:p>
          <a:p>
            <a:pPr marL="0" indent="0">
              <a:buNone/>
            </a:pPr>
            <a:r>
              <a:rPr lang="en-GB" dirty="0" smtClean="0"/>
              <a:t>All remaining slides are adapted </a:t>
            </a:r>
            <a:r>
              <a:rPr lang="en-GB" dirty="0"/>
              <a:t>from US Government and Politics William Storey 2007 Edinburgh University Press</a:t>
            </a:r>
          </a:p>
        </p:txBody>
      </p:sp>
    </p:spTree>
    <p:extLst>
      <p:ext uri="{BB962C8B-B14F-4D97-AF65-F5344CB8AC3E}">
        <p14:creationId xmlns:p14="http://schemas.microsoft.com/office/powerpoint/2010/main" xmlns="" val="2459913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Presidential Power</a:t>
            </a:r>
            <a:r>
              <a:rPr lang="en-GB" baseline="30000" dirty="0" smtClean="0"/>
              <a:t>2</a:t>
            </a:r>
            <a:r>
              <a:rPr lang="en-GB" dirty="0" smtClean="0"/>
              <a:t/>
            </a:r>
            <a:br>
              <a:rPr lang="en-GB" dirty="0" smtClean="0"/>
            </a:b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There </a:t>
            </a:r>
            <a:r>
              <a:rPr lang="en-GB" dirty="0"/>
              <a:t>are three categories of presidential power:</a:t>
            </a:r>
          </a:p>
          <a:p>
            <a:r>
              <a:rPr lang="en-GB" b="1" dirty="0"/>
              <a:t>Constitutional powers:</a:t>
            </a:r>
            <a:r>
              <a:rPr lang="en-GB" dirty="0"/>
              <a:t> powers explicitly granted by the Constitution</a:t>
            </a:r>
          </a:p>
          <a:p>
            <a:r>
              <a:rPr lang="en-GB" b="1" dirty="0"/>
              <a:t>Delegated powers:</a:t>
            </a:r>
            <a:r>
              <a:rPr lang="en-GB" dirty="0"/>
              <a:t> powers granted by Congress to help the president </a:t>
            </a:r>
            <a:r>
              <a:rPr lang="en-GB" dirty="0" smtClean="0"/>
              <a:t>fulfil </a:t>
            </a:r>
            <a:r>
              <a:rPr lang="en-GB" dirty="0"/>
              <a:t>his duties</a:t>
            </a:r>
          </a:p>
          <a:p>
            <a:r>
              <a:rPr lang="en-GB" b="1" dirty="0"/>
              <a:t>Inherent powers: </a:t>
            </a:r>
            <a:r>
              <a:rPr lang="en-GB" dirty="0"/>
              <a:t>powers inherent in the president’s power as chief of the executive branch</a:t>
            </a:r>
          </a:p>
          <a:p>
            <a:r>
              <a:rPr lang="en-GB" dirty="0"/>
              <a:t>Constitutional and delegated powers make up the </a:t>
            </a:r>
            <a:r>
              <a:rPr lang="en-GB" b="1" dirty="0"/>
              <a:t>expressed powers </a:t>
            </a:r>
            <a:r>
              <a:rPr lang="en-GB" dirty="0"/>
              <a:t>because these powers are clearly outlined in the Constitution. Presidents have interpreted inherent powers differently, sometimes in ways that grant the president great power</a:t>
            </a:r>
            <a:r>
              <a:rPr lang="en-GB" dirty="0" smtClean="0"/>
              <a:t>.</a:t>
            </a:r>
          </a:p>
          <a:p>
            <a:pPr marL="0" indent="0">
              <a:buNone/>
            </a:pPr>
            <a:r>
              <a:rPr lang="en-GB" baseline="30000" dirty="0" smtClean="0"/>
              <a:t>2</a:t>
            </a:r>
            <a:r>
              <a:rPr lang="en-GB" dirty="0" smtClean="0"/>
              <a:t> </a:t>
            </a:r>
            <a:r>
              <a:rPr lang="en-GB" dirty="0" smtClean="0">
                <a:hlinkClick r:id="rId2"/>
              </a:rPr>
              <a:t>http://www.sparknotes.com/us-government-and-politics/american-government/the-presidency/section4.rhtml</a:t>
            </a:r>
            <a:r>
              <a:rPr lang="en-GB" dirty="0" smtClean="0"/>
              <a:t> </a:t>
            </a:r>
            <a:endParaRPr lang="en-GB" dirty="0"/>
          </a:p>
        </p:txBody>
      </p:sp>
    </p:spTree>
    <p:extLst>
      <p:ext uri="{BB962C8B-B14F-4D97-AF65-F5344CB8AC3E}">
        <p14:creationId xmlns:p14="http://schemas.microsoft.com/office/powerpoint/2010/main" xmlns="" val="2712635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951"/>
            <a:ext cx="8229600" cy="887769"/>
          </a:xfrm>
        </p:spPr>
        <p:txBody>
          <a:bodyPr/>
          <a:lstStyle/>
          <a:p>
            <a:r>
              <a:rPr lang="en-GB" dirty="0" smtClean="0"/>
              <a:t>Constitutional powers</a:t>
            </a:r>
            <a:r>
              <a:rPr lang="en-GB" baseline="30000" dirty="0" smtClean="0"/>
              <a:t>3</a:t>
            </a:r>
            <a:endParaRPr lang="en-GB" baseline="30000" dirty="0"/>
          </a:p>
        </p:txBody>
      </p:sp>
      <p:sp>
        <p:nvSpPr>
          <p:cNvPr id="3" name="Content Placeholder 2"/>
          <p:cNvSpPr>
            <a:spLocks noGrp="1"/>
          </p:cNvSpPr>
          <p:nvPr>
            <p:ph sz="half" idx="1"/>
          </p:nvPr>
        </p:nvSpPr>
        <p:spPr>
          <a:xfrm>
            <a:off x="0" y="836712"/>
            <a:ext cx="8964488" cy="4104456"/>
          </a:xfrm>
        </p:spPr>
        <p:txBody>
          <a:bodyPr>
            <a:normAutofit fontScale="62500" lnSpcReduction="20000"/>
          </a:bodyPr>
          <a:lstStyle/>
          <a:p>
            <a:pPr marL="0" indent="0">
              <a:buNone/>
            </a:pPr>
            <a:r>
              <a:rPr lang="en-GB" dirty="0"/>
              <a:t>Within </a:t>
            </a:r>
            <a:r>
              <a:rPr lang="en-GB" b="1" dirty="0"/>
              <a:t>Article II</a:t>
            </a:r>
            <a:r>
              <a:rPr lang="en-GB" dirty="0"/>
              <a:t> of the US Constitution, the President is given a series of powers, which are:</a:t>
            </a:r>
          </a:p>
          <a:p>
            <a:r>
              <a:rPr lang="en-GB" dirty="0"/>
              <a:t>Command the military, including Army, Navy, and National Guard.</a:t>
            </a:r>
          </a:p>
          <a:p>
            <a:r>
              <a:rPr lang="en-GB" dirty="0"/>
              <a:t>Grant clemency, pardons, and other reprieve for offenses against the United States.</a:t>
            </a:r>
          </a:p>
          <a:p>
            <a:r>
              <a:rPr lang="en-GB" dirty="0"/>
              <a:t>Handle all foreign affairs, including negotiating treaties.</a:t>
            </a:r>
          </a:p>
          <a:p>
            <a:r>
              <a:rPr lang="en-GB" dirty="0"/>
              <a:t>Appoint ambassadors, justices, public ministers, councils, and executive officers.</a:t>
            </a:r>
          </a:p>
          <a:p>
            <a:r>
              <a:rPr lang="en-GB" dirty="0"/>
              <a:t>Convene, or dismiss, </a:t>
            </a:r>
            <a:r>
              <a:rPr lang="en-GB" dirty="0" smtClean="0"/>
              <a:t>Congress at </a:t>
            </a:r>
            <a:r>
              <a:rPr lang="en-GB" dirty="0"/>
              <a:t>the President’s leisure.</a:t>
            </a:r>
          </a:p>
          <a:p>
            <a:r>
              <a:rPr lang="en-GB" dirty="0"/>
              <a:t>Oversee the execution of the laws.</a:t>
            </a:r>
          </a:p>
          <a:p>
            <a:r>
              <a:rPr lang="en-GB" dirty="0"/>
              <a:t>Sign bills, return them to </a:t>
            </a:r>
            <a:r>
              <a:rPr lang="en-GB" dirty="0" smtClean="0"/>
              <a:t>Congress with </a:t>
            </a:r>
            <a:r>
              <a:rPr lang="en-GB" dirty="0"/>
              <a:t>suggested changes, or veto them.</a:t>
            </a:r>
          </a:p>
          <a:p>
            <a:r>
              <a:rPr lang="en-GB" dirty="0"/>
              <a:t>Recommend legislature and measures to Congress.</a:t>
            </a:r>
          </a:p>
          <a:p>
            <a:r>
              <a:rPr lang="en-GB" dirty="0" smtClean="0"/>
              <a:t>Authorisation (but not the requirement) to form a </a:t>
            </a:r>
            <a:r>
              <a:rPr lang="en-GB" b="1" dirty="0" smtClean="0"/>
              <a:t>cabinet </a:t>
            </a:r>
            <a:r>
              <a:rPr lang="en-GB" dirty="0" smtClean="0"/>
              <a:t>of the heads of departments of state.</a:t>
            </a:r>
          </a:p>
          <a:p>
            <a:r>
              <a:rPr lang="en-GB" dirty="0" smtClean="0"/>
              <a:t>Has </a:t>
            </a:r>
            <a:r>
              <a:rPr lang="en-GB" dirty="0"/>
              <a:t>Executive Power as needed in order to </a:t>
            </a:r>
            <a:r>
              <a:rPr lang="en-GB" dirty="0" smtClean="0"/>
              <a:t>fulfil </a:t>
            </a:r>
            <a:r>
              <a:rPr lang="en-GB" dirty="0"/>
              <a:t>the above duties</a:t>
            </a:r>
            <a:r>
              <a:rPr lang="en-GB" dirty="0" smtClean="0"/>
              <a:t>.  The inherent powers or powers implied by the constitution derive from this clause.</a:t>
            </a:r>
          </a:p>
          <a:p>
            <a:pPr marL="0" indent="0">
              <a:buNone/>
            </a:pPr>
            <a:r>
              <a:rPr lang="en-GB" baseline="30000" dirty="0" smtClean="0"/>
              <a:t>3</a:t>
            </a:r>
            <a:r>
              <a:rPr lang="en-GB" dirty="0" smtClean="0"/>
              <a:t> </a:t>
            </a:r>
            <a:r>
              <a:rPr lang="en-GB" dirty="0" smtClean="0">
                <a:hlinkClick r:id="rId2"/>
              </a:rPr>
              <a:t>http://reverbpress.com/politics/</a:t>
            </a:r>
          </a:p>
          <a:p>
            <a:pPr marL="0" indent="0">
              <a:buNone/>
            </a:pPr>
            <a:r>
              <a:rPr lang="en-GB" dirty="0" smtClean="0">
                <a:hlinkClick r:id="rId2"/>
              </a:rPr>
              <a:t>much-power-president-actually</a:t>
            </a:r>
            <a:r>
              <a:rPr lang="en-GB" dirty="0" smtClean="0"/>
              <a:t> </a:t>
            </a:r>
          </a:p>
          <a:p>
            <a:pPr marL="0" indent="0">
              <a:buNone/>
            </a:pPr>
            <a:endParaRPr lang="en-GB" dirty="0"/>
          </a:p>
          <a:p>
            <a:endParaRPr lang="en-GB"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885308" y="4337720"/>
            <a:ext cx="4258692" cy="2520280"/>
          </a:xfrm>
        </p:spPr>
      </p:pic>
    </p:spTree>
    <p:extLst>
      <p:ext uri="{BB962C8B-B14F-4D97-AF65-F5344CB8AC3E}">
        <p14:creationId xmlns:p14="http://schemas.microsoft.com/office/powerpoint/2010/main" xmlns="" val="892133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Executive Power</a:t>
            </a:r>
            <a:endParaRPr lang="en-GB" dirty="0"/>
          </a:p>
        </p:txBody>
      </p:sp>
      <p:sp>
        <p:nvSpPr>
          <p:cNvPr id="3" name="Content Placeholder 2"/>
          <p:cNvSpPr>
            <a:spLocks noGrp="1"/>
          </p:cNvSpPr>
          <p:nvPr>
            <p:ph sz="half" idx="1"/>
          </p:nvPr>
        </p:nvSpPr>
        <p:spPr/>
        <p:txBody>
          <a:bodyPr/>
          <a:lstStyle/>
          <a:p>
            <a:r>
              <a:rPr lang="en-GB" dirty="0" smtClean="0"/>
              <a:t>The constitution states that “The Executive Power shall be invested in a President of the United States of America.”</a:t>
            </a:r>
          </a:p>
          <a:p>
            <a:r>
              <a:rPr lang="en-GB" dirty="0" smtClean="0"/>
              <a:t>This vague wording has always been open to a wide range of interpretations.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77682" y="2204864"/>
            <a:ext cx="4472136" cy="3347070"/>
          </a:xfrm>
          <a:prstGeom prst="rect">
            <a:avLst/>
          </a:prstGeom>
        </p:spPr>
      </p:pic>
    </p:spTree>
    <p:extLst>
      <p:ext uri="{BB962C8B-B14F-4D97-AF65-F5344CB8AC3E}">
        <p14:creationId xmlns:p14="http://schemas.microsoft.com/office/powerpoint/2010/main" xmlns="" val="3729193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Inherent Powers 1</a:t>
            </a:r>
            <a:r>
              <a:rPr lang="en-GB" baseline="30000" dirty="0" smtClean="0"/>
              <a:t>4</a:t>
            </a:r>
            <a:endParaRPr lang="en-GB" baseline="30000" dirty="0"/>
          </a:p>
        </p:txBody>
      </p:sp>
      <p:sp>
        <p:nvSpPr>
          <p:cNvPr id="3" name="Content Placeholder 2"/>
          <p:cNvSpPr>
            <a:spLocks noGrp="1"/>
          </p:cNvSpPr>
          <p:nvPr>
            <p:ph idx="1"/>
          </p:nvPr>
        </p:nvSpPr>
        <p:spPr/>
        <p:txBody>
          <a:bodyPr>
            <a:normAutofit fontScale="77500" lnSpcReduction="20000"/>
          </a:bodyPr>
          <a:lstStyle/>
          <a:p>
            <a:r>
              <a:rPr lang="en-GB" b="1" dirty="0" smtClean="0"/>
              <a:t>Emergency Powers</a:t>
            </a:r>
          </a:p>
          <a:p>
            <a:r>
              <a:rPr lang="en-GB" dirty="0" smtClean="0"/>
              <a:t>The most common inherent powers are </a:t>
            </a:r>
            <a:r>
              <a:rPr lang="en-GB" b="1" dirty="0" smtClean="0"/>
              <a:t>emergency powers, </a:t>
            </a:r>
            <a:r>
              <a:rPr lang="en-GB" dirty="0" smtClean="0"/>
              <a:t>exercised only in times of great need. Some emergency powers are limited in scope. The president can declare a place devastated by a storm a federal disaster area, making it eligible for federal aid. Other emergency powers are much vaster in scope. During the Civil War, for example, President Abraham Lincoln spent money without congressional approval, and he also suspended a number of civil liberties, including the writ of habeas corpus.</a:t>
            </a:r>
          </a:p>
          <a:p>
            <a:pPr marL="0" indent="0">
              <a:buNone/>
            </a:pPr>
            <a:r>
              <a:rPr lang="en-GB" baseline="30000" dirty="0" smtClean="0"/>
              <a:t>4</a:t>
            </a:r>
            <a:r>
              <a:rPr lang="en-GB" dirty="0" smtClean="0"/>
              <a:t> This and the 2 subsequent slides are from </a:t>
            </a:r>
            <a:r>
              <a:rPr lang="en-GB" dirty="0" smtClean="0">
                <a:hlinkClick r:id="rId2"/>
              </a:rPr>
              <a:t>http://www.sparknotes.com/us-government-and-politics/american-government/the-presidency/section4.rhtml</a:t>
            </a:r>
            <a:r>
              <a:rPr lang="en-GB" dirty="0" smtClean="0"/>
              <a:t> </a:t>
            </a:r>
          </a:p>
        </p:txBody>
      </p:sp>
    </p:spTree>
    <p:extLst>
      <p:ext uri="{BB962C8B-B14F-4D97-AF65-F5344CB8AC3E}">
        <p14:creationId xmlns:p14="http://schemas.microsoft.com/office/powerpoint/2010/main" xmlns="" val="880493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Inherent Powers 2</a:t>
            </a:r>
            <a:endParaRPr lang="en-GB" dirty="0"/>
          </a:p>
        </p:txBody>
      </p:sp>
      <p:sp>
        <p:nvSpPr>
          <p:cNvPr id="3" name="Content Placeholder 2"/>
          <p:cNvSpPr>
            <a:spLocks noGrp="1"/>
          </p:cNvSpPr>
          <p:nvPr>
            <p:ph sz="half" idx="1"/>
          </p:nvPr>
        </p:nvSpPr>
        <p:spPr/>
        <p:txBody>
          <a:bodyPr>
            <a:normAutofit fontScale="62500" lnSpcReduction="20000"/>
          </a:bodyPr>
          <a:lstStyle/>
          <a:p>
            <a:r>
              <a:rPr lang="en-GB" b="1" dirty="0" smtClean="0"/>
              <a:t>Executive Orders</a:t>
            </a:r>
          </a:p>
          <a:p>
            <a:r>
              <a:rPr lang="en-GB" dirty="0" smtClean="0"/>
              <a:t>Another type of inherent power is the </a:t>
            </a:r>
            <a:r>
              <a:rPr lang="en-GB" b="1" dirty="0" smtClean="0"/>
              <a:t>executive order,</a:t>
            </a:r>
            <a:r>
              <a:rPr lang="en-GB" dirty="0" smtClean="0"/>
              <a:t> which is a rule or regulation issued by the president that has the force of law. The president can issue executive orders for three reasons:</a:t>
            </a:r>
          </a:p>
          <a:p>
            <a:r>
              <a:rPr lang="en-GB" dirty="0" smtClean="0"/>
              <a:t>To enforce statutes</a:t>
            </a:r>
          </a:p>
          <a:p>
            <a:r>
              <a:rPr lang="en-GB" dirty="0" smtClean="0"/>
              <a:t>To enforce the Constitution or treaties</a:t>
            </a:r>
          </a:p>
          <a:p>
            <a:r>
              <a:rPr lang="en-GB" dirty="0" smtClean="0"/>
              <a:t>To establish or modify how executive agencies operate</a:t>
            </a:r>
          </a:p>
          <a:p>
            <a:r>
              <a:rPr lang="en-GB" dirty="0" smtClean="0"/>
              <a:t>All executive orders must be published in the </a:t>
            </a:r>
            <a:r>
              <a:rPr lang="en-GB" b="1" dirty="0" smtClean="0"/>
              <a:t>Federal Register, </a:t>
            </a:r>
            <a:r>
              <a:rPr lang="en-GB" dirty="0" smtClean="0"/>
              <a:t>the daily publication of federal rules and regulations.</a:t>
            </a:r>
          </a:p>
          <a:p>
            <a:endParaRPr lang="en-GB"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648200" y="1844824"/>
            <a:ext cx="4542246" cy="3633797"/>
          </a:xfrm>
        </p:spPr>
      </p:pic>
    </p:spTree>
    <p:extLst>
      <p:ext uri="{BB962C8B-B14F-4D97-AF65-F5344CB8AC3E}">
        <p14:creationId xmlns:p14="http://schemas.microsoft.com/office/powerpoint/2010/main" xmlns="" val="744778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Inherent Powers 3</a:t>
            </a:r>
            <a:endParaRPr lang="en-GB" dirty="0"/>
          </a:p>
        </p:txBody>
      </p:sp>
      <p:sp>
        <p:nvSpPr>
          <p:cNvPr id="3" name="Content Placeholder 2"/>
          <p:cNvSpPr>
            <a:spLocks noGrp="1"/>
          </p:cNvSpPr>
          <p:nvPr>
            <p:ph sz="half" idx="1"/>
          </p:nvPr>
        </p:nvSpPr>
        <p:spPr>
          <a:xfrm>
            <a:off x="457200" y="1600200"/>
            <a:ext cx="5410944" cy="4525963"/>
          </a:xfrm>
        </p:spPr>
        <p:txBody>
          <a:bodyPr>
            <a:normAutofit fontScale="77500" lnSpcReduction="20000"/>
          </a:bodyPr>
          <a:lstStyle/>
          <a:p>
            <a:r>
              <a:rPr lang="en-GB" b="1" dirty="0" smtClean="0"/>
              <a:t>Executive Privilege</a:t>
            </a:r>
          </a:p>
          <a:p>
            <a:r>
              <a:rPr lang="en-GB" b="1" dirty="0" smtClean="0"/>
              <a:t>Executive privilege </a:t>
            </a:r>
            <a:r>
              <a:rPr lang="en-GB" dirty="0" smtClean="0"/>
              <a:t>is the right of officials of the executive branch to refuse to disclose some information to other branches of government or to the public. It includes refusing to appear before congressional committees. Executive privilege is an inherent power that is not clearly defined, and the courts have had to set limitations on the use of the privilege. In 1974, for example, the Supreme Court ruled that executive privilege could not be invoked to prevent evidence from being used in criminal proceedings against the president.</a:t>
            </a:r>
          </a:p>
          <a:p>
            <a:pPr marL="0" indent="0">
              <a:buNone/>
            </a:pPr>
            <a:endParaRPr lang="en-GB"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897932" y="1700808"/>
            <a:ext cx="3004868" cy="3960440"/>
          </a:xfrm>
        </p:spPr>
      </p:pic>
    </p:spTree>
    <p:extLst>
      <p:ext uri="{BB962C8B-B14F-4D97-AF65-F5344CB8AC3E}">
        <p14:creationId xmlns:p14="http://schemas.microsoft.com/office/powerpoint/2010/main" xmlns="" val="2809796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Presidential Power- Domestic</a:t>
            </a:r>
            <a:endParaRPr lang="en-GB" dirty="0"/>
          </a:p>
        </p:txBody>
      </p:sp>
      <p:sp>
        <p:nvSpPr>
          <p:cNvPr id="3" name="Content Placeholder 2"/>
          <p:cNvSpPr>
            <a:spLocks noGrp="1"/>
          </p:cNvSpPr>
          <p:nvPr>
            <p:ph idx="1"/>
          </p:nvPr>
        </p:nvSpPr>
        <p:spPr/>
        <p:txBody>
          <a:bodyPr/>
          <a:lstStyle/>
          <a:p>
            <a:pPr marL="0" indent="0">
              <a:buNone/>
            </a:pPr>
            <a:r>
              <a:rPr lang="en-GB" dirty="0" smtClean="0"/>
              <a:t>The President’s role as chief executive of the government. These include:-</a:t>
            </a:r>
          </a:p>
          <a:p>
            <a:r>
              <a:rPr lang="en-GB" dirty="0" smtClean="0"/>
              <a:t>Implementation </a:t>
            </a:r>
            <a:r>
              <a:rPr lang="en-GB" dirty="0"/>
              <a:t>of existing Federal laws</a:t>
            </a:r>
            <a:r>
              <a:rPr lang="en-GB" dirty="0" smtClean="0"/>
              <a:t>.</a:t>
            </a:r>
          </a:p>
          <a:p>
            <a:r>
              <a:rPr lang="en-GB" dirty="0"/>
              <a:t>Initiation of new laws and programmes to address the needs </a:t>
            </a:r>
            <a:r>
              <a:rPr lang="en-GB" dirty="0" smtClean="0"/>
              <a:t>and development </a:t>
            </a:r>
            <a:r>
              <a:rPr lang="en-GB" dirty="0"/>
              <a:t>of the nation.</a:t>
            </a:r>
          </a:p>
          <a:p>
            <a:r>
              <a:rPr lang="en-GB" dirty="0" smtClean="0"/>
              <a:t>Management </a:t>
            </a:r>
            <a:r>
              <a:rPr lang="en-GB" dirty="0"/>
              <a:t>of the economy.</a:t>
            </a:r>
          </a:p>
        </p:txBody>
      </p:sp>
    </p:spTree>
    <p:extLst>
      <p:ext uri="{BB962C8B-B14F-4D97-AF65-F5344CB8AC3E}">
        <p14:creationId xmlns:p14="http://schemas.microsoft.com/office/powerpoint/2010/main" xmlns="" val="1499103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2556</Words>
  <Application>Microsoft Office PowerPoint</Application>
  <PresentationFormat>On-screen Show (4:3)</PresentationFormat>
  <Paragraphs>153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The United States President</vt:lpstr>
      <vt:lpstr>The presidency and the Constitution1 </vt:lpstr>
      <vt:lpstr>Presidential Power2 </vt:lpstr>
      <vt:lpstr>Constitutional powers3</vt:lpstr>
      <vt:lpstr>Executive Power</vt:lpstr>
      <vt:lpstr>Inherent Powers 14</vt:lpstr>
      <vt:lpstr>Inherent Powers 2</vt:lpstr>
      <vt:lpstr>Inherent Powers 3</vt:lpstr>
      <vt:lpstr>Presidential Power- Domestic</vt:lpstr>
      <vt:lpstr>The President as Chief Executive</vt:lpstr>
      <vt:lpstr>Choosing the Cabinet 15</vt:lpstr>
      <vt:lpstr>Choosing the Cabinet 2</vt:lpstr>
      <vt:lpstr>Choosing the Cabinet 3</vt:lpstr>
      <vt:lpstr>Role of the Cabinet</vt:lpstr>
      <vt:lpstr>Cabinet Meetings 16</vt:lpstr>
      <vt:lpstr>Cabinet Meetings 2</vt:lpstr>
      <vt:lpstr>Cabinet Meetings 3</vt:lpstr>
      <vt:lpstr>Cabinet Meetings 4</vt:lpstr>
      <vt:lpstr>Cabinet Councils</vt:lpstr>
      <vt:lpstr>Regulatory commissions, independent agencies and government corporations</vt:lpstr>
      <vt:lpstr>Regulatory commissions</vt:lpstr>
      <vt:lpstr>Independent agencies</vt:lpstr>
      <vt:lpstr>Government corporations</vt:lpstr>
      <vt:lpstr>Exerting control over the Federal bureaucracy: the spoils system</vt:lpstr>
      <vt:lpstr>The Executive Office of the Presidency 1</vt:lpstr>
      <vt:lpstr>The Executive Office of the Presidency 2</vt:lpstr>
      <vt:lpstr>The Executive Office of the Presidency 3</vt:lpstr>
      <vt:lpstr>Conclusion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States President</dc:title>
  <dc:creator>Michael Allen</dc:creator>
  <cp:lastModifiedBy>Michael Allen</cp:lastModifiedBy>
  <cp:revision>19</cp:revision>
  <cp:lastPrinted>2016-09-29T08:19:49Z</cp:lastPrinted>
  <dcterms:created xsi:type="dcterms:W3CDTF">2016-09-28T15:28:49Z</dcterms:created>
  <dcterms:modified xsi:type="dcterms:W3CDTF">2017-01-11T15:54:51Z</dcterms:modified>
</cp:coreProperties>
</file>