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34AB490-F9CB-4578-AE2B-1E8CA654C33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26631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AB490-F9CB-4578-AE2B-1E8CA654C33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363017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AB490-F9CB-4578-AE2B-1E8CA654C33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293351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B34AB490-F9CB-4578-AE2B-1E8CA654C33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2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AB490-F9CB-4578-AE2B-1E8CA654C33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312776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4AB490-F9CB-4578-AE2B-1E8CA654C333}"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321072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4AB490-F9CB-4578-AE2B-1E8CA654C333}" type="datetimeFigureOut">
              <a:rPr lang="en-GB" smtClean="0"/>
              <a:t>22/02/2017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265542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4AB490-F9CB-4578-AE2B-1E8CA654C333}" type="datetimeFigureOut">
              <a:rPr lang="en-GB" smtClean="0"/>
              <a:t>22/02/2017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28221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AB490-F9CB-4578-AE2B-1E8CA654C333}" type="datetimeFigureOut">
              <a:rPr lang="en-GB" smtClean="0"/>
              <a:t>22/02/2017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392758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AB490-F9CB-4578-AE2B-1E8CA654C333}"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260608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AB490-F9CB-4578-AE2B-1E8CA654C333}"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7AA985-E4D0-4CFB-8DC2-7B84F758520F}" type="slidenum">
              <a:rPr lang="en-GB" smtClean="0"/>
              <a:t>‹#›</a:t>
            </a:fld>
            <a:endParaRPr lang="en-GB"/>
          </a:p>
        </p:txBody>
      </p:sp>
    </p:spTree>
    <p:extLst>
      <p:ext uri="{BB962C8B-B14F-4D97-AF65-F5344CB8AC3E}">
        <p14:creationId xmlns:p14="http://schemas.microsoft.com/office/powerpoint/2010/main" val="428363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0">
              <a:srgbClr val="00CCCC"/>
            </a:gs>
            <a:gs pos="72000">
              <a:srgbClr val="3146B7"/>
            </a:gs>
            <a:gs pos="50000">
              <a:srgbClr val="9999FF"/>
            </a:gs>
            <a:gs pos="87000">
              <a:srgbClr val="3333CC"/>
            </a:gs>
            <a:gs pos="100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AB490-F9CB-4578-AE2B-1E8CA654C333}" type="datetimeFigureOut">
              <a:rPr lang="en-GB" smtClean="0"/>
              <a:t>22/02/2017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AA985-E4D0-4CFB-8DC2-7B84F758520F}" type="slidenum">
              <a:rPr lang="en-GB" smtClean="0"/>
              <a:t>‹#›</a:t>
            </a:fld>
            <a:endParaRPr lang="en-GB"/>
          </a:p>
        </p:txBody>
      </p:sp>
    </p:spTree>
    <p:extLst>
      <p:ext uri="{BB962C8B-B14F-4D97-AF65-F5344CB8AC3E}">
        <p14:creationId xmlns:p14="http://schemas.microsoft.com/office/powerpoint/2010/main" val="222907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track.us/congress/bills/browse?congress=113&amp;status=28,29,32,33" TargetMode="External"/><Relationship Id="rId2" Type="http://schemas.openxmlformats.org/officeDocument/2006/relationships/hyperlink" Target="https://www.govtrack.us/congress/bills/browse?congress=114&amp;status=28,29,32,33" TargetMode="External"/><Relationship Id="rId1" Type="http://schemas.openxmlformats.org/officeDocument/2006/relationships/slideLayout" Target="../slideLayouts/slideLayout2.xml"/><Relationship Id="rId5" Type="http://schemas.openxmlformats.org/officeDocument/2006/relationships/hyperlink" Target="https://www.govtrack.us/congress/bills/browse?congress=111&amp;status=28,29,32,33" TargetMode="External"/><Relationship Id="rId4" Type="http://schemas.openxmlformats.org/officeDocument/2006/relationships/hyperlink" Target="https://www.govtrack.us/congress/bills/browse?congress=112&amp;status=28,29,32,3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US Congress and Parliament</a:t>
            </a:r>
            <a:br>
              <a:rPr lang="en-GB" dirty="0" smtClean="0"/>
            </a:br>
            <a:r>
              <a:rPr lang="en-GB" dirty="0" smtClean="0"/>
              <a:t>A Comparison</a:t>
            </a:r>
            <a:r>
              <a:rPr lang="en-GB" baseline="30000" dirty="0" smtClean="0"/>
              <a:t>1</a:t>
            </a:r>
            <a:endParaRPr lang="en-GB" baseline="30000" dirty="0"/>
          </a:p>
        </p:txBody>
      </p:sp>
      <p:sp>
        <p:nvSpPr>
          <p:cNvPr id="3" name="Subtitle 2"/>
          <p:cNvSpPr>
            <a:spLocks noGrp="1"/>
          </p:cNvSpPr>
          <p:nvPr>
            <p:ph type="subTitle" idx="1"/>
          </p:nvPr>
        </p:nvSpPr>
        <p:spPr/>
        <p:txBody>
          <a:bodyPr/>
          <a:lstStyle/>
          <a:p>
            <a:r>
              <a:rPr lang="en-GB" dirty="0" smtClean="0"/>
              <a:t>By </a:t>
            </a:r>
          </a:p>
          <a:p>
            <a:r>
              <a:rPr lang="en-GB" dirty="0" smtClean="0"/>
              <a:t>Mike Allen</a:t>
            </a:r>
            <a:endParaRPr lang="en-GB" dirty="0"/>
          </a:p>
        </p:txBody>
      </p:sp>
      <p:sp>
        <p:nvSpPr>
          <p:cNvPr id="4" name="TextBox 3"/>
          <p:cNvSpPr txBox="1"/>
          <p:nvPr/>
        </p:nvSpPr>
        <p:spPr>
          <a:xfrm>
            <a:off x="251520" y="6488668"/>
            <a:ext cx="6840760" cy="369332"/>
          </a:xfrm>
          <a:prstGeom prst="rect">
            <a:avLst/>
          </a:prstGeom>
          <a:noFill/>
        </p:spPr>
        <p:txBody>
          <a:bodyPr wrap="square" rtlCol="0">
            <a:spAutoFit/>
          </a:bodyPr>
          <a:lstStyle/>
          <a:p>
            <a:r>
              <a:rPr lang="en-GB" baseline="30000" dirty="0" smtClean="0"/>
              <a:t>1</a:t>
            </a:r>
            <a:r>
              <a:rPr lang="en-GB" dirty="0" smtClean="0"/>
              <a:t> Adapted from </a:t>
            </a:r>
            <a:r>
              <a:rPr lang="en-GB" dirty="0"/>
              <a:t>US Government and </a:t>
            </a:r>
            <a:r>
              <a:rPr lang="en-GB" dirty="0" smtClean="0"/>
              <a:t>Politics William Storey pp 273-276</a:t>
            </a:r>
            <a:endParaRPr lang="en-GB" dirty="0"/>
          </a:p>
        </p:txBody>
      </p:sp>
    </p:spTree>
    <p:extLst>
      <p:ext uri="{BB962C8B-B14F-4D97-AF65-F5344CB8AC3E}">
        <p14:creationId xmlns:p14="http://schemas.microsoft.com/office/powerpoint/2010/main" val="66569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Overall effectiveness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Independence </a:t>
            </a:r>
            <a:r>
              <a:rPr lang="en-GB" dirty="0"/>
              <a:t>from the executive, together with the </a:t>
            </a:r>
            <a:r>
              <a:rPr lang="en-GB" dirty="0" smtClean="0"/>
              <a:t>recourses </a:t>
            </a:r>
            <a:r>
              <a:rPr lang="en-GB" dirty="0"/>
              <a:t>to mount potent investigations, has earned Congress the title of the most powerful legislative body in the world. </a:t>
            </a:r>
            <a:endParaRPr lang="en-GB" dirty="0" smtClean="0"/>
          </a:p>
          <a:p>
            <a:r>
              <a:rPr lang="en-GB" dirty="0" smtClean="0"/>
              <a:t>Certainly</a:t>
            </a:r>
            <a:r>
              <a:rPr lang="en-GB" dirty="0"/>
              <a:t>, when compared to Parliament, it is highly effective at scrutinising the work of the Executive and legislative proposals. </a:t>
            </a:r>
            <a:endParaRPr lang="en-GB" dirty="0" smtClean="0"/>
          </a:p>
          <a:p>
            <a:r>
              <a:rPr lang="en-GB" dirty="0" smtClean="0"/>
              <a:t>It </a:t>
            </a:r>
            <a:r>
              <a:rPr lang="en-GB" dirty="0"/>
              <a:t>also appears to fulfil its representative role more effectively. </a:t>
            </a:r>
            <a:endParaRPr lang="en-GB" dirty="0" smtClean="0"/>
          </a:p>
          <a:p>
            <a:r>
              <a:rPr lang="en-GB" dirty="0" smtClean="0"/>
              <a:t>In </a:t>
            </a:r>
            <a:r>
              <a:rPr lang="en-GB" dirty="0"/>
              <a:t>sum, therefore, it appears to deserve the accolade</a:t>
            </a:r>
            <a:r>
              <a:rPr lang="en-GB" dirty="0" smtClean="0"/>
              <a:t>.</a:t>
            </a:r>
          </a:p>
          <a:p>
            <a:r>
              <a:rPr lang="en-GB" dirty="0" smtClean="0"/>
              <a:t>However as a system of Government the UK may be more effective.</a:t>
            </a:r>
            <a:endParaRPr lang="en-GB" dirty="0"/>
          </a:p>
        </p:txBody>
      </p:sp>
    </p:spTree>
    <p:extLst>
      <p:ext uri="{BB962C8B-B14F-4D97-AF65-F5344CB8AC3E}">
        <p14:creationId xmlns:p14="http://schemas.microsoft.com/office/powerpoint/2010/main" val="1382367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Appendix 1</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340768"/>
            <a:ext cx="8229600" cy="4114800"/>
          </a:xfrm>
        </p:spPr>
      </p:pic>
      <p:sp>
        <p:nvSpPr>
          <p:cNvPr id="5" name="TextBox 4"/>
          <p:cNvSpPr txBox="1"/>
          <p:nvPr/>
        </p:nvSpPr>
        <p:spPr>
          <a:xfrm>
            <a:off x="611560" y="5733256"/>
            <a:ext cx="7992888" cy="646331"/>
          </a:xfrm>
          <a:prstGeom prst="rect">
            <a:avLst/>
          </a:prstGeom>
          <a:noFill/>
        </p:spPr>
        <p:txBody>
          <a:bodyPr wrap="square" rtlCol="0">
            <a:spAutoFit/>
          </a:bodyPr>
          <a:lstStyle/>
          <a:p>
            <a:r>
              <a:rPr lang="en-GB" dirty="0" smtClean="0"/>
              <a:t>However it has been argued that 98% of legislation is by delegated powers and does not appear on this table.</a:t>
            </a:r>
            <a:endParaRPr lang="en-GB" dirty="0"/>
          </a:p>
        </p:txBody>
      </p:sp>
    </p:spTree>
    <p:extLst>
      <p:ext uri="{BB962C8B-B14F-4D97-AF65-F5344CB8AC3E}">
        <p14:creationId xmlns:p14="http://schemas.microsoft.com/office/powerpoint/2010/main" val="113474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Appendix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3859545"/>
              </p:ext>
            </p:extLst>
          </p:nvPr>
        </p:nvGraphicFramePr>
        <p:xfrm>
          <a:off x="1960868" y="1600200"/>
          <a:ext cx="4411332" cy="4709121"/>
        </p:xfrm>
        <a:graphic>
          <a:graphicData uri="http://schemas.openxmlformats.org/drawingml/2006/table">
            <a:tbl>
              <a:tblPr/>
              <a:tblGrid>
                <a:gridCol w="2205666"/>
                <a:gridCol w="2205666"/>
              </a:tblGrid>
              <a:tr h="1108029">
                <a:tc>
                  <a:txBody>
                    <a:bodyPr/>
                    <a:lstStyle/>
                    <a:p>
                      <a:pPr algn="l"/>
                      <a:r>
                        <a:rPr lang="en-GB" sz="1800" dirty="0">
                          <a:effectLst/>
                        </a:rPr>
                        <a:t>Congress</a:t>
                      </a:r>
                    </a:p>
                  </a:txBody>
                  <a:tcPr marL="58025" marR="58025" marT="29013" marB="29013" anchor="ctr">
                    <a:lnL>
                      <a:noFill/>
                    </a:lnL>
                    <a:lnR>
                      <a:noFill/>
                    </a:lnR>
                    <a:lnT>
                      <a:noFill/>
                    </a:lnT>
                    <a:lnB>
                      <a:noFill/>
                    </a:lnB>
                    <a:solidFill>
                      <a:srgbClr val="FFFFFF"/>
                    </a:solidFill>
                  </a:tcPr>
                </a:tc>
                <a:tc>
                  <a:txBody>
                    <a:bodyPr/>
                    <a:lstStyle/>
                    <a:p>
                      <a:pPr algn="l"/>
                      <a:r>
                        <a:rPr lang="en-GB" sz="1800">
                          <a:effectLst/>
                        </a:rPr>
                        <a:t>Enacted Laws</a:t>
                      </a:r>
                    </a:p>
                  </a:txBody>
                  <a:tcPr marL="58025" marR="58025" marT="29013" marB="29013" anchor="ctr">
                    <a:lnL>
                      <a:noFill/>
                    </a:lnL>
                    <a:lnR>
                      <a:noFill/>
                    </a:lnR>
                    <a:lnT>
                      <a:noFill/>
                    </a:lnT>
                    <a:lnB>
                      <a:noFill/>
                    </a:lnB>
                    <a:solidFill>
                      <a:srgbClr val="FFFFFF"/>
                    </a:solidFill>
                  </a:tcPr>
                </a:tc>
              </a:tr>
              <a:tr h="900273">
                <a:tc>
                  <a:txBody>
                    <a:bodyPr/>
                    <a:lstStyle/>
                    <a:p>
                      <a:r>
                        <a:rPr lang="nl-NL" sz="1800" b="1" dirty="0">
                          <a:effectLst/>
                        </a:rPr>
                        <a:t>114</a:t>
                      </a:r>
                      <a:r>
                        <a:rPr lang="nl-NL" sz="1800" b="1" baseline="30000" dirty="0">
                          <a:effectLst/>
                        </a:rPr>
                        <a:t>th</a:t>
                      </a:r>
                      <a:r>
                        <a:rPr lang="nl-NL" sz="1800" dirty="0">
                          <a:solidFill>
                            <a:srgbClr val="777777"/>
                          </a:solidFill>
                          <a:effectLst/>
                        </a:rPr>
                        <a:t>Jan 6, 2015</a:t>
                      </a:r>
                      <a:br>
                        <a:rPr lang="nl-NL" sz="1800" dirty="0">
                          <a:solidFill>
                            <a:srgbClr val="777777"/>
                          </a:solidFill>
                          <a:effectLst/>
                        </a:rPr>
                      </a:br>
                      <a:r>
                        <a:rPr lang="nl-NL" sz="1800" dirty="0">
                          <a:solidFill>
                            <a:srgbClr val="777777"/>
                          </a:solidFill>
                          <a:effectLst/>
                        </a:rPr>
                        <a:t>-Jan 3, 2017</a:t>
                      </a:r>
                    </a:p>
                  </a:txBody>
                  <a:tcPr marL="58025" marR="58025" marT="29013" marB="29013" anchor="ctr">
                    <a:lnL>
                      <a:noFill/>
                    </a:lnL>
                    <a:lnR>
                      <a:noFill/>
                    </a:lnR>
                    <a:lnT>
                      <a:noFill/>
                    </a:lnT>
                    <a:lnB>
                      <a:noFill/>
                    </a:lnB>
                    <a:solidFill>
                      <a:srgbClr val="FFFFFF"/>
                    </a:solidFill>
                  </a:tcPr>
                </a:tc>
                <a:tc>
                  <a:txBody>
                    <a:bodyPr/>
                    <a:lstStyle/>
                    <a:p>
                      <a:pPr algn="ctr"/>
                      <a:r>
                        <a:rPr lang="en-GB" sz="1800" u="sng" dirty="0">
                          <a:solidFill>
                            <a:srgbClr val="9D2146"/>
                          </a:solidFill>
                          <a:effectLst/>
                          <a:hlinkClick r:id="rId2"/>
                        </a:rPr>
                        <a:t>329</a:t>
                      </a:r>
                      <a:endParaRPr lang="en-GB" sz="1800" dirty="0">
                        <a:effectLst/>
                      </a:endParaRPr>
                    </a:p>
                    <a:p>
                      <a:pPr algn="ctr"/>
                      <a:r>
                        <a:rPr lang="en-GB" sz="1800" dirty="0">
                          <a:effectLst/>
                        </a:rPr>
                        <a:t>3%</a:t>
                      </a:r>
                    </a:p>
                  </a:txBody>
                  <a:tcPr marL="58025" marR="58025" marT="29013" marB="29013" anchor="ctr">
                    <a:lnL>
                      <a:noFill/>
                    </a:lnL>
                    <a:lnR>
                      <a:noFill/>
                    </a:lnR>
                    <a:lnT>
                      <a:noFill/>
                    </a:lnT>
                    <a:lnB>
                      <a:noFill/>
                    </a:lnB>
                    <a:solidFill>
                      <a:srgbClr val="FFFFFF"/>
                    </a:solidFill>
                  </a:tcPr>
                </a:tc>
              </a:tr>
              <a:tr h="900273">
                <a:tc>
                  <a:txBody>
                    <a:bodyPr/>
                    <a:lstStyle/>
                    <a:p>
                      <a:r>
                        <a:rPr lang="nl-NL" sz="1800" b="1">
                          <a:effectLst/>
                        </a:rPr>
                        <a:t>113</a:t>
                      </a:r>
                      <a:r>
                        <a:rPr lang="nl-NL" sz="1800" b="1" baseline="30000">
                          <a:effectLst/>
                        </a:rPr>
                        <a:t>th</a:t>
                      </a:r>
                      <a:r>
                        <a:rPr lang="nl-NL" sz="1800">
                          <a:solidFill>
                            <a:srgbClr val="777777"/>
                          </a:solidFill>
                          <a:effectLst/>
                        </a:rPr>
                        <a:t>Jan 3, 2013</a:t>
                      </a:r>
                      <a:br>
                        <a:rPr lang="nl-NL" sz="1800">
                          <a:solidFill>
                            <a:srgbClr val="777777"/>
                          </a:solidFill>
                          <a:effectLst/>
                        </a:rPr>
                      </a:br>
                      <a:r>
                        <a:rPr lang="nl-NL" sz="1800">
                          <a:solidFill>
                            <a:srgbClr val="777777"/>
                          </a:solidFill>
                          <a:effectLst/>
                        </a:rPr>
                        <a:t>-Jan 2, 2015</a:t>
                      </a:r>
                    </a:p>
                  </a:txBody>
                  <a:tcPr marL="58025" marR="58025" marT="29013" marB="29013" anchor="ctr">
                    <a:lnL>
                      <a:noFill/>
                    </a:lnL>
                    <a:lnR>
                      <a:noFill/>
                    </a:lnR>
                    <a:lnT>
                      <a:noFill/>
                    </a:lnT>
                    <a:lnB>
                      <a:noFill/>
                    </a:lnB>
                    <a:solidFill>
                      <a:srgbClr val="FFFFFF"/>
                    </a:solidFill>
                  </a:tcPr>
                </a:tc>
                <a:tc>
                  <a:txBody>
                    <a:bodyPr/>
                    <a:lstStyle/>
                    <a:p>
                      <a:pPr algn="ctr"/>
                      <a:r>
                        <a:rPr lang="en-GB" sz="1800" u="sng" dirty="0">
                          <a:solidFill>
                            <a:srgbClr val="9D2146"/>
                          </a:solidFill>
                          <a:effectLst/>
                          <a:hlinkClick r:id="rId3"/>
                        </a:rPr>
                        <a:t>296</a:t>
                      </a:r>
                      <a:endParaRPr lang="en-GB" sz="1800" dirty="0">
                        <a:effectLst/>
                      </a:endParaRPr>
                    </a:p>
                    <a:p>
                      <a:pPr algn="ctr"/>
                      <a:r>
                        <a:rPr lang="en-GB" sz="1800" dirty="0">
                          <a:effectLst/>
                        </a:rPr>
                        <a:t>3%</a:t>
                      </a:r>
                    </a:p>
                  </a:txBody>
                  <a:tcPr marL="58025" marR="58025" marT="29013" marB="29013" anchor="ctr">
                    <a:lnL>
                      <a:noFill/>
                    </a:lnL>
                    <a:lnR>
                      <a:noFill/>
                    </a:lnR>
                    <a:lnT>
                      <a:noFill/>
                    </a:lnT>
                    <a:lnB>
                      <a:noFill/>
                    </a:lnB>
                    <a:solidFill>
                      <a:srgbClr val="FFFFFF"/>
                    </a:solidFill>
                  </a:tcPr>
                </a:tc>
              </a:tr>
              <a:tr h="900273">
                <a:tc>
                  <a:txBody>
                    <a:bodyPr/>
                    <a:lstStyle/>
                    <a:p>
                      <a:r>
                        <a:rPr lang="nl-NL" sz="1800" b="1">
                          <a:effectLst/>
                        </a:rPr>
                        <a:t>112</a:t>
                      </a:r>
                      <a:r>
                        <a:rPr lang="nl-NL" sz="1800" b="1" baseline="30000">
                          <a:effectLst/>
                        </a:rPr>
                        <a:t>th</a:t>
                      </a:r>
                      <a:r>
                        <a:rPr lang="nl-NL" sz="1800">
                          <a:solidFill>
                            <a:srgbClr val="777777"/>
                          </a:solidFill>
                          <a:effectLst/>
                        </a:rPr>
                        <a:t>Jan 5, 2011</a:t>
                      </a:r>
                      <a:br>
                        <a:rPr lang="nl-NL" sz="1800">
                          <a:solidFill>
                            <a:srgbClr val="777777"/>
                          </a:solidFill>
                          <a:effectLst/>
                        </a:rPr>
                      </a:br>
                      <a:r>
                        <a:rPr lang="nl-NL" sz="1800">
                          <a:solidFill>
                            <a:srgbClr val="777777"/>
                          </a:solidFill>
                          <a:effectLst/>
                        </a:rPr>
                        <a:t>-Jan 3, 2013</a:t>
                      </a:r>
                    </a:p>
                  </a:txBody>
                  <a:tcPr marL="58025" marR="58025" marT="29013" marB="29013" anchor="ctr">
                    <a:lnL>
                      <a:noFill/>
                    </a:lnL>
                    <a:lnR>
                      <a:noFill/>
                    </a:lnR>
                    <a:lnT>
                      <a:noFill/>
                    </a:lnT>
                    <a:lnB>
                      <a:noFill/>
                    </a:lnB>
                    <a:solidFill>
                      <a:srgbClr val="FFFFFF"/>
                    </a:solidFill>
                  </a:tcPr>
                </a:tc>
                <a:tc>
                  <a:txBody>
                    <a:bodyPr/>
                    <a:lstStyle/>
                    <a:p>
                      <a:pPr algn="ctr"/>
                      <a:r>
                        <a:rPr lang="en-GB" sz="1800" u="sng" dirty="0">
                          <a:solidFill>
                            <a:srgbClr val="9D2146"/>
                          </a:solidFill>
                          <a:effectLst/>
                          <a:hlinkClick r:id="rId4"/>
                        </a:rPr>
                        <a:t>284</a:t>
                      </a:r>
                      <a:endParaRPr lang="en-GB" sz="1800" dirty="0">
                        <a:effectLst/>
                      </a:endParaRPr>
                    </a:p>
                    <a:p>
                      <a:pPr algn="ctr"/>
                      <a:r>
                        <a:rPr lang="en-GB" sz="1800" dirty="0">
                          <a:effectLst/>
                        </a:rPr>
                        <a:t>2%</a:t>
                      </a:r>
                    </a:p>
                  </a:txBody>
                  <a:tcPr marL="58025" marR="58025" marT="29013" marB="29013" anchor="ctr">
                    <a:lnL>
                      <a:noFill/>
                    </a:lnL>
                    <a:lnR>
                      <a:noFill/>
                    </a:lnR>
                    <a:lnT>
                      <a:noFill/>
                    </a:lnT>
                    <a:lnB>
                      <a:noFill/>
                    </a:lnB>
                    <a:solidFill>
                      <a:srgbClr val="FFFFFF"/>
                    </a:solidFill>
                  </a:tcPr>
                </a:tc>
              </a:tr>
              <a:tr h="900273">
                <a:tc>
                  <a:txBody>
                    <a:bodyPr/>
                    <a:lstStyle/>
                    <a:p>
                      <a:r>
                        <a:rPr lang="nl-NL" sz="1800" b="1">
                          <a:effectLst/>
                        </a:rPr>
                        <a:t>111</a:t>
                      </a:r>
                      <a:r>
                        <a:rPr lang="nl-NL" sz="1800" b="1" baseline="30000">
                          <a:effectLst/>
                        </a:rPr>
                        <a:t>th</a:t>
                      </a:r>
                      <a:r>
                        <a:rPr lang="nl-NL" sz="1800">
                          <a:solidFill>
                            <a:srgbClr val="777777"/>
                          </a:solidFill>
                          <a:effectLst/>
                        </a:rPr>
                        <a:t>Jan 6, 2009</a:t>
                      </a:r>
                      <a:br>
                        <a:rPr lang="nl-NL" sz="1800">
                          <a:solidFill>
                            <a:srgbClr val="777777"/>
                          </a:solidFill>
                          <a:effectLst/>
                        </a:rPr>
                      </a:br>
                      <a:r>
                        <a:rPr lang="nl-NL" sz="1800">
                          <a:solidFill>
                            <a:srgbClr val="777777"/>
                          </a:solidFill>
                          <a:effectLst/>
                        </a:rPr>
                        <a:t>-Dec 22, 2010</a:t>
                      </a:r>
                    </a:p>
                  </a:txBody>
                  <a:tcPr marL="58025" marR="58025" marT="29013" marB="29013" anchor="ctr">
                    <a:lnL>
                      <a:noFill/>
                    </a:lnL>
                    <a:lnR>
                      <a:noFill/>
                    </a:lnR>
                    <a:lnT>
                      <a:noFill/>
                    </a:lnT>
                    <a:lnB>
                      <a:noFill/>
                    </a:lnB>
                    <a:solidFill>
                      <a:srgbClr val="FFFFFF"/>
                    </a:solidFill>
                  </a:tcPr>
                </a:tc>
                <a:tc>
                  <a:txBody>
                    <a:bodyPr/>
                    <a:lstStyle/>
                    <a:p>
                      <a:pPr algn="ctr"/>
                      <a:r>
                        <a:rPr lang="en-GB" sz="1800" u="sng" dirty="0">
                          <a:solidFill>
                            <a:srgbClr val="9D2146"/>
                          </a:solidFill>
                          <a:effectLst/>
                          <a:hlinkClick r:id="rId5"/>
                        </a:rPr>
                        <a:t>385</a:t>
                      </a:r>
                      <a:endParaRPr lang="en-GB" sz="1800" dirty="0">
                        <a:effectLst/>
                      </a:endParaRPr>
                    </a:p>
                    <a:p>
                      <a:pPr algn="ctr"/>
                      <a:r>
                        <a:rPr lang="en-GB" sz="1800" dirty="0">
                          <a:effectLst/>
                        </a:rPr>
                        <a:t>3%</a:t>
                      </a:r>
                    </a:p>
                  </a:txBody>
                  <a:tcPr marL="58025" marR="58025" marT="29013" marB="29013"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4021909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differences</a:t>
            </a:r>
          </a:p>
        </p:txBody>
      </p:sp>
      <p:sp>
        <p:nvSpPr>
          <p:cNvPr id="3" name="Content Placeholder 2"/>
          <p:cNvSpPr>
            <a:spLocks noGrp="1"/>
          </p:cNvSpPr>
          <p:nvPr>
            <p:ph idx="1"/>
          </p:nvPr>
        </p:nvSpPr>
        <p:spPr/>
        <p:txBody>
          <a:bodyPr>
            <a:normAutofit fontScale="77500" lnSpcReduction="20000"/>
          </a:bodyPr>
          <a:lstStyle/>
          <a:p>
            <a:endParaRPr lang="en-GB" dirty="0" smtClean="0"/>
          </a:p>
          <a:p>
            <a:r>
              <a:rPr lang="en-GB" dirty="0" smtClean="0"/>
              <a:t>The </a:t>
            </a:r>
            <a:r>
              <a:rPr lang="en-GB" dirty="0"/>
              <a:t>two legislatures carry out similar functions, but the way in which they operate is affected by significant differences between them: </a:t>
            </a:r>
          </a:p>
          <a:p>
            <a:pPr lvl="0"/>
            <a:r>
              <a:rPr lang="en-GB" dirty="0"/>
              <a:t>Separation of powers v. fusion </a:t>
            </a:r>
            <a:endParaRPr lang="en-GB" dirty="0" smtClean="0"/>
          </a:p>
          <a:p>
            <a:pPr lvl="1"/>
            <a:r>
              <a:rPr lang="en-GB" dirty="0" smtClean="0"/>
              <a:t>Congress </a:t>
            </a:r>
            <a:r>
              <a:rPr lang="en-GB" dirty="0"/>
              <a:t>is separately elected from the presidency, and separately </a:t>
            </a:r>
            <a:r>
              <a:rPr lang="en-GB" dirty="0" smtClean="0"/>
              <a:t>accountable</a:t>
            </a:r>
            <a:r>
              <a:rPr lang="en-GB" dirty="0"/>
              <a:t>.</a:t>
            </a:r>
            <a:endParaRPr lang="en-GB" dirty="0" smtClean="0"/>
          </a:p>
          <a:p>
            <a:pPr lvl="1"/>
            <a:r>
              <a:rPr lang="en-GB" dirty="0" smtClean="0"/>
              <a:t>in </a:t>
            </a:r>
            <a:r>
              <a:rPr lang="en-GB" dirty="0"/>
              <a:t>the UK the Prime Minister is drawn from the largest party in Parliament</a:t>
            </a:r>
            <a:r>
              <a:rPr lang="en-GB" dirty="0" smtClean="0"/>
              <a:t>. The government is drawn from and responsible to Parliament.</a:t>
            </a:r>
            <a:endParaRPr lang="en-GB" dirty="0"/>
          </a:p>
          <a:p>
            <a:r>
              <a:rPr lang="en-GB" dirty="0"/>
              <a:t>Elected v. unelected upper chamber </a:t>
            </a:r>
            <a:endParaRPr lang="en-GB" dirty="0" smtClean="0"/>
          </a:p>
          <a:p>
            <a:pPr lvl="1"/>
            <a:r>
              <a:rPr lang="en-GB" dirty="0" smtClean="0"/>
              <a:t>Congress </a:t>
            </a:r>
            <a:r>
              <a:rPr lang="en-GB" dirty="0"/>
              <a:t>is composed of two elected chambers </a:t>
            </a:r>
            <a:endParaRPr lang="en-GB" dirty="0" smtClean="0"/>
          </a:p>
          <a:p>
            <a:pPr lvl="1"/>
            <a:r>
              <a:rPr lang="en-GB" dirty="0" smtClean="0"/>
              <a:t>in </a:t>
            </a:r>
            <a:r>
              <a:rPr lang="en-GB" dirty="0"/>
              <a:t>Parliament, the House of Lords is unelected.</a:t>
            </a:r>
          </a:p>
        </p:txBody>
      </p:sp>
    </p:spTree>
    <p:extLst>
      <p:ext uri="{BB962C8B-B14F-4D97-AF65-F5344CB8AC3E}">
        <p14:creationId xmlns:p14="http://schemas.microsoft.com/office/powerpoint/2010/main" val="1015960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normAutofit fontScale="62500" lnSpcReduction="20000"/>
          </a:bodyPr>
          <a:lstStyle/>
          <a:p>
            <a:pPr lvl="0"/>
            <a:r>
              <a:rPr lang="en-GB" dirty="0"/>
              <a:t>Members of Congress have a number of staff in their district or state and a larger team in the Washington office, including legislative and committee specialists, a press officer, an appointments secretary and case workers to deal with issues relevant to the district, under the direction of a chief of staff. In addition, when working in committee, members may rely on the research and advice of hundreds of specialist staff. They also have the resources of the Library of Congress, with more than 130 million items, and the resources of the Congressional Research Service, which has researchers who are experts in a wide variety of policy areas and provide comprehensive reports within hours of a request.</a:t>
            </a:r>
          </a:p>
          <a:p>
            <a:r>
              <a:rPr lang="en-GB" dirty="0"/>
              <a:t>Members of Parliament, by contrast, are allocated staff allowances of around £70,000 per year, which can fund no more than two full-time staff and one part-time worker to deal with case work, appointments and research. Committees are staffed by a clerk, with limited expert assistance, and the House of Commons library provides an efficient, prompt service to MPs but lacks equivalent resources to the Congressional Research Service.</a:t>
            </a:r>
          </a:p>
        </p:txBody>
      </p:sp>
    </p:spTree>
    <p:extLst>
      <p:ext uri="{BB962C8B-B14F-4D97-AF65-F5344CB8AC3E}">
        <p14:creationId xmlns:p14="http://schemas.microsoft.com/office/powerpoint/2010/main" val="910705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Scrutiny 1</a:t>
            </a:r>
            <a:endParaRPr lang="en-GB" dirty="0"/>
          </a:p>
        </p:txBody>
      </p:sp>
      <p:sp>
        <p:nvSpPr>
          <p:cNvPr id="3" name="Content Placeholder 2"/>
          <p:cNvSpPr>
            <a:spLocks noGrp="1"/>
          </p:cNvSpPr>
          <p:nvPr>
            <p:ph idx="1"/>
          </p:nvPr>
        </p:nvSpPr>
        <p:spPr/>
        <p:txBody>
          <a:bodyPr>
            <a:normAutofit fontScale="62500" lnSpcReduction="20000"/>
          </a:bodyPr>
          <a:lstStyle/>
          <a:p>
            <a:r>
              <a:rPr lang="en-GB" dirty="0"/>
              <a:t>Separation of powers means that most people who enter Congress expect to build their career there. Presidents do sometimes invite members of Congress to fill important positions in the executive branch but the short period of office of Presidents (at most eight years), combined with the power that can be wielded as a committee chairman, means that this may not be an attractive option. </a:t>
            </a:r>
            <a:endParaRPr lang="en-GB" dirty="0" smtClean="0"/>
          </a:p>
          <a:p>
            <a:r>
              <a:rPr lang="en-GB" dirty="0" smtClean="0"/>
              <a:t>When </a:t>
            </a:r>
            <a:r>
              <a:rPr lang="en-GB" dirty="0"/>
              <a:t>scrutinising the executive branch, therefore, most members of Congress do not have to consider the effect on their careers of potentially embarrassing their own party. </a:t>
            </a:r>
            <a:endParaRPr lang="en-GB" dirty="0" smtClean="0"/>
          </a:p>
          <a:p>
            <a:r>
              <a:rPr lang="en-GB" dirty="0" smtClean="0"/>
              <a:t>Of </a:t>
            </a:r>
            <a:r>
              <a:rPr lang="en-GB" dirty="0"/>
              <a:t>course, factors such as party loyalty and shared ideological goals may affect their scrutiny if the same party controls both Congress and the White House, but since the Second World War these two institutions have been controlled by rival parties most of the time. </a:t>
            </a:r>
            <a:endParaRPr lang="en-GB" dirty="0" smtClean="0"/>
          </a:p>
          <a:p>
            <a:r>
              <a:rPr lang="en-GB" dirty="0" smtClean="0"/>
              <a:t>Furthermore</a:t>
            </a:r>
            <a:r>
              <a:rPr lang="en-GB" dirty="0"/>
              <a:t>, the resources available to Congress means that it is able to mount detailed examinations of the executive branch whenever it is inclined to do so, as illustrated by the work of the 9/11 </a:t>
            </a:r>
            <a:r>
              <a:rPr lang="en-GB" dirty="0" smtClean="0"/>
              <a:t>Commission.</a:t>
            </a:r>
            <a:endParaRPr lang="en-GB" dirty="0"/>
          </a:p>
        </p:txBody>
      </p:sp>
    </p:spTree>
    <p:extLst>
      <p:ext uri="{BB962C8B-B14F-4D97-AF65-F5344CB8AC3E}">
        <p14:creationId xmlns:p14="http://schemas.microsoft.com/office/powerpoint/2010/main" val="2913449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Scrutiny 2</a:t>
            </a:r>
            <a:endParaRPr lang="en-GB" dirty="0"/>
          </a:p>
        </p:txBody>
      </p:sp>
      <p:sp>
        <p:nvSpPr>
          <p:cNvPr id="3" name="Content Placeholder 2"/>
          <p:cNvSpPr>
            <a:spLocks noGrp="1"/>
          </p:cNvSpPr>
          <p:nvPr>
            <p:ph idx="1"/>
          </p:nvPr>
        </p:nvSpPr>
        <p:spPr/>
        <p:txBody>
          <a:bodyPr>
            <a:normAutofit fontScale="55000" lnSpcReduction="20000"/>
          </a:bodyPr>
          <a:lstStyle/>
          <a:p>
            <a:r>
              <a:rPr lang="en-GB" dirty="0"/>
              <a:t>Ambitious Members of Parliament, by comparison, expect to build careers as ministers or shadow ministers in positions that are in the gift of their party leaders. </a:t>
            </a:r>
            <a:endParaRPr lang="en-GB" dirty="0" smtClean="0"/>
          </a:p>
          <a:p>
            <a:r>
              <a:rPr lang="en-GB" dirty="0" smtClean="0"/>
              <a:t>The </a:t>
            </a:r>
            <a:r>
              <a:rPr lang="en-GB" dirty="0"/>
              <a:t>governing party </a:t>
            </a:r>
            <a:r>
              <a:rPr lang="en-GB" i="1" dirty="0"/>
              <a:t>always </a:t>
            </a:r>
            <a:r>
              <a:rPr lang="en-GB" dirty="0"/>
              <a:t>has a majority in the legislature (albeit not always an overall one), which, in principle, has responsibility to hold it to account. </a:t>
            </a:r>
            <a:endParaRPr lang="en-GB" dirty="0" smtClean="0"/>
          </a:p>
          <a:p>
            <a:r>
              <a:rPr lang="en-GB" dirty="0" smtClean="0"/>
              <a:t>Aside </a:t>
            </a:r>
            <a:r>
              <a:rPr lang="en-GB" dirty="0"/>
              <a:t>from the factors of party loyalty and shared ideological goals, this dependence on the very people they are supposed to be scrutinising inevitably inhibits the process. </a:t>
            </a:r>
            <a:endParaRPr lang="en-GB" dirty="0" smtClean="0"/>
          </a:p>
          <a:p>
            <a:r>
              <a:rPr lang="en-GB" dirty="0" smtClean="0"/>
              <a:t>Moreover</a:t>
            </a:r>
            <a:r>
              <a:rPr lang="en-GB" dirty="0"/>
              <a:t>, the mechanisms available to MPs to scrutinise the executive lack teeth and are </a:t>
            </a:r>
            <a:r>
              <a:rPr lang="en-GB" dirty="0" smtClean="0"/>
              <a:t>poorly </a:t>
            </a:r>
            <a:r>
              <a:rPr lang="en-GB" dirty="0"/>
              <a:t>resourced. </a:t>
            </a:r>
            <a:endParaRPr lang="en-GB" dirty="0" smtClean="0"/>
          </a:p>
          <a:p>
            <a:r>
              <a:rPr lang="en-GB" dirty="0" smtClean="0"/>
              <a:t>Questions </a:t>
            </a:r>
            <a:r>
              <a:rPr lang="en-GB" dirty="0"/>
              <a:t>to ministers, and the Prime Minister, are short, and half of the questions come from supporters of the government who may be more interested in ingratiating themselves with senior members of their party than in holding them to account. </a:t>
            </a:r>
            <a:endParaRPr lang="en-GB" dirty="0" smtClean="0"/>
          </a:p>
          <a:p>
            <a:r>
              <a:rPr lang="en-GB" dirty="0" smtClean="0"/>
              <a:t>Select </a:t>
            </a:r>
            <a:r>
              <a:rPr lang="en-GB" dirty="0"/>
              <a:t>committees often attempt to adopt a bi-partisan approach (except when an election is imminent), but their membership is heavily influenced by party whips and they have limited resources to carry out in-depth research into issues they are investigating.</a:t>
            </a:r>
          </a:p>
        </p:txBody>
      </p:sp>
    </p:spTree>
    <p:extLst>
      <p:ext uri="{BB962C8B-B14F-4D97-AF65-F5344CB8AC3E}">
        <p14:creationId xmlns:p14="http://schemas.microsoft.com/office/powerpoint/2010/main" val="75702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Legislating</a:t>
            </a:r>
          </a:p>
        </p:txBody>
      </p:sp>
      <p:sp>
        <p:nvSpPr>
          <p:cNvPr id="3" name="Content Placeholder 2"/>
          <p:cNvSpPr>
            <a:spLocks noGrp="1"/>
          </p:cNvSpPr>
          <p:nvPr>
            <p:ph idx="1"/>
          </p:nvPr>
        </p:nvSpPr>
        <p:spPr/>
        <p:txBody>
          <a:bodyPr>
            <a:normAutofit fontScale="85000" lnSpcReduction="10000"/>
          </a:bodyPr>
          <a:lstStyle/>
          <a:p>
            <a:r>
              <a:rPr lang="en-GB" dirty="0"/>
              <a:t>The factors that influence the relationship between the legislature’s scrutiny of the work of the executive also apply to their approach to legislative proposals from the two heads of government. </a:t>
            </a:r>
            <a:endParaRPr lang="en-GB" dirty="0" smtClean="0"/>
          </a:p>
          <a:p>
            <a:r>
              <a:rPr lang="en-GB" dirty="0" smtClean="0"/>
              <a:t>Presidential </a:t>
            </a:r>
            <a:r>
              <a:rPr lang="en-GB" dirty="0"/>
              <a:t>bills are almost certain to be substantially modified by Congress. </a:t>
            </a:r>
            <a:endParaRPr lang="en-GB" dirty="0" smtClean="0"/>
          </a:p>
          <a:p>
            <a:r>
              <a:rPr lang="en-GB" dirty="0" smtClean="0"/>
              <a:t>Government </a:t>
            </a:r>
            <a:r>
              <a:rPr lang="en-GB" dirty="0"/>
              <a:t>bills in the UK have to be sensitive to the views of the parliamentary party, and those that are not – such as the Education Bill of 2006 – may be in jeopardy. Aside from this caveat, however, government bills will usually pass through Parliament unscathed.</a:t>
            </a:r>
          </a:p>
        </p:txBody>
      </p:sp>
    </p:spTree>
    <p:extLst>
      <p:ext uri="{BB962C8B-B14F-4D97-AF65-F5344CB8AC3E}">
        <p14:creationId xmlns:p14="http://schemas.microsoft.com/office/powerpoint/2010/main" val="2217954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1</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Legislatures may be judged on how effectively they fulfil their representative role in two ways.</a:t>
            </a:r>
          </a:p>
          <a:p>
            <a:pPr marL="0" indent="0">
              <a:buNone/>
            </a:pPr>
            <a:r>
              <a:rPr lang="en-GB" dirty="0"/>
              <a:t>They may be judged by the extent to which they reflect the population they are supposed to represent. </a:t>
            </a:r>
            <a:endParaRPr lang="en-GB" dirty="0" smtClean="0"/>
          </a:p>
          <a:p>
            <a:r>
              <a:rPr lang="en-GB" dirty="0" smtClean="0"/>
              <a:t>Both </a:t>
            </a:r>
            <a:r>
              <a:rPr lang="en-GB" dirty="0"/>
              <a:t>the USA and UK are diverse societies led by politicians who have historically tended to be white, male and Protestant. </a:t>
            </a:r>
            <a:endParaRPr lang="en-GB" dirty="0" smtClean="0"/>
          </a:p>
          <a:p>
            <a:r>
              <a:rPr lang="en-GB" dirty="0" smtClean="0"/>
              <a:t>This </a:t>
            </a:r>
            <a:r>
              <a:rPr lang="en-GB" dirty="0"/>
              <a:t>is no longer as true as it once was in Congress. In the 109th Congress, starting in 2005, of the 435 Congressmen and 100 Senators, there were 43 African-Americans (all Democrats) but only one of these, Barak Obama, was a Senator. There were 24 Hispanics, 1 Native American and 4 Asians. There were 68 women, of which 14 were Senators. </a:t>
            </a:r>
            <a:endParaRPr lang="en-GB" dirty="0" smtClean="0"/>
          </a:p>
          <a:p>
            <a:r>
              <a:rPr lang="en-GB" dirty="0" smtClean="0"/>
              <a:t>In </a:t>
            </a:r>
            <a:r>
              <a:rPr lang="en-GB" dirty="0"/>
              <a:t>Parliament, there were 15 minority ethnic MPs in a chamber of 645 after the 2005 general election. </a:t>
            </a:r>
            <a:endParaRPr lang="en-GB" dirty="0" smtClean="0"/>
          </a:p>
          <a:p>
            <a:r>
              <a:rPr lang="en-GB" dirty="0" smtClean="0"/>
              <a:t>The </a:t>
            </a:r>
            <a:r>
              <a:rPr lang="en-GB" dirty="0"/>
              <a:t>House of Lords, with 728 members, does not keep figures on ethnicity but in 2004 the campaign group Operation Black Vote identified 24 non-white peers. At the same time, there were 126 women in the Commons and 134 in the Lords. </a:t>
            </a:r>
          </a:p>
        </p:txBody>
      </p:sp>
    </p:spTree>
    <p:extLst>
      <p:ext uri="{BB962C8B-B14F-4D97-AF65-F5344CB8AC3E}">
        <p14:creationId xmlns:p14="http://schemas.microsoft.com/office/powerpoint/2010/main" val="1212839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2</a:t>
            </a:r>
            <a:endParaRPr lang="en-GB" dirty="0"/>
          </a:p>
        </p:txBody>
      </p:sp>
      <p:sp>
        <p:nvSpPr>
          <p:cNvPr id="3" name="Content Placeholder 2"/>
          <p:cNvSpPr>
            <a:spLocks noGrp="1"/>
          </p:cNvSpPr>
          <p:nvPr>
            <p:ph idx="1"/>
          </p:nvPr>
        </p:nvSpPr>
        <p:spPr>
          <a:xfrm>
            <a:off x="457200" y="1600200"/>
            <a:ext cx="8229600" cy="5141168"/>
          </a:xfrm>
        </p:spPr>
        <p:txBody>
          <a:bodyPr>
            <a:normAutofit fontScale="55000" lnSpcReduction="20000"/>
          </a:bodyPr>
          <a:lstStyle/>
          <a:p>
            <a:r>
              <a:rPr lang="en-GB" dirty="0"/>
              <a:t>Alternatively, legislatures may be judged by their responsiveness to the needs and wishes of the voters. </a:t>
            </a:r>
            <a:endParaRPr lang="en-GB" dirty="0" smtClean="0"/>
          </a:p>
          <a:p>
            <a:r>
              <a:rPr lang="en-GB" dirty="0" smtClean="0"/>
              <a:t>In </a:t>
            </a:r>
            <a:r>
              <a:rPr lang="en-GB" dirty="0"/>
              <a:t>this respect, one difference between the two systems is immediately apparent. Senators face </a:t>
            </a:r>
            <a:r>
              <a:rPr lang="en-GB" dirty="0" err="1"/>
              <a:t>reelection</a:t>
            </a:r>
            <a:r>
              <a:rPr lang="en-GB" dirty="0"/>
              <a:t> every six years while their counterparts in the UK are unelected. </a:t>
            </a:r>
            <a:endParaRPr lang="en-GB" dirty="0" smtClean="0"/>
          </a:p>
          <a:p>
            <a:r>
              <a:rPr lang="en-GB" dirty="0" smtClean="0"/>
              <a:t>Supporters </a:t>
            </a:r>
            <a:r>
              <a:rPr lang="en-GB" dirty="0"/>
              <a:t>of the House of Lords point out that their appointed membership is more diverse than either the Commons or their US equivalents in the Senate. </a:t>
            </a:r>
            <a:endParaRPr lang="en-GB" dirty="0" smtClean="0"/>
          </a:p>
          <a:p>
            <a:r>
              <a:rPr lang="en-GB" dirty="0" smtClean="0"/>
              <a:t>Furthermore</a:t>
            </a:r>
            <a:r>
              <a:rPr lang="en-GB" dirty="0"/>
              <a:t>, appointing a range of people who have a distinguished record of service in their field creates a centre of expertise that makes a significant contribution to the roles of scrutiny and legislation. </a:t>
            </a:r>
            <a:endParaRPr lang="en-GB" dirty="0" smtClean="0"/>
          </a:p>
          <a:p>
            <a:r>
              <a:rPr lang="en-GB" dirty="0" smtClean="0"/>
              <a:t>Critics </a:t>
            </a:r>
            <a:r>
              <a:rPr lang="en-GB" dirty="0"/>
              <a:t>respond that a lack of accountability is a relic of a past age and that all of the contributions made by the Lords can also be made by an elected body, such as the Senate, which boasts a range of vastly experienced </a:t>
            </a:r>
            <a:r>
              <a:rPr lang="en-GB" dirty="0" smtClean="0"/>
              <a:t>people. </a:t>
            </a:r>
            <a:r>
              <a:rPr lang="en-GB" dirty="0"/>
              <a:t>Besides, in the final analysis, Peers cannot block government legislation, regardless of its faults. </a:t>
            </a:r>
            <a:endParaRPr lang="en-GB" dirty="0" smtClean="0"/>
          </a:p>
          <a:p>
            <a:r>
              <a:rPr lang="en-GB" dirty="0" smtClean="0"/>
              <a:t>When </a:t>
            </a:r>
            <a:r>
              <a:rPr lang="en-GB" dirty="0"/>
              <a:t>comparing the House of Commons and the House of Representatives, the dependence of MPs on their party leaders for career development again becomes a factor. </a:t>
            </a:r>
            <a:endParaRPr lang="en-GB" dirty="0" smtClean="0"/>
          </a:p>
          <a:p>
            <a:r>
              <a:rPr lang="en-GB" dirty="0" smtClean="0"/>
              <a:t>If </a:t>
            </a:r>
            <a:r>
              <a:rPr lang="en-GB" dirty="0"/>
              <a:t>there is a tension between the demands of constituents and decisions made by the party leadership, there is no guarantee that local issues will prevail.</a:t>
            </a:r>
          </a:p>
        </p:txBody>
      </p:sp>
    </p:spTree>
    <p:extLst>
      <p:ext uri="{BB962C8B-B14F-4D97-AF65-F5344CB8AC3E}">
        <p14:creationId xmlns:p14="http://schemas.microsoft.com/office/powerpoint/2010/main" val="3237419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differences</a:t>
            </a:r>
            <a:endParaRPr lang="en-GB" dirty="0"/>
          </a:p>
        </p:txBody>
      </p:sp>
      <p:sp>
        <p:nvSpPr>
          <p:cNvPr id="3" name="Content Placeholder 2"/>
          <p:cNvSpPr>
            <a:spLocks noGrp="1"/>
          </p:cNvSpPr>
          <p:nvPr>
            <p:ph idx="1"/>
          </p:nvPr>
        </p:nvSpPr>
        <p:spPr/>
        <p:txBody>
          <a:bodyPr>
            <a:normAutofit fontScale="62500" lnSpcReduction="20000"/>
          </a:bodyPr>
          <a:lstStyle/>
          <a:p>
            <a:r>
              <a:rPr lang="en-GB" dirty="0"/>
              <a:t>In both the House of Representatives and the Senate, the majority party chairs all committees which have considerable power. </a:t>
            </a:r>
            <a:endParaRPr lang="en-GB" dirty="0" smtClean="0"/>
          </a:p>
          <a:p>
            <a:r>
              <a:rPr lang="en-GB" dirty="0" smtClean="0"/>
              <a:t>In </a:t>
            </a:r>
            <a:r>
              <a:rPr lang="en-GB" dirty="0"/>
              <a:t>the two chambers of the British legislature, committee </a:t>
            </a:r>
            <a:r>
              <a:rPr lang="en-GB" dirty="0" smtClean="0"/>
              <a:t>chairs </a:t>
            </a:r>
            <a:r>
              <a:rPr lang="en-GB" dirty="0"/>
              <a:t>are allocated between the different parties, roughly in proportion to the size of the party in the House, and the committees are much less powerful than in the US Congress.</a:t>
            </a:r>
          </a:p>
          <a:p>
            <a:r>
              <a:rPr lang="en-GB" dirty="0"/>
              <a:t>In the House of Representatives, the Speaker - chosen by the members of the largest party - has considerable power and acts in a highly partisan fashion. </a:t>
            </a:r>
            <a:endParaRPr lang="en-GB" dirty="0" smtClean="0"/>
          </a:p>
          <a:p>
            <a:r>
              <a:rPr lang="en-GB" dirty="0" smtClean="0"/>
              <a:t>In </a:t>
            </a:r>
            <a:r>
              <a:rPr lang="en-GB" dirty="0"/>
              <a:t>the House of Commons, the Speaker - chosen by the whole House - only has procedural responsibilities and acts in a non-partisan manner (usually he is not opposed in a General Election</a:t>
            </a:r>
            <a:r>
              <a:rPr lang="en-GB" dirty="0" smtClean="0"/>
              <a:t>).</a:t>
            </a:r>
          </a:p>
          <a:p>
            <a:r>
              <a:rPr lang="en-GB" dirty="0" smtClean="0"/>
              <a:t>The House of Commons is the dominant part of the UK Parliament.</a:t>
            </a:r>
          </a:p>
          <a:p>
            <a:r>
              <a:rPr lang="en-GB" dirty="0" smtClean="0"/>
              <a:t>In the US Congress the chambers are more equal in powers.</a:t>
            </a:r>
          </a:p>
          <a:p>
            <a:r>
              <a:rPr lang="en-GB" dirty="0" smtClean="0"/>
              <a:t>There is no equivalent of the Leader of the Opposition or shadow Cabinet in the US.</a:t>
            </a:r>
            <a:endParaRPr lang="en-GB" dirty="0"/>
          </a:p>
          <a:p>
            <a:endParaRPr lang="en-GB" dirty="0"/>
          </a:p>
        </p:txBody>
      </p:sp>
    </p:spTree>
    <p:extLst>
      <p:ext uri="{BB962C8B-B14F-4D97-AF65-F5344CB8AC3E}">
        <p14:creationId xmlns:p14="http://schemas.microsoft.com/office/powerpoint/2010/main" val="3036027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1546</Words>
  <Application>Microsoft Office PowerPoint</Application>
  <PresentationFormat>On-screen Show (4:3)</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US Congress and Parliament A Comparison1</vt:lpstr>
      <vt:lpstr>Key differences</vt:lpstr>
      <vt:lpstr>Resources</vt:lpstr>
      <vt:lpstr>Scrutiny 1</vt:lpstr>
      <vt:lpstr>Scrutiny 2</vt:lpstr>
      <vt:lpstr>Legislating</vt:lpstr>
      <vt:lpstr>Representation 1</vt:lpstr>
      <vt:lpstr>Representation 2</vt:lpstr>
      <vt:lpstr>Other differences</vt:lpstr>
      <vt:lpstr>Overall effectiveness</vt:lpstr>
      <vt:lpstr>Appendix 1</vt:lpstr>
      <vt:lpstr>Appendix 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Congress and Parliament A Comparison</dc:title>
  <dc:creator>Michael Allen</dc:creator>
  <cp:lastModifiedBy>Michael Allen</cp:lastModifiedBy>
  <cp:revision>7</cp:revision>
  <dcterms:created xsi:type="dcterms:W3CDTF">2017-02-22T16:34:20Z</dcterms:created>
  <dcterms:modified xsi:type="dcterms:W3CDTF">2017-02-23T08:50:06Z</dcterms:modified>
</cp:coreProperties>
</file>