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8" r:id="rId5"/>
    <p:sldId id="260" r:id="rId6"/>
    <p:sldId id="259" r:id="rId7"/>
    <p:sldId id="261" r:id="rId8"/>
    <p:sldId id="262" r:id="rId9"/>
    <p:sldId id="263"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9" r:id="rId24"/>
    <p:sldId id="278"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17" autoAdjust="0"/>
    <p:restoredTop sz="94660"/>
  </p:normalViewPr>
  <p:slideViewPr>
    <p:cSldViewPr>
      <p:cViewPr varScale="1">
        <p:scale>
          <a:sx n="107" d="100"/>
          <a:sy n="107" d="100"/>
        </p:scale>
        <p:origin x="-165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EABAB9F-D0A2-44F1-9893-8C91B2A5B176}" type="datetimeFigureOut">
              <a:rPr lang="en-GB" smtClean="0"/>
              <a:t>14/12/2015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4B62FE-721F-4BF3-B7EF-82C371E2A89F}" type="slidenum">
              <a:rPr lang="en-GB" smtClean="0"/>
              <a:t>‹#›</a:t>
            </a:fld>
            <a:endParaRPr lang="en-GB"/>
          </a:p>
        </p:txBody>
      </p:sp>
    </p:spTree>
    <p:extLst>
      <p:ext uri="{BB962C8B-B14F-4D97-AF65-F5344CB8AC3E}">
        <p14:creationId xmlns:p14="http://schemas.microsoft.com/office/powerpoint/2010/main" val="3018075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EABAB9F-D0A2-44F1-9893-8C91B2A5B176}" type="datetimeFigureOut">
              <a:rPr lang="en-GB" smtClean="0"/>
              <a:t>14/12/2015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4B62FE-721F-4BF3-B7EF-82C371E2A89F}" type="slidenum">
              <a:rPr lang="en-GB" smtClean="0"/>
              <a:t>‹#›</a:t>
            </a:fld>
            <a:endParaRPr lang="en-GB"/>
          </a:p>
        </p:txBody>
      </p:sp>
    </p:spTree>
    <p:extLst>
      <p:ext uri="{BB962C8B-B14F-4D97-AF65-F5344CB8AC3E}">
        <p14:creationId xmlns:p14="http://schemas.microsoft.com/office/powerpoint/2010/main" val="4675153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EABAB9F-D0A2-44F1-9893-8C91B2A5B176}" type="datetimeFigureOut">
              <a:rPr lang="en-GB" smtClean="0"/>
              <a:t>14/12/2015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4B62FE-721F-4BF3-B7EF-82C371E2A89F}" type="slidenum">
              <a:rPr lang="en-GB" smtClean="0"/>
              <a:t>‹#›</a:t>
            </a:fld>
            <a:endParaRPr lang="en-GB"/>
          </a:p>
        </p:txBody>
      </p:sp>
    </p:spTree>
    <p:extLst>
      <p:ext uri="{BB962C8B-B14F-4D97-AF65-F5344CB8AC3E}">
        <p14:creationId xmlns:p14="http://schemas.microsoft.com/office/powerpoint/2010/main" val="462661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EABAB9F-D0A2-44F1-9893-8C91B2A5B176}" type="datetimeFigureOut">
              <a:rPr lang="en-GB" smtClean="0"/>
              <a:t>14/12/2015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4B62FE-721F-4BF3-B7EF-82C371E2A89F}" type="slidenum">
              <a:rPr lang="en-GB" smtClean="0"/>
              <a:t>‹#›</a:t>
            </a:fld>
            <a:endParaRPr lang="en-GB"/>
          </a:p>
        </p:txBody>
      </p:sp>
    </p:spTree>
    <p:extLst>
      <p:ext uri="{BB962C8B-B14F-4D97-AF65-F5344CB8AC3E}">
        <p14:creationId xmlns:p14="http://schemas.microsoft.com/office/powerpoint/2010/main" val="3288552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ABAB9F-D0A2-44F1-9893-8C91B2A5B176}" type="datetimeFigureOut">
              <a:rPr lang="en-GB" smtClean="0"/>
              <a:t>14/12/2015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4B62FE-721F-4BF3-B7EF-82C371E2A89F}" type="slidenum">
              <a:rPr lang="en-GB" smtClean="0"/>
              <a:t>‹#›</a:t>
            </a:fld>
            <a:endParaRPr lang="en-GB"/>
          </a:p>
        </p:txBody>
      </p:sp>
    </p:spTree>
    <p:extLst>
      <p:ext uri="{BB962C8B-B14F-4D97-AF65-F5344CB8AC3E}">
        <p14:creationId xmlns:p14="http://schemas.microsoft.com/office/powerpoint/2010/main" val="67888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EABAB9F-D0A2-44F1-9893-8C91B2A5B176}" type="datetimeFigureOut">
              <a:rPr lang="en-GB" smtClean="0"/>
              <a:t>14/12/2015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4B62FE-721F-4BF3-B7EF-82C371E2A89F}" type="slidenum">
              <a:rPr lang="en-GB" smtClean="0"/>
              <a:t>‹#›</a:t>
            </a:fld>
            <a:endParaRPr lang="en-GB"/>
          </a:p>
        </p:txBody>
      </p:sp>
    </p:spTree>
    <p:extLst>
      <p:ext uri="{BB962C8B-B14F-4D97-AF65-F5344CB8AC3E}">
        <p14:creationId xmlns:p14="http://schemas.microsoft.com/office/powerpoint/2010/main" val="2327747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EABAB9F-D0A2-44F1-9893-8C91B2A5B176}" type="datetimeFigureOut">
              <a:rPr lang="en-GB" smtClean="0"/>
              <a:t>14/12/2015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84B62FE-721F-4BF3-B7EF-82C371E2A89F}" type="slidenum">
              <a:rPr lang="en-GB" smtClean="0"/>
              <a:t>‹#›</a:t>
            </a:fld>
            <a:endParaRPr lang="en-GB"/>
          </a:p>
        </p:txBody>
      </p:sp>
    </p:spTree>
    <p:extLst>
      <p:ext uri="{BB962C8B-B14F-4D97-AF65-F5344CB8AC3E}">
        <p14:creationId xmlns:p14="http://schemas.microsoft.com/office/powerpoint/2010/main" val="264271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EABAB9F-D0A2-44F1-9893-8C91B2A5B176}" type="datetimeFigureOut">
              <a:rPr lang="en-GB" smtClean="0"/>
              <a:t>14/12/2015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84B62FE-721F-4BF3-B7EF-82C371E2A89F}" type="slidenum">
              <a:rPr lang="en-GB" smtClean="0"/>
              <a:t>‹#›</a:t>
            </a:fld>
            <a:endParaRPr lang="en-GB"/>
          </a:p>
        </p:txBody>
      </p:sp>
    </p:spTree>
    <p:extLst>
      <p:ext uri="{BB962C8B-B14F-4D97-AF65-F5344CB8AC3E}">
        <p14:creationId xmlns:p14="http://schemas.microsoft.com/office/powerpoint/2010/main" val="1507310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ABAB9F-D0A2-44F1-9893-8C91B2A5B176}" type="datetimeFigureOut">
              <a:rPr lang="en-GB" smtClean="0"/>
              <a:t>14/12/2015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84B62FE-721F-4BF3-B7EF-82C371E2A89F}" type="slidenum">
              <a:rPr lang="en-GB" smtClean="0"/>
              <a:t>‹#›</a:t>
            </a:fld>
            <a:endParaRPr lang="en-GB"/>
          </a:p>
        </p:txBody>
      </p:sp>
    </p:spTree>
    <p:extLst>
      <p:ext uri="{BB962C8B-B14F-4D97-AF65-F5344CB8AC3E}">
        <p14:creationId xmlns:p14="http://schemas.microsoft.com/office/powerpoint/2010/main" val="7898998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ABAB9F-D0A2-44F1-9893-8C91B2A5B176}" type="datetimeFigureOut">
              <a:rPr lang="en-GB" smtClean="0"/>
              <a:t>14/12/2015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4B62FE-721F-4BF3-B7EF-82C371E2A89F}" type="slidenum">
              <a:rPr lang="en-GB" smtClean="0"/>
              <a:t>‹#›</a:t>
            </a:fld>
            <a:endParaRPr lang="en-GB"/>
          </a:p>
        </p:txBody>
      </p:sp>
    </p:spTree>
    <p:extLst>
      <p:ext uri="{BB962C8B-B14F-4D97-AF65-F5344CB8AC3E}">
        <p14:creationId xmlns:p14="http://schemas.microsoft.com/office/powerpoint/2010/main" val="1011465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ABAB9F-D0A2-44F1-9893-8C91B2A5B176}" type="datetimeFigureOut">
              <a:rPr lang="en-GB" smtClean="0"/>
              <a:t>14/12/2015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4B62FE-721F-4BF3-B7EF-82C371E2A89F}" type="slidenum">
              <a:rPr lang="en-GB" smtClean="0"/>
              <a:t>‹#›</a:t>
            </a:fld>
            <a:endParaRPr lang="en-GB"/>
          </a:p>
        </p:txBody>
      </p:sp>
    </p:spTree>
    <p:extLst>
      <p:ext uri="{BB962C8B-B14F-4D97-AF65-F5344CB8AC3E}">
        <p14:creationId xmlns:p14="http://schemas.microsoft.com/office/powerpoint/2010/main" val="1141112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CCCCFF"/>
            </a:gs>
            <a:gs pos="0">
              <a:srgbClr val="99CCFF"/>
            </a:gs>
            <a:gs pos="0">
              <a:srgbClr val="9966FF"/>
            </a:gs>
            <a:gs pos="54000">
              <a:srgbClr val="CC99FF"/>
            </a:gs>
            <a:gs pos="69000">
              <a:srgbClr val="99CCFF"/>
            </a:gs>
            <a:gs pos="100000">
              <a:srgbClr val="CCCCFF"/>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ABAB9F-D0A2-44F1-9893-8C91B2A5B176}" type="datetimeFigureOut">
              <a:rPr lang="en-GB" smtClean="0"/>
              <a:t>14/12/2015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4B62FE-721F-4BF3-B7EF-82C371E2A89F}" type="slidenum">
              <a:rPr lang="en-GB" smtClean="0"/>
              <a:t>‹#›</a:t>
            </a:fld>
            <a:endParaRPr lang="en-GB"/>
          </a:p>
        </p:txBody>
      </p:sp>
    </p:spTree>
    <p:extLst>
      <p:ext uri="{BB962C8B-B14F-4D97-AF65-F5344CB8AC3E}">
        <p14:creationId xmlns:p14="http://schemas.microsoft.com/office/powerpoint/2010/main" val="39254950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spartacus-educational.com/Jtenniel.htm" TargetMode="External"/><Relationship Id="rId2" Type="http://schemas.openxmlformats.org/officeDocument/2006/relationships/image" Target="../media/image4.JPG"/><Relationship Id="rId1" Type="http://schemas.openxmlformats.org/officeDocument/2006/relationships/slideLayout" Target="../slideLayouts/slideLayout4.xml"/><Relationship Id="rId4" Type="http://schemas.openxmlformats.org/officeDocument/2006/relationships/hyperlink" Target="http://spartacus-educational.com/Jpunch.htm"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The Third Reform Act 1884-5</a:t>
            </a:r>
            <a:endParaRPr lang="en-GB" dirty="0"/>
          </a:p>
        </p:txBody>
      </p:sp>
      <p:sp>
        <p:nvSpPr>
          <p:cNvPr id="3" name="Subtitle 2"/>
          <p:cNvSpPr>
            <a:spLocks noGrp="1"/>
          </p:cNvSpPr>
          <p:nvPr>
            <p:ph type="subTitle" idx="1"/>
          </p:nvPr>
        </p:nvSpPr>
        <p:spPr/>
        <p:txBody>
          <a:bodyPr/>
          <a:lstStyle/>
          <a:p>
            <a:r>
              <a:rPr lang="en-GB" dirty="0" smtClean="0"/>
              <a:t>By</a:t>
            </a:r>
          </a:p>
          <a:p>
            <a:r>
              <a:rPr lang="en-GB" dirty="0" smtClean="0"/>
              <a:t>Mike Allen</a:t>
            </a:r>
            <a:endParaRPr lang="en-GB" dirty="0"/>
          </a:p>
        </p:txBody>
      </p:sp>
    </p:spTree>
    <p:extLst>
      <p:ext uri="{BB962C8B-B14F-4D97-AF65-F5344CB8AC3E}">
        <p14:creationId xmlns:p14="http://schemas.microsoft.com/office/powerpoint/2010/main" val="7540290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92088"/>
          </a:xfrm>
        </p:spPr>
        <p:txBody>
          <a:bodyPr>
            <a:normAutofit/>
          </a:bodyPr>
          <a:lstStyle/>
          <a:p>
            <a:r>
              <a:rPr lang="en-GB" dirty="0" smtClean="0"/>
              <a:t>William Gladstone </a:t>
            </a:r>
            <a:r>
              <a:rPr lang="en-GB" dirty="0"/>
              <a:t>1809 </a:t>
            </a:r>
            <a:r>
              <a:rPr lang="en-GB" dirty="0" smtClean="0"/>
              <a:t>– 1898</a:t>
            </a:r>
            <a:r>
              <a:rPr lang="en-GB" baseline="30000" dirty="0" smtClean="0"/>
              <a:t>1</a:t>
            </a:r>
            <a:endParaRPr lang="en-GB" baseline="30000" dirty="0"/>
          </a:p>
        </p:txBody>
      </p:sp>
      <p:sp>
        <p:nvSpPr>
          <p:cNvPr id="3" name="Content Placeholder 2"/>
          <p:cNvSpPr>
            <a:spLocks noGrp="1"/>
          </p:cNvSpPr>
          <p:nvPr>
            <p:ph sz="half" idx="1"/>
          </p:nvPr>
        </p:nvSpPr>
        <p:spPr>
          <a:xfrm>
            <a:off x="107504" y="801298"/>
            <a:ext cx="4536504" cy="5580030"/>
          </a:xfrm>
        </p:spPr>
        <p:txBody>
          <a:bodyPr>
            <a:normAutofit fontScale="62500" lnSpcReduction="20000"/>
          </a:bodyPr>
          <a:lstStyle/>
          <a:p>
            <a:r>
              <a:rPr lang="en-GB" dirty="0" smtClean="0"/>
              <a:t>He was educated at Eton and Christ College, Oxford where he gained a double first.</a:t>
            </a:r>
          </a:p>
          <a:p>
            <a:r>
              <a:rPr lang="en-GB" dirty="0" smtClean="0"/>
              <a:t>At the Oxford Union Gladstone developed a reputation as a fine orator. Gladstone was a Tory and denounced Whig proposals for parliamentary reform. </a:t>
            </a:r>
          </a:p>
          <a:p>
            <a:r>
              <a:rPr lang="en-GB" dirty="0" smtClean="0"/>
              <a:t>He became an MP in 1832.</a:t>
            </a:r>
          </a:p>
          <a:p>
            <a:r>
              <a:rPr lang="en-GB" dirty="0" smtClean="0"/>
              <a:t>He held </a:t>
            </a:r>
            <a:r>
              <a:rPr lang="en-GB" dirty="0"/>
              <a:t>junior offices in Robert Peel's government of 1834 - 1835</a:t>
            </a:r>
            <a:r>
              <a:rPr lang="en-GB" dirty="0" smtClean="0"/>
              <a:t>.</a:t>
            </a:r>
          </a:p>
          <a:p>
            <a:r>
              <a:rPr lang="en-GB" dirty="0" smtClean="0"/>
              <a:t>After 1841 he held more junior posts but in 1843 </a:t>
            </a:r>
            <a:r>
              <a:rPr lang="en-GB" dirty="0"/>
              <a:t>Gladstone entered Peel's Conservative cabinet. When the Conservatives split in 1846, Gladstone followed Peel in becoming a Liberal-Conservative. </a:t>
            </a:r>
            <a:endParaRPr lang="en-GB" dirty="0" smtClean="0"/>
          </a:p>
          <a:p>
            <a:r>
              <a:rPr lang="en-GB" dirty="0" smtClean="0"/>
              <a:t>He remained in Opposition until 1852 when Lord Aberdeen formed a coalition government with Lord Palmerston as Home Secretary, Lord John Russell as Foreign Secretary and Gladstone as Chancellor of the Exchequer. Aberdeen's government survived until March 1857.</a:t>
            </a:r>
          </a:p>
          <a:p>
            <a:endParaRPr lang="en-GB" dirty="0" smtClean="0"/>
          </a:p>
          <a:p>
            <a:endParaRPr lang="en-GB" dirty="0"/>
          </a:p>
        </p:txBody>
      </p:sp>
      <p:pic>
        <p:nvPicPr>
          <p:cNvPr id="6" name="Content Placeholder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076056" y="980728"/>
            <a:ext cx="3749005" cy="4525962"/>
          </a:xfrm>
        </p:spPr>
      </p:pic>
      <p:sp>
        <p:nvSpPr>
          <p:cNvPr id="4" name="TextBox 3"/>
          <p:cNvSpPr txBox="1"/>
          <p:nvPr/>
        </p:nvSpPr>
        <p:spPr>
          <a:xfrm>
            <a:off x="467544" y="6288226"/>
            <a:ext cx="7128792" cy="369332"/>
          </a:xfrm>
          <a:prstGeom prst="rect">
            <a:avLst/>
          </a:prstGeom>
          <a:noFill/>
        </p:spPr>
        <p:txBody>
          <a:bodyPr wrap="square" rtlCol="0">
            <a:spAutoFit/>
          </a:bodyPr>
          <a:lstStyle/>
          <a:p>
            <a:r>
              <a:rPr lang="en-GB" baseline="30000" dirty="0" smtClean="0"/>
              <a:t>1</a:t>
            </a:r>
            <a:r>
              <a:rPr lang="en-GB" dirty="0" smtClean="0"/>
              <a:t> Adapted from http://spartacus-educational.com/PRgladstone.htm</a:t>
            </a:r>
            <a:endParaRPr lang="en-GB" dirty="0"/>
          </a:p>
        </p:txBody>
      </p:sp>
      <p:sp>
        <p:nvSpPr>
          <p:cNvPr id="7" name="TextBox 6"/>
          <p:cNvSpPr txBox="1"/>
          <p:nvPr/>
        </p:nvSpPr>
        <p:spPr>
          <a:xfrm>
            <a:off x="5796136" y="5661248"/>
            <a:ext cx="2592288" cy="369332"/>
          </a:xfrm>
          <a:prstGeom prst="rect">
            <a:avLst/>
          </a:prstGeom>
          <a:noFill/>
        </p:spPr>
        <p:txBody>
          <a:bodyPr wrap="square" rtlCol="0">
            <a:spAutoFit/>
          </a:bodyPr>
          <a:lstStyle/>
          <a:p>
            <a:r>
              <a:rPr lang="en-GB" dirty="0" smtClean="0"/>
              <a:t>Gladstone in the 1830’s</a:t>
            </a:r>
            <a:endParaRPr lang="en-GB" dirty="0"/>
          </a:p>
        </p:txBody>
      </p:sp>
    </p:spTree>
    <p:extLst>
      <p:ext uri="{BB962C8B-B14F-4D97-AF65-F5344CB8AC3E}">
        <p14:creationId xmlns:p14="http://schemas.microsoft.com/office/powerpoint/2010/main" val="37115318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67544" y="44624"/>
            <a:ext cx="8229600" cy="720080"/>
          </a:xfrm>
        </p:spPr>
        <p:txBody>
          <a:bodyPr>
            <a:normAutofit fontScale="90000"/>
          </a:bodyPr>
          <a:lstStyle/>
          <a:p>
            <a:r>
              <a:rPr lang="en-GB" smtClean="0"/>
              <a:t>William Gladstone 2</a:t>
            </a:r>
            <a:endParaRPr lang="en-GB"/>
          </a:p>
        </p:txBody>
      </p:sp>
      <p:sp>
        <p:nvSpPr>
          <p:cNvPr id="3" name="Content Placeholder 2"/>
          <p:cNvSpPr>
            <a:spLocks noGrp="1"/>
          </p:cNvSpPr>
          <p:nvPr>
            <p:ph sz="half" idx="1"/>
          </p:nvPr>
        </p:nvSpPr>
        <p:spPr>
          <a:xfrm>
            <a:off x="251520" y="836712"/>
            <a:ext cx="4244280" cy="5904656"/>
          </a:xfrm>
        </p:spPr>
        <p:txBody>
          <a:bodyPr>
            <a:normAutofit fontScale="62500" lnSpcReduction="20000"/>
          </a:bodyPr>
          <a:lstStyle/>
          <a:p>
            <a:r>
              <a:rPr lang="en-GB" dirty="0" smtClean="0"/>
              <a:t>Under Lord Palmerston, as Prime Minister in 1859, he became Chancellor of the Exchequer. </a:t>
            </a:r>
          </a:p>
          <a:p>
            <a:r>
              <a:rPr lang="en-GB" dirty="0" smtClean="0"/>
              <a:t>He carried out a series of reforms reducing or abolishing tariffs thus lowering the price of food and became popularly known as “the People’s William”.</a:t>
            </a:r>
          </a:p>
          <a:p>
            <a:r>
              <a:rPr lang="en-GB" dirty="0" smtClean="0"/>
              <a:t>He changed his mind and became a supporter of parliamentary reform.</a:t>
            </a:r>
          </a:p>
          <a:p>
            <a:r>
              <a:rPr lang="en-GB" dirty="0" smtClean="0"/>
              <a:t>On the death of Palmerston the new Prime Minister, Lord John Russell, asked Gladstone to become leader of the House of Commons as well as Chancellor of the Exchequer. </a:t>
            </a:r>
          </a:p>
          <a:p>
            <a:r>
              <a:rPr lang="en-GB" dirty="0" smtClean="0"/>
              <a:t>On 12th March 1866, Gladstone introduced the government's new reform bill. In the debate Gladstone admitted that he was a recent convert to parliamentary reform. </a:t>
            </a:r>
          </a:p>
          <a:p>
            <a:r>
              <a:rPr lang="en-GB" dirty="0" smtClean="0"/>
              <a:t>With Conservative opposition to the measure, Russell's government found it impossible to get the bill passed by the House of Commons. On 19th June 1866, Russell's administration resigned.</a:t>
            </a:r>
            <a:endParaRPr lang="en-GB" dirty="0"/>
          </a:p>
        </p:txBody>
      </p:sp>
      <p:pic>
        <p:nvPicPr>
          <p:cNvPr id="8" name="Content Placeholder 7"/>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572000" y="980728"/>
            <a:ext cx="4038600" cy="3324800"/>
          </a:xfrm>
        </p:spPr>
      </p:pic>
      <p:sp>
        <p:nvSpPr>
          <p:cNvPr id="7" name="TextBox 6"/>
          <p:cNvSpPr txBox="1"/>
          <p:nvPr/>
        </p:nvSpPr>
        <p:spPr>
          <a:xfrm>
            <a:off x="4572000" y="4481911"/>
            <a:ext cx="4392488" cy="1477328"/>
          </a:xfrm>
          <a:prstGeom prst="rect">
            <a:avLst/>
          </a:prstGeom>
          <a:noFill/>
        </p:spPr>
        <p:txBody>
          <a:bodyPr wrap="square" rtlCol="0">
            <a:spAutoFit/>
          </a:bodyPr>
          <a:lstStyle/>
          <a:p>
            <a:r>
              <a:rPr lang="en-GB" b="1"/>
              <a:t>Lord Palmerston (starter): "Hi! Gladstone! Democracy!</a:t>
            </a:r>
            <a:r>
              <a:rPr lang="en-GB" smtClean="0"/>
              <a:t/>
            </a:r>
            <a:br>
              <a:rPr lang="en-GB" smtClean="0"/>
            </a:br>
            <a:r>
              <a:rPr lang="en-GB" b="1"/>
              <a:t>Too soon, Too soon! You mustn't go yet!"</a:t>
            </a:r>
            <a:r>
              <a:rPr lang="en-GB" smtClean="0"/>
              <a:t/>
            </a:r>
            <a:br>
              <a:rPr lang="en-GB" smtClean="0"/>
            </a:br>
            <a:r>
              <a:rPr lang="en-GB" b="1">
                <a:hlinkClick r:id="rId3"/>
              </a:rPr>
              <a:t>John Tenniel</a:t>
            </a:r>
            <a:r>
              <a:rPr lang="en-GB" b="1"/>
              <a:t>, </a:t>
            </a:r>
            <a:r>
              <a:rPr lang="en-GB" b="1" i="1">
                <a:hlinkClick r:id="rId4"/>
              </a:rPr>
              <a:t>Punch Magazine</a:t>
            </a:r>
            <a:r>
              <a:rPr lang="en-GB" b="1"/>
              <a:t>, 28th May, 1864</a:t>
            </a:r>
            <a:endParaRPr lang="en-GB"/>
          </a:p>
        </p:txBody>
      </p:sp>
    </p:spTree>
    <p:extLst>
      <p:ext uri="{BB962C8B-B14F-4D97-AF65-F5344CB8AC3E}">
        <p14:creationId xmlns:p14="http://schemas.microsoft.com/office/powerpoint/2010/main" val="32617098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William Gladstone 3</a:t>
            </a:r>
            <a:endParaRPr lang="en-GB"/>
          </a:p>
        </p:txBody>
      </p:sp>
      <p:sp>
        <p:nvSpPr>
          <p:cNvPr id="3" name="Content Placeholder 2"/>
          <p:cNvSpPr>
            <a:spLocks noGrp="1"/>
          </p:cNvSpPr>
          <p:nvPr>
            <p:ph idx="1"/>
          </p:nvPr>
        </p:nvSpPr>
        <p:spPr>
          <a:xfrm>
            <a:off x="457200" y="1196752"/>
            <a:ext cx="8229600" cy="5328592"/>
          </a:xfrm>
        </p:spPr>
        <p:txBody>
          <a:bodyPr>
            <a:normAutofit fontScale="55000" lnSpcReduction="20000"/>
          </a:bodyPr>
          <a:lstStyle/>
          <a:p>
            <a:r>
              <a:rPr lang="en-GB" dirty="0" smtClean="0"/>
              <a:t>Lord Derby became PM with Disraeli Chancellor of the Exchequer.</a:t>
            </a:r>
          </a:p>
          <a:p>
            <a:r>
              <a:rPr lang="en-GB" dirty="0" smtClean="0"/>
              <a:t>In 1867 Disraeli proposed a new Reform Act. Lord Cranborne (later Marquis of Salisbury) resigned in protest against this extension of democracy. </a:t>
            </a:r>
          </a:p>
          <a:p>
            <a:r>
              <a:rPr lang="en-GB" dirty="0" smtClean="0"/>
              <a:t>In the House of Commons, Disraeli's proposals were supported by Gladstone and his followers and the measure was passed.</a:t>
            </a:r>
          </a:p>
          <a:p>
            <a:r>
              <a:rPr lang="en-GB" dirty="0" smtClean="0"/>
              <a:t>In the general election of December 1868, the Conservatives were defeated and Gladstone, leader of the Liberal Party, became Prime Minister. </a:t>
            </a:r>
          </a:p>
          <a:p>
            <a:r>
              <a:rPr lang="en-GB" dirty="0" smtClean="0"/>
              <a:t>In 1870 Gladstone and his education minister, William Forster, managed to persuade Parliament to pass the government's Education Act that established school boards in Britain and elementary education (up to 13).</a:t>
            </a:r>
          </a:p>
          <a:p>
            <a:r>
              <a:rPr lang="en-GB" dirty="0" smtClean="0"/>
              <a:t>After 1867 voters still had to mount a platform and announce their choice of candidate to the officer who then recorded it in the poll book. </a:t>
            </a:r>
          </a:p>
          <a:p>
            <a:r>
              <a:rPr lang="en-GB" dirty="0" smtClean="0"/>
              <a:t>Employers and local landlords therefore knew how people voted and could punish them if they did not support their preferred candidate. I</a:t>
            </a:r>
          </a:p>
          <a:p>
            <a:r>
              <a:rPr lang="en-GB" dirty="0" smtClean="0"/>
              <a:t>In 1872 Gladstone's removed this intimidation when his government brought in the Ballot Act which introduced a secret system of voting. </a:t>
            </a:r>
          </a:p>
          <a:p>
            <a:r>
              <a:rPr lang="en-GB" dirty="0" smtClean="0"/>
              <a:t>Gladstone worked directly with fallen women (prostitutes) to try to rescue them from their circumstances. At considerable risk to his political career, Gladstone spent a great amount of his own money and time on this effort, assisted by his wife, Catherine Gladstone. </a:t>
            </a:r>
          </a:p>
        </p:txBody>
      </p:sp>
    </p:spTree>
    <p:extLst>
      <p:ext uri="{BB962C8B-B14F-4D97-AF65-F5344CB8AC3E}">
        <p14:creationId xmlns:p14="http://schemas.microsoft.com/office/powerpoint/2010/main" val="35278817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William Gladstone 4</a:t>
            </a:r>
            <a:endParaRPr lang="en-GB"/>
          </a:p>
        </p:txBody>
      </p:sp>
      <p:sp>
        <p:nvSpPr>
          <p:cNvPr id="3" name="Content Placeholder 2"/>
          <p:cNvSpPr>
            <a:spLocks noGrp="1"/>
          </p:cNvSpPr>
          <p:nvPr>
            <p:ph idx="1"/>
          </p:nvPr>
        </p:nvSpPr>
        <p:spPr/>
        <p:txBody>
          <a:bodyPr>
            <a:normAutofit fontScale="55000" lnSpcReduction="20000"/>
          </a:bodyPr>
          <a:lstStyle/>
          <a:p>
            <a:r>
              <a:rPr lang="en-GB" dirty="0" smtClean="0"/>
              <a:t>In the 1874 General Election the Conservative Party won with a majority of forty-six. Benjamin Disraeli became Prime Minister.</a:t>
            </a:r>
          </a:p>
          <a:p>
            <a:r>
              <a:rPr lang="en-GB" dirty="0" smtClean="0"/>
              <a:t>Gladstone retired from the Liberal leadership to write about Homer though he remained an MP. </a:t>
            </a:r>
          </a:p>
          <a:p>
            <a:r>
              <a:rPr lang="en-GB" dirty="0" smtClean="0"/>
              <a:t>However, he was stirred into action when he read about the massacres and tortures inflicted upon the inhabitants of Bulgaria by their Turkish rulers. </a:t>
            </a:r>
          </a:p>
          <a:p>
            <a:r>
              <a:rPr lang="en-GB" dirty="0" smtClean="0"/>
              <a:t>This resulted in him writing a pamphlet Bulgarian Horrors and the Question of the East (1876). </a:t>
            </a:r>
          </a:p>
          <a:p>
            <a:r>
              <a:rPr lang="en-GB" dirty="0" smtClean="0"/>
              <a:t>The Midlothian campaign of 1878-80 was a series of foreign policy speeches given by William </a:t>
            </a:r>
            <a:r>
              <a:rPr lang="en-GB" dirty="0" err="1" smtClean="0"/>
              <a:t>Ewart</a:t>
            </a:r>
            <a:r>
              <a:rPr lang="en-GB" dirty="0" smtClean="0"/>
              <a:t> Gladstone, leader of Britain's Liberal Party. </a:t>
            </a:r>
          </a:p>
          <a:p>
            <a:r>
              <a:rPr lang="en-GB" dirty="0" smtClean="0"/>
              <a:t>It is often cited as the first modern political campaign. It also set the stage for Gladstone's comeback as a politician. It takes its name from the Midlothian constituency in Scotland where Gladstone (of Scottish ancestry) successfully stood in the 1880 election.</a:t>
            </a:r>
            <a:r>
              <a:rPr lang="en-GB" dirty="0" smtClean="0"/>
              <a:t> </a:t>
            </a:r>
          </a:p>
          <a:p>
            <a:r>
              <a:rPr lang="en-GB" dirty="0" smtClean="0"/>
              <a:t>Parliament was dissolved in 1880, and the general election resulted in a overwhelming Liberal victory.</a:t>
            </a:r>
          </a:p>
          <a:p>
            <a:endParaRPr lang="en-GB" dirty="0"/>
          </a:p>
        </p:txBody>
      </p:sp>
    </p:spTree>
    <p:extLst>
      <p:ext uri="{BB962C8B-B14F-4D97-AF65-F5344CB8AC3E}">
        <p14:creationId xmlns:p14="http://schemas.microsoft.com/office/powerpoint/2010/main" val="36864065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562074"/>
          </a:xfrm>
        </p:spPr>
        <p:txBody>
          <a:bodyPr>
            <a:normAutofit fontScale="90000"/>
          </a:bodyPr>
          <a:lstStyle/>
          <a:p>
            <a:r>
              <a:rPr lang="en-GB" dirty="0" smtClean="0"/>
              <a:t>William Gladstone 5</a:t>
            </a:r>
            <a:endParaRPr lang="en-GB" dirty="0"/>
          </a:p>
        </p:txBody>
      </p:sp>
      <p:sp>
        <p:nvSpPr>
          <p:cNvPr id="3" name="Content Placeholder 2"/>
          <p:cNvSpPr>
            <a:spLocks noGrp="1"/>
          </p:cNvSpPr>
          <p:nvPr>
            <p:ph idx="1"/>
          </p:nvPr>
        </p:nvSpPr>
        <p:spPr>
          <a:xfrm>
            <a:off x="457200" y="764704"/>
            <a:ext cx="8229600" cy="5832648"/>
          </a:xfrm>
        </p:spPr>
        <p:txBody>
          <a:bodyPr>
            <a:normAutofit fontScale="55000" lnSpcReduction="20000"/>
          </a:bodyPr>
          <a:lstStyle/>
          <a:p>
            <a:r>
              <a:rPr lang="en-GB" dirty="0" smtClean="0"/>
              <a:t>In 1880 he became Prime Minister for a second time, much against Queen Victoria’s will. Her dislike of him was strong, complaining that he “addresses me as though I were a public meeting”.</a:t>
            </a:r>
          </a:p>
          <a:p>
            <a:r>
              <a:rPr lang="en-GB" dirty="0" smtClean="0"/>
              <a:t>The </a:t>
            </a:r>
            <a:r>
              <a:rPr lang="en-GB" dirty="0"/>
              <a:t>second ministry was taken up mainly with Irish affairs. </a:t>
            </a:r>
            <a:endParaRPr lang="en-GB" dirty="0" smtClean="0"/>
          </a:p>
          <a:p>
            <a:r>
              <a:rPr lang="en-GB" dirty="0" smtClean="0"/>
              <a:t>A </a:t>
            </a:r>
            <a:r>
              <a:rPr lang="en-GB" dirty="0"/>
              <a:t>Coercion Act for Ireland was passed in an attempt to deal with increasing violence and Gladstone was able to pass the second Irish Land Act that introduced the 'three Fs"-fixity of tenure, fair rents, and free sale of land. </a:t>
            </a:r>
            <a:endParaRPr lang="en-GB" dirty="0" smtClean="0"/>
          </a:p>
          <a:p>
            <a:r>
              <a:rPr lang="en-GB" dirty="0" smtClean="0"/>
              <a:t>Gladstone did introduced three new measures concerning parliamentary reform. The Corrupt Practices Act 1883 specified how much money candidates could spend during election time and banned such activities as the buying of food or drink for voters. </a:t>
            </a:r>
          </a:p>
          <a:p>
            <a:r>
              <a:rPr lang="en-GB" dirty="0" smtClean="0"/>
              <a:t>In 1884 Gladstone introduced his proposals that would give working class males the same voting rights as those living in the boroughs. Although the bill was passed in the House of Commons it was rejected by the Conservative dominated House of Lords. Gladstone refused to accept defeat and reintroduced the measure. This time the Conservative members of the Lords agreed to pass Gladstone's proposals in return for the promise that it would be followed by a Redistribution Bill.  This was the result of a secret deal between Gladstone and Salisbury.</a:t>
            </a:r>
          </a:p>
          <a:p>
            <a:r>
              <a:rPr lang="en-GB" dirty="0" smtClean="0"/>
              <a:t>Gladstone accepted the terms and the 1884 Reform Act was allowed to become law. This measure gave the counties the same franchise as the boroughs - adult male householders and £10 lodgers - and added about six million to the total number who could vote in parliamentary elections.</a:t>
            </a:r>
            <a:endParaRPr lang="en-GB" dirty="0"/>
          </a:p>
        </p:txBody>
      </p:sp>
    </p:spTree>
    <p:extLst>
      <p:ext uri="{BB962C8B-B14F-4D97-AF65-F5344CB8AC3E}">
        <p14:creationId xmlns:p14="http://schemas.microsoft.com/office/powerpoint/2010/main" val="41323164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196"/>
            <a:ext cx="5400600" cy="617492"/>
          </a:xfrm>
        </p:spPr>
        <p:txBody>
          <a:bodyPr>
            <a:normAutofit fontScale="90000"/>
          </a:bodyPr>
          <a:lstStyle/>
          <a:p>
            <a:r>
              <a:rPr lang="en-GB" dirty="0" smtClean="0"/>
              <a:t>William Gladstone 6</a:t>
            </a:r>
            <a:endParaRPr lang="en-GB" dirty="0"/>
          </a:p>
        </p:txBody>
      </p:sp>
      <p:sp>
        <p:nvSpPr>
          <p:cNvPr id="3" name="Content Placeholder 2"/>
          <p:cNvSpPr>
            <a:spLocks noGrp="1"/>
          </p:cNvSpPr>
          <p:nvPr>
            <p:ph sz="half" idx="1"/>
          </p:nvPr>
        </p:nvSpPr>
        <p:spPr>
          <a:xfrm>
            <a:off x="107504" y="620688"/>
            <a:ext cx="4896544" cy="6192688"/>
          </a:xfrm>
        </p:spPr>
        <p:txBody>
          <a:bodyPr>
            <a:normAutofit fontScale="62500" lnSpcReduction="20000"/>
          </a:bodyPr>
          <a:lstStyle/>
          <a:p>
            <a:r>
              <a:rPr lang="en-GB" dirty="0" smtClean="0"/>
              <a:t>Gladstone and his party won the 1886 General Election. </a:t>
            </a:r>
          </a:p>
          <a:p>
            <a:r>
              <a:rPr lang="en-GB" dirty="0" smtClean="0"/>
              <a:t>Gladstone now attempted to convince Parliament to accept Irish Home Rule. </a:t>
            </a:r>
          </a:p>
          <a:p>
            <a:r>
              <a:rPr lang="en-GB" dirty="0" smtClean="0"/>
              <a:t>The proposal split the party and Parliament rejected the measure. </a:t>
            </a:r>
          </a:p>
          <a:p>
            <a:r>
              <a:rPr lang="en-GB" dirty="0" smtClean="0"/>
              <a:t>Gladstone was defeated in the polls in the 1886 General Election but was once again elected to office in 1892. The following year the Irish Home Rule Bill was passed in the House of Commons but was defeated in the House of Lords.  He wished to fight a general election on the issue but the cabinet overruled him and he resigned from office in March 1894.</a:t>
            </a:r>
          </a:p>
          <a:p>
            <a:r>
              <a:rPr lang="en-GB" dirty="0" smtClean="0"/>
              <a:t>He died after suffering a heart-attack at Hawarden Castle on 19th May, 1898.</a:t>
            </a:r>
          </a:p>
          <a:p>
            <a:r>
              <a:rPr lang="en-GB" dirty="0"/>
              <a:t>“Liberalism is trust of the people tempered by prudence. Conservatism is distrust of the people tempered by fear.” </a:t>
            </a:r>
            <a:endParaRPr lang="en-GB" dirty="0" smtClean="0"/>
          </a:p>
          <a:p>
            <a:r>
              <a:rPr lang="en-GB" dirty="0"/>
              <a:t>“We look forward to the time when the Power of Love will replace the Love of Power. Then will our world know the blessings of peace.” </a:t>
            </a:r>
            <a:endParaRPr lang="en-GB" dirty="0" smtClean="0"/>
          </a:p>
          <a:p>
            <a:r>
              <a:rPr lang="en-GB" dirty="0" smtClean="0"/>
              <a:t>“Selfishness is the greatest curse of the human race”</a:t>
            </a:r>
            <a:endParaRPr lang="en-GB" dirty="0"/>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829784" y="0"/>
            <a:ext cx="3337897" cy="4525963"/>
          </a:xfr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7816" y="4653136"/>
            <a:ext cx="1656184" cy="2029637"/>
          </a:xfrm>
          <a:prstGeom prst="rect">
            <a:avLst/>
          </a:prstGeom>
        </p:spPr>
      </p:pic>
      <p:sp>
        <p:nvSpPr>
          <p:cNvPr id="7" name="TextBox 6"/>
          <p:cNvSpPr txBox="1"/>
          <p:nvPr/>
        </p:nvSpPr>
        <p:spPr>
          <a:xfrm>
            <a:off x="5868144" y="4797152"/>
            <a:ext cx="1296144" cy="923330"/>
          </a:xfrm>
          <a:prstGeom prst="rect">
            <a:avLst/>
          </a:prstGeom>
          <a:noFill/>
        </p:spPr>
        <p:txBody>
          <a:bodyPr wrap="square" rtlCol="0">
            <a:spAutoFit/>
          </a:bodyPr>
          <a:lstStyle/>
          <a:p>
            <a:r>
              <a:rPr lang="en-GB" dirty="0" smtClean="0"/>
              <a:t>Gladstone in 1879 and 1898</a:t>
            </a:r>
            <a:endParaRPr lang="en-GB" dirty="0"/>
          </a:p>
        </p:txBody>
      </p:sp>
    </p:spTree>
    <p:extLst>
      <p:ext uri="{BB962C8B-B14F-4D97-AF65-F5344CB8AC3E}">
        <p14:creationId xmlns:p14="http://schemas.microsoft.com/office/powerpoint/2010/main" val="36903907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6712"/>
          </a:xfrm>
        </p:spPr>
        <p:txBody>
          <a:bodyPr/>
          <a:lstStyle/>
          <a:p>
            <a:r>
              <a:rPr lang="en-GB" smtClean="0"/>
              <a:t>Politics 1868-1884</a:t>
            </a:r>
            <a:endParaRPr lang="en-GB"/>
          </a:p>
        </p:txBody>
      </p:sp>
      <p:sp>
        <p:nvSpPr>
          <p:cNvPr id="3" name="Content Placeholder 2"/>
          <p:cNvSpPr>
            <a:spLocks noGrp="1"/>
          </p:cNvSpPr>
          <p:nvPr>
            <p:ph idx="1"/>
          </p:nvPr>
        </p:nvSpPr>
        <p:spPr>
          <a:xfrm>
            <a:off x="457200" y="836712"/>
            <a:ext cx="8229600" cy="5256584"/>
          </a:xfrm>
        </p:spPr>
        <p:txBody>
          <a:bodyPr>
            <a:normAutofit fontScale="77500" lnSpcReduction="20000"/>
          </a:bodyPr>
          <a:lstStyle/>
          <a:p>
            <a:r>
              <a:rPr lang="en-GB" b="1"/>
              <a:t>1</a:t>
            </a:r>
            <a:r>
              <a:rPr lang="en-GB" b="1" smtClean="0"/>
              <a:t>868-74 Gladstone’s first ministry</a:t>
            </a:r>
            <a:r>
              <a:rPr lang="en-GB" smtClean="0"/>
              <a:t>.</a:t>
            </a:r>
            <a:r>
              <a:rPr lang="en-GB" baseline="30000" smtClean="0"/>
              <a:t>1</a:t>
            </a:r>
          </a:p>
          <a:p>
            <a:r>
              <a:rPr lang="en-GB" b="1"/>
              <a:t>Elementary Education Act (Fosters Act) 1870 </a:t>
            </a:r>
            <a:r>
              <a:rPr lang="en-GB"/>
              <a:t>By the late 1860s, it was clear that schools provided by religious volunteering societies was inadequate and unable to cope with the rapidly increasing population. The act established a system of elected school boards which had the power to levy rates locally and use the funds to build schools and employ teachers. </a:t>
            </a:r>
          </a:p>
          <a:p>
            <a:r>
              <a:rPr lang="en-GB" b="1" smtClean="0"/>
              <a:t>Civil </a:t>
            </a:r>
            <a:r>
              <a:rPr lang="en-GB" b="1"/>
              <a:t>Service Reform </a:t>
            </a:r>
            <a:r>
              <a:rPr lang="en-GB" b="1" smtClean="0"/>
              <a:t>1871</a:t>
            </a:r>
            <a:r>
              <a:rPr lang="en-GB" smtClean="0"/>
              <a:t> introduced </a:t>
            </a:r>
            <a:r>
              <a:rPr lang="en-GB"/>
              <a:t>the idea that entry into the civil service should be by examination. This led to a civil service of high quality men. </a:t>
            </a:r>
          </a:p>
          <a:p>
            <a:r>
              <a:rPr lang="en-GB" b="1"/>
              <a:t>Trade Union Act 1871</a:t>
            </a:r>
            <a:endParaRPr lang="en-GB"/>
          </a:p>
          <a:p>
            <a:r>
              <a:rPr lang="en-GB"/>
              <a:t>Act legalised Trade Unions for the first time and gave them legal status. No trade unions could now be regarded as </a:t>
            </a:r>
            <a:r>
              <a:rPr lang="en-GB" smtClean="0"/>
              <a:t>criminal. </a:t>
            </a:r>
            <a:r>
              <a:rPr lang="en-GB"/>
              <a:t>Trade union funds were protected. </a:t>
            </a:r>
          </a:p>
          <a:p>
            <a:endParaRPr lang="en-GB"/>
          </a:p>
        </p:txBody>
      </p:sp>
      <p:sp>
        <p:nvSpPr>
          <p:cNvPr id="4" name="TextBox 3"/>
          <p:cNvSpPr txBox="1"/>
          <p:nvPr/>
        </p:nvSpPr>
        <p:spPr>
          <a:xfrm>
            <a:off x="136110" y="5949280"/>
            <a:ext cx="8928992" cy="369332"/>
          </a:xfrm>
          <a:prstGeom prst="rect">
            <a:avLst/>
          </a:prstGeom>
          <a:noFill/>
        </p:spPr>
        <p:txBody>
          <a:bodyPr wrap="square" rtlCol="0">
            <a:spAutoFit/>
          </a:bodyPr>
          <a:lstStyle/>
          <a:p>
            <a:r>
              <a:rPr lang="en-GB" baseline="30000" smtClean="0"/>
              <a:t>1</a:t>
            </a:r>
            <a:r>
              <a:rPr lang="en-GB" smtClean="0"/>
              <a:t>Adapted from </a:t>
            </a:r>
            <a:r>
              <a:rPr lang="en-GB" smtClean="0"/>
              <a:t>https://getrevising.co.uk/revision-notes/gladstones_first_ministry_1868_74_1</a:t>
            </a:r>
            <a:endParaRPr lang="en-GB"/>
          </a:p>
        </p:txBody>
      </p:sp>
    </p:spTree>
    <p:extLst>
      <p:ext uri="{BB962C8B-B14F-4D97-AF65-F5344CB8AC3E}">
        <p14:creationId xmlns:p14="http://schemas.microsoft.com/office/powerpoint/2010/main" val="27683857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Politics 1868-1884 2</a:t>
            </a:r>
            <a:endParaRPr lang="en-GB"/>
          </a:p>
        </p:txBody>
      </p:sp>
      <p:sp>
        <p:nvSpPr>
          <p:cNvPr id="3" name="Content Placeholder 2"/>
          <p:cNvSpPr>
            <a:spLocks noGrp="1"/>
          </p:cNvSpPr>
          <p:nvPr>
            <p:ph idx="1"/>
          </p:nvPr>
        </p:nvSpPr>
        <p:spPr/>
        <p:txBody>
          <a:bodyPr>
            <a:normAutofit fontScale="70000" lnSpcReduction="20000"/>
          </a:bodyPr>
          <a:lstStyle/>
          <a:p>
            <a:r>
              <a:rPr lang="en-GB" b="1" smtClean="0"/>
              <a:t>Criminal Law Amendment Act 1871</a:t>
            </a:r>
            <a:endParaRPr lang="en-GB" smtClean="0"/>
          </a:p>
          <a:p>
            <a:r>
              <a:rPr lang="en-GB" smtClean="0"/>
              <a:t>It stated that although unions could strike, picketing of all types, even peaceful, was forbidden. This act meant that in practice it would be impossible to make a strike effective. </a:t>
            </a:r>
            <a:r>
              <a:rPr lang="en-GB" b="1" smtClean="0"/>
              <a:t> </a:t>
            </a:r>
          </a:p>
          <a:p>
            <a:r>
              <a:rPr lang="en-GB" b="1" u="sng" smtClean="0">
                <a:solidFill>
                  <a:srgbClr val="FF0000"/>
                </a:solidFill>
              </a:rPr>
              <a:t>The Ballot Act 1872</a:t>
            </a:r>
            <a:endParaRPr lang="en-GB" u="sng" smtClean="0">
              <a:solidFill>
                <a:srgbClr val="FF0000"/>
              </a:solidFill>
            </a:endParaRPr>
          </a:p>
          <a:p>
            <a:r>
              <a:rPr lang="en-GB" smtClean="0"/>
              <a:t>Even after the two Reform Acts, voting was still carried out in public by a show of hands, a system which led to corruption, involving both threats and intimidation. Employers or land owners were able to use their control over their employees to influence the vote, by present or sending representatives to check on votes. This act established a secret ballot making elections more orderly affairs. </a:t>
            </a:r>
          </a:p>
          <a:p>
            <a:r>
              <a:rPr lang="en-GB" b="1" smtClean="0"/>
              <a:t>The Licensing Act 1872</a:t>
            </a:r>
            <a:r>
              <a:rPr lang="en-GB"/>
              <a:t> </a:t>
            </a:r>
            <a:r>
              <a:rPr lang="en-GB" smtClean="0"/>
              <a:t>restricted the opening hours of public houses, it also regulated the content of beer. Local authorities were given the power to determine licensing hours and all premises where alcohol as sold had to be licensed: licenses could be refused.</a:t>
            </a:r>
          </a:p>
          <a:p>
            <a:endParaRPr lang="en-GB"/>
          </a:p>
        </p:txBody>
      </p:sp>
    </p:spTree>
    <p:extLst>
      <p:ext uri="{BB962C8B-B14F-4D97-AF65-F5344CB8AC3E}">
        <p14:creationId xmlns:p14="http://schemas.microsoft.com/office/powerpoint/2010/main" val="19513983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Politics 1868-1884 3</a:t>
            </a:r>
            <a:endParaRPr lang="en-GB"/>
          </a:p>
        </p:txBody>
      </p:sp>
      <p:sp>
        <p:nvSpPr>
          <p:cNvPr id="3" name="Content Placeholder 2"/>
          <p:cNvSpPr>
            <a:spLocks noGrp="1"/>
          </p:cNvSpPr>
          <p:nvPr>
            <p:ph idx="1"/>
          </p:nvPr>
        </p:nvSpPr>
        <p:spPr>
          <a:xfrm>
            <a:off x="457200" y="1196752"/>
            <a:ext cx="8229600" cy="5328592"/>
          </a:xfrm>
        </p:spPr>
        <p:txBody>
          <a:bodyPr>
            <a:normAutofit fontScale="62500" lnSpcReduction="20000"/>
          </a:bodyPr>
          <a:lstStyle/>
          <a:p>
            <a:r>
              <a:rPr lang="en-GB" b="1" smtClean="0"/>
              <a:t>Cardwell's Army Reforms 1868-1874</a:t>
            </a:r>
            <a:endParaRPr lang="en-GB" smtClean="0"/>
          </a:p>
          <a:p>
            <a:r>
              <a:rPr lang="en-GB" smtClean="0"/>
              <a:t>Refers to a series of reforms of the British Army undertaken by Secretary of State for War Edward Carnell between 1868 and 1874.  </a:t>
            </a:r>
          </a:p>
          <a:p>
            <a:r>
              <a:rPr lang="en-GB" smtClean="0"/>
              <a:t>1868, he abolished flogging and other harsh disciplinary measures. </a:t>
            </a:r>
          </a:p>
          <a:p>
            <a:r>
              <a:rPr lang="en-GB" smtClean="0"/>
              <a:t>1870, bounty money for recruiting officers were abolished, and guidelines were set out for the swift discharge of known bad characters from both army and navy.</a:t>
            </a:r>
          </a:p>
          <a:p>
            <a:r>
              <a:rPr lang="en-GB" smtClean="0"/>
              <a:t>1871, Sale of Commissions was abolished. Previously, officer ranks in the army had been available to buy to any one who could afford it, whatever their military knowledge or ability. Cardwell thought that selection and promotion of officers should be on merit.</a:t>
            </a:r>
          </a:p>
          <a:p>
            <a:r>
              <a:rPr lang="en-GB" b="1" smtClean="0"/>
              <a:t>Irish Church Act 1869 </a:t>
            </a:r>
            <a:r>
              <a:rPr lang="en-GB" smtClean="0"/>
              <a:t>This disestablished the Anglican Church in Ireland, meaning that it was no longer the official state religion </a:t>
            </a:r>
          </a:p>
          <a:p>
            <a:r>
              <a:rPr lang="en-GB" b="1" smtClean="0"/>
              <a:t>First Irish Land Act 1870 (Failed) </a:t>
            </a:r>
            <a:r>
              <a:rPr lang="en-GB" smtClean="0"/>
              <a:t>This attempted to give some sort of protection to tenant farmers. </a:t>
            </a:r>
          </a:p>
          <a:p>
            <a:pPr lvl="1"/>
            <a:r>
              <a:rPr lang="en-GB" smtClean="0"/>
              <a:t>Courts were to make sure that landlords did not charge 'exorbitant' rents. However, it did not specify how high an 'exorbitant' rent was. The courts which decided on the rents almost always protected the landlords. </a:t>
            </a:r>
          </a:p>
          <a:p>
            <a:endParaRPr lang="en-GB" smtClean="0"/>
          </a:p>
          <a:p>
            <a:endParaRPr lang="en-GB"/>
          </a:p>
        </p:txBody>
      </p:sp>
    </p:spTree>
    <p:extLst>
      <p:ext uri="{BB962C8B-B14F-4D97-AF65-F5344CB8AC3E}">
        <p14:creationId xmlns:p14="http://schemas.microsoft.com/office/powerpoint/2010/main" val="10037202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Politics 1868-1884 4</a:t>
            </a:r>
            <a:endParaRPr lang="en-GB"/>
          </a:p>
        </p:txBody>
      </p:sp>
      <p:sp>
        <p:nvSpPr>
          <p:cNvPr id="3" name="Content Placeholder 2"/>
          <p:cNvSpPr>
            <a:spLocks noGrp="1"/>
          </p:cNvSpPr>
          <p:nvPr>
            <p:ph idx="1"/>
          </p:nvPr>
        </p:nvSpPr>
        <p:spPr>
          <a:xfrm>
            <a:off x="457200" y="1600200"/>
            <a:ext cx="8229600" cy="4997152"/>
          </a:xfrm>
        </p:spPr>
        <p:txBody>
          <a:bodyPr>
            <a:normAutofit fontScale="70000" lnSpcReduction="20000"/>
          </a:bodyPr>
          <a:lstStyle/>
          <a:p>
            <a:r>
              <a:rPr lang="en-GB" smtClean="0"/>
              <a:t>Benjamin Disraeli and the Conservative Party won the 1874 General Election. </a:t>
            </a:r>
          </a:p>
          <a:p>
            <a:r>
              <a:rPr lang="en-GB" smtClean="0"/>
              <a:t>Social reforms passed by the Disraeli government included: the Artisans Dwellings Act (1875) </a:t>
            </a:r>
            <a:r>
              <a:rPr lang="en-GB"/>
              <a:t>which involved </a:t>
            </a:r>
            <a:r>
              <a:rPr lang="en-GB" smtClean="0"/>
              <a:t>allowing local </a:t>
            </a:r>
            <a:r>
              <a:rPr lang="en-GB"/>
              <a:t>councils to buy up areas of slum dwellings in order to clear and then rebuild </a:t>
            </a:r>
            <a:r>
              <a:rPr lang="en-GB" smtClean="0"/>
              <a:t>them, the Public Health Act (1875), the Pure Food and Drugs Act (1875).</a:t>
            </a:r>
          </a:p>
          <a:p>
            <a:r>
              <a:rPr lang="en-GB" smtClean="0"/>
              <a:t>Benjamin Disraeli also introduced measures to protect workers such as the 1874 Factory Act and the Climbing Boys Act (1875). </a:t>
            </a:r>
          </a:p>
          <a:p>
            <a:r>
              <a:rPr lang="en-GB" smtClean="0"/>
              <a:t>Disraeli also kept his promise to improve the legal position of trade unions. The Conspiracy and Protection of Property Act (1875) allowed peaceful picketing and the Employers and Workmen Act (1878) enabled workers to sue employers in the civil courts if they broke legally agreed contracts.</a:t>
            </a:r>
          </a:p>
        </p:txBody>
      </p:sp>
    </p:spTree>
    <p:extLst>
      <p:ext uri="{BB962C8B-B14F-4D97-AF65-F5344CB8AC3E}">
        <p14:creationId xmlns:p14="http://schemas.microsoft.com/office/powerpoint/2010/main" val="2329760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2073"/>
            <a:ext cx="8229600" cy="1143000"/>
          </a:xfrm>
        </p:spPr>
        <p:txBody>
          <a:bodyPr>
            <a:normAutofit fontScale="90000"/>
          </a:bodyPr>
          <a:lstStyle/>
          <a:p>
            <a:r>
              <a:rPr lang="en-GB" dirty="0" smtClean="0"/>
              <a:t>Two Portraits</a:t>
            </a:r>
            <a:br>
              <a:rPr lang="en-GB" dirty="0" smtClean="0"/>
            </a:br>
            <a:r>
              <a:rPr lang="en-GB" dirty="0" smtClean="0"/>
              <a:t>Benjamin Disraeli</a:t>
            </a:r>
            <a:endParaRPr lang="en-GB" dirty="0"/>
          </a:p>
        </p:txBody>
      </p:sp>
      <p:sp>
        <p:nvSpPr>
          <p:cNvPr id="3" name="Content Placeholder 2"/>
          <p:cNvSpPr>
            <a:spLocks noGrp="1"/>
          </p:cNvSpPr>
          <p:nvPr>
            <p:ph idx="1"/>
          </p:nvPr>
        </p:nvSpPr>
        <p:spPr>
          <a:xfrm>
            <a:off x="323528" y="1268760"/>
            <a:ext cx="8640960" cy="5472608"/>
          </a:xfrm>
        </p:spPr>
        <p:txBody>
          <a:bodyPr>
            <a:normAutofit fontScale="62500" lnSpcReduction="20000"/>
          </a:bodyPr>
          <a:lstStyle/>
          <a:p>
            <a:r>
              <a:rPr lang="en-GB" dirty="0" smtClean="0"/>
              <a:t>One of </a:t>
            </a:r>
            <a:r>
              <a:rPr lang="en-GB" dirty="0"/>
              <a:t>the greatest Victorian prime ministers</a:t>
            </a:r>
            <a:r>
              <a:rPr lang="en-GB" dirty="0" smtClean="0"/>
              <a:t>.</a:t>
            </a:r>
          </a:p>
          <a:p>
            <a:r>
              <a:rPr lang="en-GB" dirty="0"/>
              <a:t>Conservatives </a:t>
            </a:r>
            <a:r>
              <a:rPr lang="en-GB" dirty="0" smtClean="0"/>
              <a:t>have seen </a:t>
            </a:r>
            <a:r>
              <a:rPr lang="en-GB" dirty="0"/>
              <a:t>him as a reforming Tory who improved the lot of the poor. He legalised picketing, widened suffrage and made the state more active in areas of public health and housing. </a:t>
            </a:r>
            <a:endParaRPr lang="en-GB" dirty="0" smtClean="0"/>
          </a:p>
          <a:p>
            <a:r>
              <a:rPr lang="en-GB" dirty="0" smtClean="0"/>
              <a:t>Always </a:t>
            </a:r>
            <a:r>
              <a:rPr lang="en-GB" dirty="0"/>
              <a:t>something of a dandy, he arrived at a dinner party wearing 'green velvet trousers, a canary coloured waistcoat, low shoes, sliver buckles, lace at his wrists and his hair in ringlets...' [Henry Bulmer]</a:t>
            </a:r>
            <a:endParaRPr lang="en-GB" dirty="0" smtClean="0"/>
          </a:p>
          <a:p>
            <a:r>
              <a:rPr lang="en-GB" dirty="0"/>
              <a:t>He had affairs with married women until he </a:t>
            </a:r>
            <a:r>
              <a:rPr lang="en-GB" dirty="0" smtClean="0"/>
              <a:t>married. </a:t>
            </a:r>
          </a:p>
          <a:p>
            <a:r>
              <a:rPr lang="en-GB" dirty="0" smtClean="0"/>
              <a:t>He </a:t>
            </a:r>
            <a:r>
              <a:rPr lang="en-GB" dirty="0"/>
              <a:t>liked younger men, but not </a:t>
            </a:r>
            <a:r>
              <a:rPr lang="en-GB" dirty="0" smtClean="0"/>
              <a:t>sexually.</a:t>
            </a:r>
          </a:p>
          <a:p>
            <a:r>
              <a:rPr lang="en-GB" dirty="0"/>
              <a:t>He </a:t>
            </a:r>
            <a:r>
              <a:rPr lang="en-GB" dirty="0" smtClean="0"/>
              <a:t>loved the </a:t>
            </a:r>
            <a:r>
              <a:rPr lang="en-GB" dirty="0"/>
              <a:t>company of women, who he found more sympathetic and interesting than men; ‘I live for Power and the Affections’, he declared</a:t>
            </a:r>
            <a:r>
              <a:rPr lang="en-GB" dirty="0" smtClean="0"/>
              <a:t>.</a:t>
            </a:r>
          </a:p>
          <a:p>
            <a:r>
              <a:rPr lang="en-GB" dirty="0" smtClean="0"/>
              <a:t>A powerful orator he was also a great wit.</a:t>
            </a:r>
          </a:p>
          <a:p>
            <a:r>
              <a:rPr lang="en-GB" dirty="0" smtClean="0"/>
              <a:t>Reply to a taunt by the Irish nationalist Daniel O'Connell.</a:t>
            </a:r>
          </a:p>
          <a:p>
            <a:r>
              <a:rPr lang="en-GB" b="1" dirty="0" smtClean="0"/>
              <a:t>“Yes</a:t>
            </a:r>
            <a:r>
              <a:rPr lang="en-GB" b="1" dirty="0"/>
              <a:t>, I am a Jew, and when the ancestors of the right </a:t>
            </a:r>
            <a:r>
              <a:rPr lang="en-GB" b="1" dirty="0" smtClean="0"/>
              <a:t>honourable </a:t>
            </a:r>
            <a:r>
              <a:rPr lang="en-GB" b="1" dirty="0"/>
              <a:t>gentleman were brutal savages in an unknown island, mine were priests in the temple of Solomon</a:t>
            </a:r>
            <a:r>
              <a:rPr lang="en-GB" b="1" dirty="0" smtClean="0"/>
              <a:t>.”</a:t>
            </a:r>
          </a:p>
          <a:p>
            <a:r>
              <a:rPr lang="en-GB" b="1" dirty="0"/>
              <a:t>“There are three types of lies -- lies, damn lies, and statistics.” </a:t>
            </a:r>
            <a:endParaRPr lang="en-GB" b="1" dirty="0" smtClean="0"/>
          </a:p>
          <a:p>
            <a:r>
              <a:rPr lang="en-GB" b="1" dirty="0"/>
              <a:t>“He was distinguished for ignorance; for he had only one idea, and that was wrong</a:t>
            </a:r>
            <a:r>
              <a:rPr lang="en-GB" b="1" dirty="0" smtClean="0"/>
              <a:t>.” Sybil 1845</a:t>
            </a:r>
          </a:p>
        </p:txBody>
      </p:sp>
    </p:spTree>
    <p:extLst>
      <p:ext uri="{BB962C8B-B14F-4D97-AF65-F5344CB8AC3E}">
        <p14:creationId xmlns:p14="http://schemas.microsoft.com/office/powerpoint/2010/main" val="33655069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720080"/>
          </a:xfrm>
        </p:spPr>
        <p:txBody>
          <a:bodyPr>
            <a:normAutofit fontScale="90000"/>
          </a:bodyPr>
          <a:lstStyle/>
          <a:p>
            <a:r>
              <a:rPr lang="en-GB" dirty="0" smtClean="0"/>
              <a:t>Politics 1868-1884 (5)</a:t>
            </a:r>
            <a:endParaRPr lang="en-GB" dirty="0"/>
          </a:p>
        </p:txBody>
      </p:sp>
      <p:sp>
        <p:nvSpPr>
          <p:cNvPr id="3" name="Content Placeholder 2"/>
          <p:cNvSpPr>
            <a:spLocks noGrp="1"/>
          </p:cNvSpPr>
          <p:nvPr>
            <p:ph idx="1"/>
          </p:nvPr>
        </p:nvSpPr>
        <p:spPr>
          <a:xfrm>
            <a:off x="457200" y="836712"/>
            <a:ext cx="8229600" cy="5616624"/>
          </a:xfrm>
        </p:spPr>
        <p:txBody>
          <a:bodyPr>
            <a:normAutofit fontScale="70000" lnSpcReduction="20000"/>
          </a:bodyPr>
          <a:lstStyle/>
          <a:p>
            <a:r>
              <a:rPr lang="en-GB" dirty="0" smtClean="0"/>
              <a:t>Gladstone and the Liberals won the 1880 election.</a:t>
            </a:r>
          </a:p>
          <a:p>
            <a:r>
              <a:rPr lang="en-GB" dirty="0" smtClean="0"/>
              <a:t>The ministry was mainly devoted to Irish affairs.</a:t>
            </a:r>
          </a:p>
          <a:p>
            <a:r>
              <a:rPr lang="en-GB" dirty="0"/>
              <a:t>In the 1880 elections Parnell supported Gladstone, but when Gladstone sponsored the Land Act, which fell far short of nationalists' demands, he joined the </a:t>
            </a:r>
            <a:r>
              <a:rPr lang="en-GB" dirty="0" smtClean="0"/>
              <a:t>opposition.</a:t>
            </a:r>
            <a:endParaRPr lang="en-GB" dirty="0"/>
          </a:p>
          <a:p>
            <a:r>
              <a:rPr lang="en-GB" dirty="0" smtClean="0"/>
              <a:t>1881 </a:t>
            </a:r>
            <a:r>
              <a:rPr lang="en-GB" dirty="0"/>
              <a:t>&amp; 1882 Irish Land Acts attempted to end Irish unrest by giving Irish tenant farmers greater rights to the land they farmed</a:t>
            </a:r>
            <a:r>
              <a:rPr lang="en-GB" dirty="0" smtClean="0"/>
              <a:t>.</a:t>
            </a:r>
          </a:p>
          <a:p>
            <a:r>
              <a:rPr lang="en-US" b="1" dirty="0"/>
              <a:t>The Corrupt and Illegal Practices Act, </a:t>
            </a:r>
            <a:r>
              <a:rPr lang="en-US" b="1" dirty="0" smtClean="0"/>
              <a:t>1883 </a:t>
            </a:r>
            <a:endParaRPr lang="en-GB" dirty="0"/>
          </a:p>
          <a:p>
            <a:pPr lvl="0"/>
            <a:r>
              <a:rPr lang="en-US" dirty="0"/>
              <a:t>Candidates’ election expenses were determined by the size of the constituency.</a:t>
            </a:r>
            <a:endParaRPr lang="en-GB" dirty="0"/>
          </a:p>
          <a:p>
            <a:pPr lvl="0"/>
            <a:r>
              <a:rPr lang="en-US" dirty="0"/>
              <a:t>It was made clear what campaign money could be spent on.</a:t>
            </a:r>
            <a:endParaRPr lang="en-GB" dirty="0"/>
          </a:p>
          <a:p>
            <a:pPr lvl="0"/>
            <a:r>
              <a:rPr lang="en-US" dirty="0"/>
              <a:t>Election agents had to account for their spending.</a:t>
            </a:r>
            <a:endParaRPr lang="en-GB" dirty="0"/>
          </a:p>
          <a:p>
            <a:pPr lvl="0"/>
            <a:r>
              <a:rPr lang="en-US" dirty="0"/>
              <a:t>A detailed definition of illegal and corrupt practices was set down. </a:t>
            </a:r>
            <a:endParaRPr lang="en-GB" dirty="0"/>
          </a:p>
          <a:p>
            <a:pPr lvl="0"/>
            <a:r>
              <a:rPr lang="en-US" dirty="0"/>
              <a:t>A </a:t>
            </a:r>
            <a:r>
              <a:rPr lang="en-US" dirty="0" smtClean="0"/>
              <a:t>breach </a:t>
            </a:r>
            <a:r>
              <a:rPr lang="en-US" dirty="0"/>
              <a:t>of the law disqualified a candidate for seven years.</a:t>
            </a:r>
            <a:endParaRPr lang="en-GB" dirty="0"/>
          </a:p>
          <a:p>
            <a:pPr lvl="0"/>
            <a:r>
              <a:rPr lang="en-US" dirty="0"/>
              <a:t>Active involvement in corruption was punishable by a fine or imprisonment</a:t>
            </a:r>
            <a:r>
              <a:rPr lang="en-US" dirty="0" smtClean="0"/>
              <a:t>.</a:t>
            </a:r>
            <a:endParaRPr lang="en-GB" dirty="0"/>
          </a:p>
        </p:txBody>
      </p:sp>
    </p:spTree>
    <p:extLst>
      <p:ext uri="{BB962C8B-B14F-4D97-AF65-F5344CB8AC3E}">
        <p14:creationId xmlns:p14="http://schemas.microsoft.com/office/powerpoint/2010/main" val="29431805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Reasons for Reform</a:t>
            </a:r>
            <a:endParaRPr lang="en-GB"/>
          </a:p>
        </p:txBody>
      </p:sp>
      <p:sp>
        <p:nvSpPr>
          <p:cNvPr id="3" name="Content Placeholder 2"/>
          <p:cNvSpPr>
            <a:spLocks noGrp="1"/>
          </p:cNvSpPr>
          <p:nvPr>
            <p:ph idx="1"/>
          </p:nvPr>
        </p:nvSpPr>
        <p:spPr/>
        <p:txBody>
          <a:bodyPr>
            <a:normAutofit fontScale="62500" lnSpcReduction="20000"/>
          </a:bodyPr>
          <a:lstStyle/>
          <a:p>
            <a:pPr lvl="0"/>
            <a:r>
              <a:rPr lang="en-US" dirty="0" smtClean="0"/>
              <a:t>There was a difference between the qualification to vote in the counties and the boroughs.</a:t>
            </a:r>
          </a:p>
          <a:p>
            <a:pPr lvl="0"/>
            <a:r>
              <a:rPr lang="en-US" dirty="0" smtClean="0"/>
              <a:t>Many </a:t>
            </a:r>
            <a:r>
              <a:rPr lang="en-US" dirty="0"/>
              <a:t>working class men, particularly in the counties (countryside), were still not </a:t>
            </a:r>
            <a:r>
              <a:rPr lang="en-US" dirty="0" smtClean="0"/>
              <a:t>entitled </a:t>
            </a:r>
            <a:r>
              <a:rPr lang="en-US" dirty="0"/>
              <a:t>to vote e.g. farm </a:t>
            </a:r>
            <a:r>
              <a:rPr lang="en-GB" dirty="0" smtClean="0"/>
              <a:t>labourers</a:t>
            </a:r>
            <a:r>
              <a:rPr lang="en-US" dirty="0" smtClean="0"/>
              <a:t>, </a:t>
            </a:r>
            <a:r>
              <a:rPr lang="en-US" dirty="0"/>
              <a:t>craftsmen in small, country towns, soldiers in </a:t>
            </a:r>
            <a:r>
              <a:rPr lang="en-US" dirty="0" smtClean="0"/>
              <a:t>barracks</a:t>
            </a:r>
            <a:r>
              <a:rPr lang="en-US" dirty="0"/>
              <a:t>, male domestic servants living in, adult sons living at home</a:t>
            </a:r>
            <a:r>
              <a:rPr lang="en-US" dirty="0" smtClean="0"/>
              <a:t>.</a:t>
            </a:r>
          </a:p>
          <a:p>
            <a:r>
              <a:rPr lang="en-GB" dirty="0" smtClean="0"/>
              <a:t>Increased </a:t>
            </a:r>
            <a:r>
              <a:rPr lang="en-GB" dirty="0"/>
              <a:t>pressure </a:t>
            </a:r>
            <a:r>
              <a:rPr lang="en-GB" dirty="0" smtClean="0"/>
              <a:t>for </a:t>
            </a:r>
            <a:r>
              <a:rPr lang="en-GB" dirty="0"/>
              <a:t>further parliamentary reform came from </a:t>
            </a:r>
            <a:r>
              <a:rPr lang="en-GB" dirty="0" smtClean="0"/>
              <a:t>Joseph Chamberlain </a:t>
            </a:r>
            <a:r>
              <a:rPr lang="en-GB" dirty="0"/>
              <a:t>and the Radicals within the Liberal party. They argued that although householders in the boroughs could vote, in the countryside agricultural labourers and other workers still could not </a:t>
            </a:r>
            <a:r>
              <a:rPr lang="en-GB" dirty="0" smtClean="0"/>
              <a:t>vote </a:t>
            </a:r>
            <a:r>
              <a:rPr lang="en-GB" dirty="0"/>
              <a:t>preserving the dominance of the landowners and wealthy farmers.</a:t>
            </a:r>
          </a:p>
          <a:p>
            <a:pPr lvl="0"/>
            <a:r>
              <a:rPr lang="en-GB" dirty="0"/>
              <a:t>By the time of the third Reform Act in 1884, Britain was less democratic than many other countries in Europe</a:t>
            </a:r>
            <a:r>
              <a:rPr lang="en-GB" dirty="0" smtClean="0"/>
              <a:t>. </a:t>
            </a:r>
            <a:r>
              <a:rPr lang="en-US" dirty="0"/>
              <a:t>16% of the adult population </a:t>
            </a:r>
            <a:r>
              <a:rPr lang="en-US" dirty="0" smtClean="0"/>
              <a:t>had </a:t>
            </a:r>
            <a:r>
              <a:rPr lang="en-US" dirty="0"/>
              <a:t>the vote</a:t>
            </a:r>
            <a:r>
              <a:rPr lang="en-US" dirty="0" smtClean="0"/>
              <a:t>.</a:t>
            </a:r>
            <a:endParaRPr lang="en-GB" dirty="0"/>
          </a:p>
          <a:p>
            <a:r>
              <a:rPr lang="en-GB" dirty="0"/>
              <a:t>There was not the same pressure from extra-parliamentary agitation as in 1831-2 </a:t>
            </a:r>
            <a:r>
              <a:rPr lang="en-GB" dirty="0" smtClean="0"/>
              <a:t>and </a:t>
            </a:r>
            <a:r>
              <a:rPr lang="en-GB" dirty="0"/>
              <a:t>1866-7.</a:t>
            </a:r>
          </a:p>
          <a:p>
            <a:pPr lvl="0"/>
            <a:endParaRPr lang="en-GB" dirty="0"/>
          </a:p>
          <a:p>
            <a:endParaRPr lang="en-GB" dirty="0"/>
          </a:p>
        </p:txBody>
      </p:sp>
    </p:spTree>
    <p:extLst>
      <p:ext uri="{BB962C8B-B14F-4D97-AF65-F5344CB8AC3E}">
        <p14:creationId xmlns:p14="http://schemas.microsoft.com/office/powerpoint/2010/main" val="34060327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1884-5 Reform Act 1</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In 1884 the Commons accepted Gladstone’s bill to give working men in rural England the same rights as those in the boroughs. </a:t>
            </a:r>
          </a:p>
          <a:p>
            <a:r>
              <a:rPr lang="en-GB" dirty="0" smtClean="0"/>
              <a:t>However, the Conservative dominated House of Lords rejected the bill. </a:t>
            </a:r>
          </a:p>
          <a:p>
            <a:r>
              <a:rPr lang="en-GB" dirty="0" smtClean="0"/>
              <a:t>Gladstone persevered and the Lords passed the bill after an agreement was made with Salisbury and Gladstone that the 1884 Reform Act would be followed by a Redistribution Bill. </a:t>
            </a:r>
          </a:p>
          <a:p>
            <a:r>
              <a:rPr lang="en-GB" dirty="0" smtClean="0"/>
              <a:t>The 1884 Reform Act gave the counties the same voting rights as the boroughs had – all adult householders and men who rented unfurnished lodgings to the value of £10 a year. The electorate after this act stood at 5,500,000 – though an estimated 42% of all men still did not have the right to vote as a result of their status within society.  29% of the adult population had the vote.</a:t>
            </a:r>
          </a:p>
        </p:txBody>
      </p:sp>
    </p:spTree>
    <p:extLst>
      <p:ext uri="{BB962C8B-B14F-4D97-AF65-F5344CB8AC3E}">
        <p14:creationId xmlns:p14="http://schemas.microsoft.com/office/powerpoint/2010/main" val="23949856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1884-5 Reform Act 2</a:t>
            </a:r>
            <a:endParaRPr lang="en-GB" dirty="0"/>
          </a:p>
        </p:txBody>
      </p:sp>
      <p:sp>
        <p:nvSpPr>
          <p:cNvPr id="3" name="Content Placeholder 2"/>
          <p:cNvSpPr>
            <a:spLocks noGrp="1"/>
          </p:cNvSpPr>
          <p:nvPr>
            <p:ph sz="half" idx="1"/>
          </p:nvPr>
        </p:nvSpPr>
        <p:spPr/>
        <p:txBody>
          <a:bodyPr>
            <a:normAutofit fontScale="85000" lnSpcReduction="20000"/>
          </a:bodyPr>
          <a:lstStyle/>
          <a:p>
            <a:r>
              <a:rPr lang="en-GB" dirty="0" smtClean="0"/>
              <a:t>Redistribution of Seats Act 1885 </a:t>
            </a:r>
          </a:p>
          <a:p>
            <a:r>
              <a:rPr lang="en-GB" dirty="0" smtClean="0"/>
              <a:t>Boundaries were redrawn and constituencies became roughly equal in size of population – about 50,000. </a:t>
            </a:r>
          </a:p>
          <a:p>
            <a:r>
              <a:rPr lang="en-GB" dirty="0" smtClean="0"/>
              <a:t>Most constituencies now only had one MP </a:t>
            </a:r>
          </a:p>
          <a:p>
            <a:r>
              <a:rPr lang="en-GB" dirty="0" smtClean="0"/>
              <a:t>Increased representation for the industrial cities (</a:t>
            </a:r>
            <a:r>
              <a:rPr lang="en-GB" dirty="0" err="1" smtClean="0"/>
              <a:t>eg</a:t>
            </a:r>
            <a:r>
              <a:rPr lang="en-GB" dirty="0" smtClean="0"/>
              <a:t> Glasgow now had 7 MP’s)  Scotland and Wales were given more MP’s (Scotland had 72 in total)</a:t>
            </a:r>
          </a:p>
          <a:p>
            <a:endParaRPr lang="en-GB" dirty="0"/>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644008" y="1340768"/>
            <a:ext cx="4038600" cy="4450247"/>
          </a:xfrm>
        </p:spPr>
      </p:pic>
      <p:sp>
        <p:nvSpPr>
          <p:cNvPr id="6" name="TextBox 5"/>
          <p:cNvSpPr txBox="1"/>
          <p:nvPr/>
        </p:nvSpPr>
        <p:spPr>
          <a:xfrm>
            <a:off x="4247456" y="5901578"/>
            <a:ext cx="4896544" cy="646331"/>
          </a:xfrm>
          <a:prstGeom prst="rect">
            <a:avLst/>
          </a:prstGeom>
          <a:noFill/>
        </p:spPr>
        <p:txBody>
          <a:bodyPr wrap="square" rtlCol="0">
            <a:spAutoFit/>
          </a:bodyPr>
          <a:lstStyle/>
          <a:p>
            <a:r>
              <a:rPr lang="en-GB" dirty="0" smtClean="0"/>
              <a:t>Farm labourers voting for the first time Illustrated London News (1884)</a:t>
            </a:r>
            <a:endParaRPr lang="en-GB" dirty="0"/>
          </a:p>
        </p:txBody>
      </p:sp>
    </p:spTree>
    <p:extLst>
      <p:ext uri="{BB962C8B-B14F-4D97-AF65-F5344CB8AC3E}">
        <p14:creationId xmlns:p14="http://schemas.microsoft.com/office/powerpoint/2010/main" val="42792445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Criticisms of the Act</a:t>
            </a:r>
            <a:endParaRPr lang="en-GB" dirty="0"/>
          </a:p>
        </p:txBody>
      </p:sp>
      <p:sp>
        <p:nvSpPr>
          <p:cNvPr id="3" name="Content Placeholder 2"/>
          <p:cNvSpPr>
            <a:spLocks noGrp="1"/>
          </p:cNvSpPr>
          <p:nvPr>
            <p:ph idx="1"/>
          </p:nvPr>
        </p:nvSpPr>
        <p:spPr/>
        <p:txBody>
          <a:bodyPr>
            <a:normAutofit fontScale="85000" lnSpcReduction="20000"/>
          </a:bodyPr>
          <a:lstStyle/>
          <a:p>
            <a:pPr lvl="0"/>
            <a:r>
              <a:rPr lang="en-US" dirty="0"/>
              <a:t>Many working class men (40% of adult males in Britain) were still not entitled to vote e.g. soldiers in barracks, male domestic servants living in, adult sons living at home, paupers on poor relief and those who failed to pay their rates. </a:t>
            </a:r>
            <a:endParaRPr lang="en-GB" dirty="0"/>
          </a:p>
          <a:p>
            <a:r>
              <a:rPr lang="en-US" dirty="0"/>
              <a:t> </a:t>
            </a:r>
            <a:r>
              <a:rPr lang="en-US" dirty="0" smtClean="0"/>
              <a:t>Women </a:t>
            </a:r>
            <a:r>
              <a:rPr lang="en-US" dirty="0" smtClean="0"/>
              <a:t>still </a:t>
            </a:r>
            <a:r>
              <a:rPr lang="en-US" dirty="0" smtClean="0"/>
              <a:t>could not </a:t>
            </a:r>
            <a:r>
              <a:rPr lang="en-US" dirty="0"/>
              <a:t>vote in general elections.</a:t>
            </a:r>
            <a:endParaRPr lang="en-GB" dirty="0"/>
          </a:p>
          <a:p>
            <a:r>
              <a:rPr lang="en-US" dirty="0"/>
              <a:t> </a:t>
            </a:r>
            <a:r>
              <a:rPr lang="en-US" dirty="0" smtClean="0"/>
              <a:t>The </a:t>
            </a:r>
            <a:r>
              <a:rPr lang="en-US" dirty="0"/>
              <a:t>right to vote was still based on the ownership of property.</a:t>
            </a:r>
            <a:endParaRPr lang="en-GB" dirty="0"/>
          </a:p>
          <a:p>
            <a:r>
              <a:rPr lang="en-US" dirty="0"/>
              <a:t> </a:t>
            </a:r>
            <a:r>
              <a:rPr lang="en-US" dirty="0" smtClean="0"/>
              <a:t>Also</a:t>
            </a:r>
            <a:r>
              <a:rPr lang="en-US" dirty="0"/>
              <a:t>, plural voting still existed. This meant that a man could have many votes if he owned property in different constituencies.</a:t>
            </a:r>
            <a:endParaRPr lang="en-GB" dirty="0"/>
          </a:p>
          <a:p>
            <a:r>
              <a:rPr lang="en-US" dirty="0"/>
              <a:t> </a:t>
            </a:r>
            <a:r>
              <a:rPr lang="en-US" dirty="0" smtClean="0"/>
              <a:t>Universities </a:t>
            </a:r>
            <a:r>
              <a:rPr lang="en-US" dirty="0"/>
              <a:t>still elected Members of Parliament.</a:t>
            </a:r>
            <a:endParaRPr lang="en-GB" dirty="0"/>
          </a:p>
          <a:p>
            <a:endParaRPr lang="en-GB" dirty="0"/>
          </a:p>
        </p:txBody>
      </p:sp>
    </p:spTree>
    <p:extLst>
      <p:ext uri="{BB962C8B-B14F-4D97-AF65-F5344CB8AC3E}">
        <p14:creationId xmlns:p14="http://schemas.microsoft.com/office/powerpoint/2010/main" val="2993433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Two Portraits </a:t>
            </a:r>
            <a:br>
              <a:rPr lang="en-GB" dirty="0" smtClean="0"/>
            </a:br>
            <a:r>
              <a:rPr lang="en-GB" dirty="0" smtClean="0"/>
              <a:t>William Gladstone</a:t>
            </a:r>
            <a:endParaRPr lang="en-GB" dirty="0"/>
          </a:p>
        </p:txBody>
      </p:sp>
      <p:sp>
        <p:nvSpPr>
          <p:cNvPr id="3" name="Content Placeholder 2"/>
          <p:cNvSpPr>
            <a:spLocks noGrp="1"/>
          </p:cNvSpPr>
          <p:nvPr>
            <p:ph idx="1"/>
          </p:nvPr>
        </p:nvSpPr>
        <p:spPr/>
        <p:txBody>
          <a:bodyPr>
            <a:normAutofit fontScale="85000" lnSpcReduction="20000"/>
          </a:bodyPr>
          <a:lstStyle/>
          <a:p>
            <a:r>
              <a:rPr lang="en-GB" dirty="0"/>
              <a:t>Four-times Liberal prime minister of Great Britain, Gladstone was one of the dominant political figures of the Victorian era and a passionate campaigner on a huge variety of issues, including home rule for Ireland</a:t>
            </a:r>
            <a:r>
              <a:rPr lang="en-GB" dirty="0" smtClean="0"/>
              <a:t>.</a:t>
            </a:r>
          </a:p>
          <a:p>
            <a:r>
              <a:rPr lang="en-GB" dirty="0" smtClean="0"/>
              <a:t>A great orator, and a towering intellect, a double first at Oxford, he was not good at social interrelationships with cabinet colleagues and backbenchers.</a:t>
            </a:r>
          </a:p>
          <a:p>
            <a:r>
              <a:rPr lang="en-GB" dirty="0" smtClean="0"/>
              <a:t>He moved from being a high Tory opposing any change to the Anglican church in Ireland and to electoral reform, to championing electoral change and Home Rule for Ireland.</a:t>
            </a:r>
          </a:p>
          <a:p>
            <a:r>
              <a:rPr lang="en-GB" dirty="0" smtClean="0"/>
              <a:t>He was deeply religious and a lay preacher.</a:t>
            </a:r>
            <a:endParaRPr lang="en-GB" dirty="0"/>
          </a:p>
        </p:txBody>
      </p:sp>
    </p:spTree>
    <p:extLst>
      <p:ext uri="{BB962C8B-B14F-4D97-AF65-F5344CB8AC3E}">
        <p14:creationId xmlns:p14="http://schemas.microsoft.com/office/powerpoint/2010/main" val="1638535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648072"/>
          </a:xfrm>
        </p:spPr>
        <p:txBody>
          <a:bodyPr>
            <a:normAutofit fontScale="90000"/>
          </a:bodyPr>
          <a:lstStyle/>
          <a:p>
            <a:r>
              <a:rPr lang="en-GB" dirty="0" smtClean="0"/>
              <a:t>Benjamin Disraeli 1804-81 </a:t>
            </a:r>
            <a:r>
              <a:rPr lang="en-GB" baseline="30000" dirty="0" smtClean="0"/>
              <a:t>1</a:t>
            </a:r>
            <a:endParaRPr lang="en-GB" baseline="30000" dirty="0"/>
          </a:p>
        </p:txBody>
      </p:sp>
      <p:sp>
        <p:nvSpPr>
          <p:cNvPr id="3" name="Content Placeholder 2"/>
          <p:cNvSpPr>
            <a:spLocks noGrp="1"/>
          </p:cNvSpPr>
          <p:nvPr>
            <p:ph sz="half" idx="1"/>
          </p:nvPr>
        </p:nvSpPr>
        <p:spPr>
          <a:xfrm>
            <a:off x="107504" y="692696"/>
            <a:ext cx="5328592" cy="6057964"/>
          </a:xfrm>
        </p:spPr>
        <p:txBody>
          <a:bodyPr>
            <a:normAutofit fontScale="62500" lnSpcReduction="20000"/>
          </a:bodyPr>
          <a:lstStyle/>
          <a:p>
            <a:r>
              <a:rPr lang="en-GB" dirty="0"/>
              <a:t>Born to Italian-Jewish parents, in 1817 Disraeli's father baptised his children as Christians. With Jews excluded from parliament until 1858, this enabled Disraeli to pursue a career that would otherwise have been denied him.</a:t>
            </a:r>
          </a:p>
          <a:p>
            <a:r>
              <a:rPr lang="en-GB" dirty="0"/>
              <a:t>Early business ventures failed, leaving him heavily in debt. He had a breakdown </a:t>
            </a:r>
            <a:r>
              <a:rPr lang="en-GB" dirty="0" smtClean="0"/>
              <a:t>but later decided </a:t>
            </a:r>
            <a:r>
              <a:rPr lang="en-GB" dirty="0"/>
              <a:t>to pursue a political career. After four attempts, in 1837 he was elected as Tory candidate for Maidstone</a:t>
            </a:r>
            <a:r>
              <a:rPr lang="en-GB" dirty="0" smtClean="0"/>
              <a:t>.</a:t>
            </a:r>
          </a:p>
          <a:p>
            <a:r>
              <a:rPr lang="en-GB" dirty="0" smtClean="0"/>
              <a:t>Disraeli's maiden speech in the House of Commons was poorly received and after a great deal of barracking ended with the words: "though I sit down now, the time will come when you will hear me." </a:t>
            </a:r>
          </a:p>
          <a:p>
            <a:r>
              <a:rPr lang="en-GB" dirty="0" smtClean="0"/>
              <a:t>Disraeli was now a progressive Tory and advocated triennial parliaments and the secret ballot. He was sympathetic to the demands of the Chartists and in one speech argued that the "rights of labour were as sacred as the rights of property".</a:t>
            </a:r>
          </a:p>
          <a:p>
            <a:r>
              <a:rPr lang="en-GB" dirty="0" smtClean="0"/>
              <a:t>In 1839 Benjamin Disraeli married the extremely wealthy widow, Mary Wyndham Lewis. The marriage was a great success. On one occasion Disraeli remarked that he had married for money, and his wife replied, "Ah! but if you had to do it again, you would do it for love."</a:t>
            </a:r>
          </a:p>
          <a:p>
            <a:endParaRPr lang="en-GB" dirty="0" smtClean="0"/>
          </a:p>
          <a:p>
            <a:endParaRPr lang="en-GB" dirty="0"/>
          </a:p>
        </p:txBody>
      </p:sp>
      <p:pic>
        <p:nvPicPr>
          <p:cNvPr id="6" name="Content Placeholder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518963" y="980728"/>
            <a:ext cx="3605561" cy="3605561"/>
          </a:xfrm>
        </p:spPr>
      </p:pic>
      <p:sp>
        <p:nvSpPr>
          <p:cNvPr id="4" name="TextBox 3"/>
          <p:cNvSpPr txBox="1"/>
          <p:nvPr/>
        </p:nvSpPr>
        <p:spPr>
          <a:xfrm>
            <a:off x="5580112" y="6093296"/>
            <a:ext cx="3312368" cy="646331"/>
          </a:xfrm>
          <a:prstGeom prst="rect">
            <a:avLst/>
          </a:prstGeom>
          <a:noFill/>
        </p:spPr>
        <p:txBody>
          <a:bodyPr wrap="square" rtlCol="0">
            <a:spAutoFit/>
          </a:bodyPr>
          <a:lstStyle/>
          <a:p>
            <a:r>
              <a:rPr lang="en-GB" baseline="30000" dirty="0" smtClean="0"/>
              <a:t>1</a:t>
            </a:r>
            <a:r>
              <a:rPr lang="en-GB" dirty="0" smtClean="0"/>
              <a:t> Adapted from http://spartacus-educational.com/PRdisraeli.htm</a:t>
            </a:r>
            <a:endParaRPr lang="en-GB" dirty="0"/>
          </a:p>
        </p:txBody>
      </p:sp>
    </p:spTree>
    <p:extLst>
      <p:ext uri="{BB962C8B-B14F-4D97-AF65-F5344CB8AC3E}">
        <p14:creationId xmlns:p14="http://schemas.microsoft.com/office/powerpoint/2010/main" val="2977970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Benjamin Disraeli 2</a:t>
            </a:r>
            <a:endParaRPr lang="en-GB" dirty="0"/>
          </a:p>
        </p:txBody>
      </p:sp>
      <p:sp>
        <p:nvSpPr>
          <p:cNvPr id="3" name="Content Placeholder 2"/>
          <p:cNvSpPr>
            <a:spLocks noGrp="1"/>
          </p:cNvSpPr>
          <p:nvPr>
            <p:ph idx="1"/>
          </p:nvPr>
        </p:nvSpPr>
        <p:spPr/>
        <p:txBody>
          <a:bodyPr>
            <a:normAutofit fontScale="62500" lnSpcReduction="20000"/>
          </a:bodyPr>
          <a:lstStyle/>
          <a:p>
            <a:r>
              <a:rPr lang="en-GB" dirty="0"/>
              <a:t>The Conservative leader, Sir Robert Peel, encouraged Disraeli, but, when in </a:t>
            </a:r>
            <a:r>
              <a:rPr lang="en-GB" dirty="0" smtClean="0"/>
              <a:t>1841, Peel </a:t>
            </a:r>
            <a:r>
              <a:rPr lang="en-GB" dirty="0"/>
              <a:t>became prime minister, Disraeli was not given office in the cabinet. He was mortified at the rebuff, and his attitude toward Peel and his brand of Conservatism became increasingly critical. </a:t>
            </a:r>
            <a:endParaRPr lang="en-GB" dirty="0" smtClean="0"/>
          </a:p>
          <a:p>
            <a:r>
              <a:rPr lang="en-GB" dirty="0" smtClean="0"/>
              <a:t>In 1842 Disraeli helped to form the Young England group. Disraeli and members of his group argued that the middle class now had too much political power and advocated an alliance between the aristocracy and the working class. </a:t>
            </a:r>
          </a:p>
          <a:p>
            <a:r>
              <a:rPr lang="en-GB" dirty="0" smtClean="0"/>
              <a:t>Disraeli suggested that the aristocracy should use their power to help protect the poor. This political philosophy was expressed in Disraeli's novels Coningsby (1844), Sybil(1845) and Tancred (1847). In these books the leading characters show concern about poverty and the injustice of the parliamentary system. </a:t>
            </a:r>
          </a:p>
          <a:p>
            <a:r>
              <a:rPr lang="en-GB" dirty="0" smtClean="0"/>
              <a:t>Disraeli favoured a policy of protectionism and strongly opposed Peel's decision to repeal the Corn Laws. This issue split the Conservative Party and Disraeli's attacks on Peel helped to bring about his political downfall.</a:t>
            </a:r>
            <a:endParaRPr lang="en-GB" dirty="0"/>
          </a:p>
        </p:txBody>
      </p:sp>
    </p:spTree>
    <p:extLst>
      <p:ext uri="{BB962C8B-B14F-4D97-AF65-F5344CB8AC3E}">
        <p14:creationId xmlns:p14="http://schemas.microsoft.com/office/powerpoint/2010/main" val="3481893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Benjamin Disraeli 3</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In 1852 Lord John Russell, the leader of the Whig government, resigned. Lord Derby, the new Prime Minister, appointed Disraeli as his Chancellor of the Exchequer. This period of power only lasted a few months.</a:t>
            </a:r>
          </a:p>
          <a:p>
            <a:r>
              <a:rPr lang="en-GB" dirty="0" smtClean="0"/>
              <a:t>Lord Derby became Prime Minister again in 1858 and once again Disraeli was appointed as Chancellor of the Exchequer. </a:t>
            </a:r>
          </a:p>
          <a:p>
            <a:r>
              <a:rPr lang="en-GB" dirty="0" smtClean="0"/>
              <a:t>He also became leader of the House of Commons and was responsible for the introduction of measures to reform parliament.</a:t>
            </a:r>
          </a:p>
          <a:p>
            <a:r>
              <a:rPr lang="en-GB" dirty="0" smtClean="0"/>
              <a:t>In February, 1858, Disraeli proposed the equalization of the town and county franchise. This would have resulted in some men in towns losing the vote and was opposed by the Liberals. </a:t>
            </a:r>
          </a:p>
          <a:p>
            <a:r>
              <a:rPr lang="en-GB" dirty="0" smtClean="0"/>
              <a:t>An amendment proposed by Lord John Russell "condemning this disfranchisement" was passed by 330 to 291.</a:t>
            </a:r>
          </a:p>
          <a:p>
            <a:endParaRPr lang="en-GB" dirty="0"/>
          </a:p>
        </p:txBody>
      </p:sp>
    </p:spTree>
    <p:extLst>
      <p:ext uri="{BB962C8B-B14F-4D97-AF65-F5344CB8AC3E}">
        <p14:creationId xmlns:p14="http://schemas.microsoft.com/office/powerpoint/2010/main" val="6317070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Benjamin Disraeli 4</a:t>
            </a:r>
            <a:endParaRPr lang="en-GB" dirty="0"/>
          </a:p>
        </p:txBody>
      </p:sp>
      <p:sp>
        <p:nvSpPr>
          <p:cNvPr id="3" name="Content Placeholder 2"/>
          <p:cNvSpPr>
            <a:spLocks noGrp="1"/>
          </p:cNvSpPr>
          <p:nvPr>
            <p:ph idx="1"/>
          </p:nvPr>
        </p:nvSpPr>
        <p:spPr/>
        <p:txBody>
          <a:bodyPr>
            <a:normAutofit fontScale="55000" lnSpcReduction="20000"/>
          </a:bodyPr>
          <a:lstStyle/>
          <a:p>
            <a:r>
              <a:rPr lang="en-GB" dirty="0" smtClean="0"/>
              <a:t>In 1859 Lord Palmerston, became Prime Minister. </a:t>
            </a:r>
          </a:p>
          <a:p>
            <a:r>
              <a:rPr lang="en-GB" dirty="0" smtClean="0"/>
              <a:t>It was not until 1866 that Disraeli returned to the cabinet. Once again, Lord Derby appointed Disraeli as his Chancellor of the Exchequer and leader of the House of Commons.</a:t>
            </a:r>
          </a:p>
          <a:p>
            <a:r>
              <a:rPr lang="en-GB" dirty="0" smtClean="0"/>
              <a:t>Some members of the Liberal Party, including William Gladstone, had been in favour of legislation that would have extended the franchise. His attempts to obtain parliamentary reform failed.</a:t>
            </a:r>
          </a:p>
          <a:p>
            <a:r>
              <a:rPr lang="en-GB" dirty="0" smtClean="0"/>
              <a:t>Disraeli was convinced that if the Liberals returned to power, Gladstone was certain to try again. Benjamin Disraeli argued that the Conservatives were in danger of being seen as an anti-reform party. In 1867 Disraeli proposed a new Reform Act. Lord Cranborne (later the Marquis of Salisbury) resigned in protest against this extension of democracy.</a:t>
            </a:r>
          </a:p>
          <a:p>
            <a:r>
              <a:rPr lang="en-GB" dirty="0" smtClean="0"/>
              <a:t>In the House of Commons, Disraeli's proposals were supported by Gladstone and his followers and the measure was passed. </a:t>
            </a:r>
          </a:p>
          <a:p>
            <a:r>
              <a:rPr lang="en-GB" dirty="0" smtClean="0"/>
              <a:t>The 1867 Reform Act gave the vote to every male adult householder living in a borough constituency. Male lodgers paying £10 for unfurnished rooms were also granted the vote. This gave the vote to about 1,500,000 men.</a:t>
            </a:r>
          </a:p>
          <a:p>
            <a:endParaRPr lang="en-GB" dirty="0"/>
          </a:p>
        </p:txBody>
      </p:sp>
    </p:spTree>
    <p:extLst>
      <p:ext uri="{BB962C8B-B14F-4D97-AF65-F5344CB8AC3E}">
        <p14:creationId xmlns:p14="http://schemas.microsoft.com/office/powerpoint/2010/main" val="5484255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864096"/>
          </a:xfrm>
        </p:spPr>
        <p:txBody>
          <a:bodyPr/>
          <a:lstStyle/>
          <a:p>
            <a:r>
              <a:rPr lang="en-GB" smtClean="0"/>
              <a:t>Benjamin Disraeli 5</a:t>
            </a:r>
            <a:endParaRPr lang="en-GB"/>
          </a:p>
        </p:txBody>
      </p:sp>
      <p:sp>
        <p:nvSpPr>
          <p:cNvPr id="3" name="Content Placeholder 2"/>
          <p:cNvSpPr>
            <a:spLocks noGrp="1"/>
          </p:cNvSpPr>
          <p:nvPr>
            <p:ph idx="1"/>
          </p:nvPr>
        </p:nvSpPr>
        <p:spPr>
          <a:xfrm>
            <a:off x="457200" y="1124744"/>
            <a:ext cx="8229600" cy="5001419"/>
          </a:xfrm>
        </p:spPr>
        <p:txBody>
          <a:bodyPr>
            <a:normAutofit fontScale="62500" lnSpcReduction="20000"/>
          </a:bodyPr>
          <a:lstStyle/>
          <a:p>
            <a:r>
              <a:rPr lang="en-GB" dirty="0" smtClean="0"/>
              <a:t>In 1868 Lord Derby resigned and Benjamin Disraeli became the new Prime Minister.</a:t>
            </a:r>
          </a:p>
          <a:p>
            <a:r>
              <a:rPr lang="en-GB" dirty="0" smtClean="0"/>
              <a:t>He commented “Yea, I </a:t>
            </a:r>
            <a:r>
              <a:rPr lang="en-GB" dirty="0"/>
              <a:t>have climbed to the top of the greasy </a:t>
            </a:r>
            <a:r>
              <a:rPr lang="en-GB" dirty="0" smtClean="0"/>
              <a:t>pole”.</a:t>
            </a:r>
          </a:p>
          <a:p>
            <a:r>
              <a:rPr lang="en-GB" dirty="0" smtClean="0"/>
              <a:t>However, in the1868 General Election that followed, the Liberals were returned to power with a majority of 170.</a:t>
            </a:r>
          </a:p>
          <a:p>
            <a:r>
              <a:rPr lang="en-GB" dirty="0" smtClean="0"/>
              <a:t>Disraeli and the Conservative Party won the 1874 General Election. It was the first time since 1841 that the Tories in the House of Commons had a clear majority. </a:t>
            </a:r>
          </a:p>
          <a:p>
            <a:r>
              <a:rPr lang="en-GB" dirty="0" smtClean="0"/>
              <a:t>Social reforms passed by the Disraeli government included: the Artisans Dwellings Act (1875), the Public Health Act (1875), the Pure Food and Drugs Act (1875).</a:t>
            </a:r>
          </a:p>
          <a:p>
            <a:r>
              <a:rPr lang="en-GB" dirty="0" smtClean="0"/>
              <a:t>Disraeli also introduced measures to protect workers such as the 1874 Factory Act and the Climbing Boys Act (1875). </a:t>
            </a:r>
          </a:p>
          <a:p>
            <a:r>
              <a:rPr lang="en-GB" dirty="0" smtClean="0"/>
              <a:t>Disraeli also kept his promise to improve the legal position of trade unions. The Conspiracy and Protection of Property Act (1875) allowed peaceful picketing and the Employers and Workmen Act (1878) enabled workers to sue employers in the civil courts if they broke legally agreed contracts.</a:t>
            </a:r>
          </a:p>
          <a:p>
            <a:endParaRPr lang="en-GB" dirty="0"/>
          </a:p>
        </p:txBody>
      </p:sp>
    </p:spTree>
    <p:extLst>
      <p:ext uri="{BB962C8B-B14F-4D97-AF65-F5344CB8AC3E}">
        <p14:creationId xmlns:p14="http://schemas.microsoft.com/office/powerpoint/2010/main" val="42321962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720080"/>
          </a:xfrm>
        </p:spPr>
        <p:txBody>
          <a:bodyPr>
            <a:normAutofit fontScale="90000"/>
          </a:bodyPr>
          <a:lstStyle/>
          <a:p>
            <a:r>
              <a:rPr lang="en-GB" dirty="0" smtClean="0"/>
              <a:t>Benjamin Disraeli 6</a:t>
            </a:r>
            <a:endParaRPr lang="en-GB" dirty="0"/>
          </a:p>
        </p:txBody>
      </p:sp>
      <p:sp>
        <p:nvSpPr>
          <p:cNvPr id="3" name="Content Placeholder 2"/>
          <p:cNvSpPr>
            <a:spLocks noGrp="1"/>
          </p:cNvSpPr>
          <p:nvPr>
            <p:ph sz="half" idx="1"/>
          </p:nvPr>
        </p:nvSpPr>
        <p:spPr>
          <a:xfrm>
            <a:off x="179512" y="836712"/>
            <a:ext cx="4752528" cy="5832648"/>
          </a:xfrm>
        </p:spPr>
        <p:txBody>
          <a:bodyPr>
            <a:normAutofit fontScale="62500" lnSpcReduction="20000"/>
          </a:bodyPr>
          <a:lstStyle/>
          <a:p>
            <a:r>
              <a:rPr lang="en-GB" dirty="0" smtClean="0"/>
              <a:t>Unlike William Gladstone, Disraeli got on very well with Queen Victoria. She approved of Disraeli's imperialist views and his desire to make Britain the most powerful nation in the world. In 1876 Victoria agreed to his suggestion that she should accept the title of Empress of India.</a:t>
            </a:r>
          </a:p>
          <a:p>
            <a:r>
              <a:rPr lang="en-GB" dirty="0" smtClean="0"/>
              <a:t>In August 1876 Queen Victoria granted Disraeli the title Lord Beaconsfield. Disraeli now left the House of Commons but continued as Prime Minister and now used the House of Lords to explain his government's policies. At the Congress of Berlin in 1878 Disraeli gained great acclaim for his success in limiting Russia's power in the Balkans.</a:t>
            </a:r>
          </a:p>
          <a:p>
            <a:r>
              <a:rPr lang="en-GB" dirty="0" smtClean="0"/>
              <a:t>The Liberals defeated the Conservatives in the 1880 General Election and Disraeli decided to retire from politics. </a:t>
            </a:r>
          </a:p>
          <a:p>
            <a:r>
              <a:rPr lang="en-GB" dirty="0" smtClean="0"/>
              <a:t>Disraeli hoped to spend his retirement writing novels but soon after the publication of Endymion (1880) he became very ill. </a:t>
            </a:r>
          </a:p>
          <a:p>
            <a:r>
              <a:rPr lang="en-GB" dirty="0" smtClean="0"/>
              <a:t>Benjamin Disraeli died on 19th April, 1881.</a:t>
            </a:r>
          </a:p>
          <a:p>
            <a:endParaRPr lang="en-GB" dirty="0"/>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973960" y="764704"/>
            <a:ext cx="4170040" cy="5521710"/>
          </a:xfrm>
        </p:spPr>
      </p:pic>
      <p:sp>
        <p:nvSpPr>
          <p:cNvPr id="6" name="TextBox 5"/>
          <p:cNvSpPr txBox="1"/>
          <p:nvPr/>
        </p:nvSpPr>
        <p:spPr>
          <a:xfrm>
            <a:off x="6228184" y="6381328"/>
            <a:ext cx="1512168" cy="369332"/>
          </a:xfrm>
          <a:prstGeom prst="rect">
            <a:avLst/>
          </a:prstGeom>
          <a:noFill/>
        </p:spPr>
        <p:txBody>
          <a:bodyPr wrap="square" rtlCol="0">
            <a:spAutoFit/>
          </a:bodyPr>
          <a:lstStyle/>
          <a:p>
            <a:r>
              <a:rPr lang="en-GB" dirty="0" smtClean="0"/>
              <a:t>1880-1</a:t>
            </a:r>
            <a:endParaRPr lang="en-GB" dirty="0"/>
          </a:p>
        </p:txBody>
      </p:sp>
    </p:spTree>
    <p:extLst>
      <p:ext uri="{BB962C8B-B14F-4D97-AF65-F5344CB8AC3E}">
        <p14:creationId xmlns:p14="http://schemas.microsoft.com/office/powerpoint/2010/main" val="42503261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2938</TotalTime>
  <Words>3149</Words>
  <Application>Microsoft Office PowerPoint</Application>
  <PresentationFormat>On-screen Show (4:3)</PresentationFormat>
  <Paragraphs>174</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The Third Reform Act 1884-5</vt:lpstr>
      <vt:lpstr>Two Portraits Benjamin Disraeli</vt:lpstr>
      <vt:lpstr>Two Portraits  William Gladstone</vt:lpstr>
      <vt:lpstr>Benjamin Disraeli 1804-81 1</vt:lpstr>
      <vt:lpstr>Benjamin Disraeli 2</vt:lpstr>
      <vt:lpstr>Benjamin Disraeli 3</vt:lpstr>
      <vt:lpstr>Benjamin Disraeli 4</vt:lpstr>
      <vt:lpstr>Benjamin Disraeli 5</vt:lpstr>
      <vt:lpstr>Benjamin Disraeli 6</vt:lpstr>
      <vt:lpstr>William Gladstone 1809 – 18981</vt:lpstr>
      <vt:lpstr>William Gladstone 2</vt:lpstr>
      <vt:lpstr>William Gladstone 3</vt:lpstr>
      <vt:lpstr>William Gladstone 4</vt:lpstr>
      <vt:lpstr>William Gladstone 5</vt:lpstr>
      <vt:lpstr>William Gladstone 6</vt:lpstr>
      <vt:lpstr>Politics 1868-1884</vt:lpstr>
      <vt:lpstr>Politics 1868-1884 2</vt:lpstr>
      <vt:lpstr>Politics 1868-1884 3</vt:lpstr>
      <vt:lpstr>Politics 1868-1884 4</vt:lpstr>
      <vt:lpstr>Politics 1868-1884 (5)</vt:lpstr>
      <vt:lpstr>Reasons for Reform</vt:lpstr>
      <vt:lpstr>The 1884-5 Reform Act 1</vt:lpstr>
      <vt:lpstr>The 1884-5 Reform Act 2</vt:lpstr>
      <vt:lpstr>Criticisms of the Act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Third Reform Act 1884-5</dc:title>
  <dc:creator>Michael Allen</dc:creator>
  <cp:lastModifiedBy>Michael Allen</cp:lastModifiedBy>
  <cp:revision>36</cp:revision>
  <dcterms:created xsi:type="dcterms:W3CDTF">2015-12-14T17:25:08Z</dcterms:created>
  <dcterms:modified xsi:type="dcterms:W3CDTF">2015-12-16T18:23:23Z</dcterms:modified>
</cp:coreProperties>
</file>