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58" r:id="rId5"/>
    <p:sldId id="272" r:id="rId6"/>
    <p:sldId id="259" r:id="rId7"/>
    <p:sldId id="260" r:id="rId8"/>
    <p:sldId id="261" r:id="rId9"/>
    <p:sldId id="262" r:id="rId10"/>
    <p:sldId id="263" r:id="rId11"/>
    <p:sldId id="265" r:id="rId12"/>
    <p:sldId id="280" r:id="rId13"/>
    <p:sldId id="266" r:id="rId14"/>
    <p:sldId id="267" r:id="rId15"/>
    <p:sldId id="268" r:id="rId16"/>
    <p:sldId id="269" r:id="rId17"/>
    <p:sldId id="270" r:id="rId18"/>
    <p:sldId id="273" r:id="rId19"/>
    <p:sldId id="281" r:id="rId20"/>
    <p:sldId id="274" r:id="rId21"/>
    <p:sldId id="283" r:id="rId22"/>
    <p:sldId id="282" r:id="rId23"/>
    <p:sldId id="275" r:id="rId24"/>
    <p:sldId id="284" r:id="rId25"/>
    <p:sldId id="276" r:id="rId26"/>
    <p:sldId id="277" r:id="rId27"/>
    <p:sldId id="285" r:id="rId28"/>
    <p:sldId id="278" r:id="rId29"/>
    <p:sldId id="279" r:id="rId30"/>
    <p:sldId id="286"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3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2AD933EC-B9CB-46D4-B4C2-42D9558A0BC8}" type="datetimeFigureOut">
              <a:rPr lang="en-GB" smtClean="0"/>
              <a:t>08/03/2017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DBC3D0-88E3-479E-85E1-0E3DC44CF5D9}" type="slidenum">
              <a:rPr lang="en-GB" smtClean="0"/>
              <a:t>‹#›</a:t>
            </a:fld>
            <a:endParaRPr lang="en-GB"/>
          </a:p>
        </p:txBody>
      </p:sp>
    </p:spTree>
    <p:extLst>
      <p:ext uri="{BB962C8B-B14F-4D97-AF65-F5344CB8AC3E}">
        <p14:creationId xmlns:p14="http://schemas.microsoft.com/office/powerpoint/2010/main" val="808527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D933EC-B9CB-46D4-B4C2-42D9558A0BC8}" type="datetimeFigureOut">
              <a:rPr lang="en-GB" smtClean="0"/>
              <a:t>08/03/2017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DBC3D0-88E3-479E-85E1-0E3DC44CF5D9}" type="slidenum">
              <a:rPr lang="en-GB" smtClean="0"/>
              <a:t>‹#›</a:t>
            </a:fld>
            <a:endParaRPr lang="en-GB"/>
          </a:p>
        </p:txBody>
      </p:sp>
    </p:spTree>
    <p:extLst>
      <p:ext uri="{BB962C8B-B14F-4D97-AF65-F5344CB8AC3E}">
        <p14:creationId xmlns:p14="http://schemas.microsoft.com/office/powerpoint/2010/main" val="299864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D933EC-B9CB-46D4-B4C2-42D9558A0BC8}" type="datetimeFigureOut">
              <a:rPr lang="en-GB" smtClean="0"/>
              <a:t>08/03/2017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DBC3D0-88E3-479E-85E1-0E3DC44CF5D9}" type="slidenum">
              <a:rPr lang="en-GB" smtClean="0"/>
              <a:t>‹#›</a:t>
            </a:fld>
            <a:endParaRPr lang="en-GB"/>
          </a:p>
        </p:txBody>
      </p:sp>
    </p:spTree>
    <p:extLst>
      <p:ext uri="{BB962C8B-B14F-4D97-AF65-F5344CB8AC3E}">
        <p14:creationId xmlns:p14="http://schemas.microsoft.com/office/powerpoint/2010/main" val="3183807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2AD933EC-B9CB-46D4-B4C2-42D9558A0BC8}" type="datetimeFigureOut">
              <a:rPr lang="en-GB" smtClean="0"/>
              <a:t>08/03/2017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DBC3D0-88E3-479E-85E1-0E3DC44CF5D9}" type="slidenum">
              <a:rPr lang="en-GB" smtClean="0"/>
              <a:t>‹#›</a:t>
            </a:fld>
            <a:endParaRPr lang="en-GB"/>
          </a:p>
        </p:txBody>
      </p:sp>
    </p:spTree>
    <p:extLst>
      <p:ext uri="{BB962C8B-B14F-4D97-AF65-F5344CB8AC3E}">
        <p14:creationId xmlns:p14="http://schemas.microsoft.com/office/powerpoint/2010/main" val="14352382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D933EC-B9CB-46D4-B4C2-42D9558A0BC8}" type="datetimeFigureOut">
              <a:rPr lang="en-GB" smtClean="0"/>
              <a:t>08/03/2017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DBC3D0-88E3-479E-85E1-0E3DC44CF5D9}" type="slidenum">
              <a:rPr lang="en-GB" smtClean="0"/>
              <a:t>‹#›</a:t>
            </a:fld>
            <a:endParaRPr lang="en-GB"/>
          </a:p>
        </p:txBody>
      </p:sp>
    </p:spTree>
    <p:extLst>
      <p:ext uri="{BB962C8B-B14F-4D97-AF65-F5344CB8AC3E}">
        <p14:creationId xmlns:p14="http://schemas.microsoft.com/office/powerpoint/2010/main" val="779013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AD933EC-B9CB-46D4-B4C2-42D9558A0BC8}" type="datetimeFigureOut">
              <a:rPr lang="en-GB" smtClean="0"/>
              <a:t>08/03/2017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DBC3D0-88E3-479E-85E1-0E3DC44CF5D9}" type="slidenum">
              <a:rPr lang="en-GB" smtClean="0"/>
              <a:t>‹#›</a:t>
            </a:fld>
            <a:endParaRPr lang="en-GB"/>
          </a:p>
        </p:txBody>
      </p:sp>
    </p:spTree>
    <p:extLst>
      <p:ext uri="{BB962C8B-B14F-4D97-AF65-F5344CB8AC3E}">
        <p14:creationId xmlns:p14="http://schemas.microsoft.com/office/powerpoint/2010/main" val="2188734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AD933EC-B9CB-46D4-B4C2-42D9558A0BC8}" type="datetimeFigureOut">
              <a:rPr lang="en-GB" smtClean="0"/>
              <a:t>08/03/2017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DBC3D0-88E3-479E-85E1-0E3DC44CF5D9}" type="slidenum">
              <a:rPr lang="en-GB" smtClean="0"/>
              <a:t>‹#›</a:t>
            </a:fld>
            <a:endParaRPr lang="en-GB"/>
          </a:p>
        </p:txBody>
      </p:sp>
    </p:spTree>
    <p:extLst>
      <p:ext uri="{BB962C8B-B14F-4D97-AF65-F5344CB8AC3E}">
        <p14:creationId xmlns:p14="http://schemas.microsoft.com/office/powerpoint/2010/main" val="569456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AD933EC-B9CB-46D4-B4C2-42D9558A0BC8}" type="datetimeFigureOut">
              <a:rPr lang="en-GB" smtClean="0"/>
              <a:t>08/03/2017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DBC3D0-88E3-479E-85E1-0E3DC44CF5D9}" type="slidenum">
              <a:rPr lang="en-GB" smtClean="0"/>
              <a:t>‹#›</a:t>
            </a:fld>
            <a:endParaRPr lang="en-GB"/>
          </a:p>
        </p:txBody>
      </p:sp>
    </p:spTree>
    <p:extLst>
      <p:ext uri="{BB962C8B-B14F-4D97-AF65-F5344CB8AC3E}">
        <p14:creationId xmlns:p14="http://schemas.microsoft.com/office/powerpoint/2010/main" val="2324345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D933EC-B9CB-46D4-B4C2-42D9558A0BC8}" type="datetimeFigureOut">
              <a:rPr lang="en-GB" smtClean="0"/>
              <a:t>08/03/2017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DBC3D0-88E3-479E-85E1-0E3DC44CF5D9}" type="slidenum">
              <a:rPr lang="en-GB" smtClean="0"/>
              <a:t>‹#›</a:t>
            </a:fld>
            <a:endParaRPr lang="en-GB"/>
          </a:p>
        </p:txBody>
      </p:sp>
    </p:spTree>
    <p:extLst>
      <p:ext uri="{BB962C8B-B14F-4D97-AF65-F5344CB8AC3E}">
        <p14:creationId xmlns:p14="http://schemas.microsoft.com/office/powerpoint/2010/main" val="4105341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D933EC-B9CB-46D4-B4C2-42D9558A0BC8}" type="datetimeFigureOut">
              <a:rPr lang="en-GB" smtClean="0"/>
              <a:t>08/03/2017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DBC3D0-88E3-479E-85E1-0E3DC44CF5D9}" type="slidenum">
              <a:rPr lang="en-GB" smtClean="0"/>
              <a:t>‹#›</a:t>
            </a:fld>
            <a:endParaRPr lang="en-GB"/>
          </a:p>
        </p:txBody>
      </p:sp>
    </p:spTree>
    <p:extLst>
      <p:ext uri="{BB962C8B-B14F-4D97-AF65-F5344CB8AC3E}">
        <p14:creationId xmlns:p14="http://schemas.microsoft.com/office/powerpoint/2010/main" val="3294748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D933EC-B9CB-46D4-B4C2-42D9558A0BC8}" type="datetimeFigureOut">
              <a:rPr lang="en-GB" smtClean="0"/>
              <a:t>08/03/2017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DBC3D0-88E3-479E-85E1-0E3DC44CF5D9}" type="slidenum">
              <a:rPr lang="en-GB" smtClean="0"/>
              <a:t>‹#›</a:t>
            </a:fld>
            <a:endParaRPr lang="en-GB"/>
          </a:p>
        </p:txBody>
      </p:sp>
    </p:spTree>
    <p:extLst>
      <p:ext uri="{BB962C8B-B14F-4D97-AF65-F5344CB8AC3E}">
        <p14:creationId xmlns:p14="http://schemas.microsoft.com/office/powerpoint/2010/main" val="1448368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D933EC-B9CB-46D4-B4C2-42D9558A0BC8}" type="datetimeFigureOut">
              <a:rPr lang="en-GB" smtClean="0"/>
              <a:t>08/03/2017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DBC3D0-88E3-479E-85E1-0E3DC44CF5D9}" type="slidenum">
              <a:rPr lang="en-GB" smtClean="0"/>
              <a:t>‹#›</a:t>
            </a:fld>
            <a:endParaRPr lang="en-GB"/>
          </a:p>
        </p:txBody>
      </p:sp>
    </p:spTree>
    <p:extLst>
      <p:ext uri="{BB962C8B-B14F-4D97-AF65-F5344CB8AC3E}">
        <p14:creationId xmlns:p14="http://schemas.microsoft.com/office/powerpoint/2010/main" val="1096930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3418" y="4077072"/>
            <a:ext cx="7772400" cy="679629"/>
          </a:xfrm>
        </p:spPr>
        <p:txBody>
          <a:bodyPr>
            <a:normAutofit fontScale="90000"/>
          </a:bodyPr>
          <a:lstStyle/>
          <a:p>
            <a:r>
              <a:rPr lang="en-GB" dirty="0" smtClean="0">
                <a:solidFill>
                  <a:srgbClr val="FF0000"/>
                </a:solidFill>
              </a:rPr>
              <a:t>The Supreme Court</a:t>
            </a:r>
            <a:r>
              <a:rPr lang="en-GB" baseline="30000" dirty="0" smtClean="0">
                <a:solidFill>
                  <a:srgbClr val="FF0000"/>
                </a:solidFill>
              </a:rPr>
              <a:t>1</a:t>
            </a:r>
            <a:endParaRPr lang="en-GB" baseline="30000" dirty="0">
              <a:solidFill>
                <a:srgbClr val="FF0000"/>
              </a:solidFill>
            </a:endParaRPr>
          </a:p>
        </p:txBody>
      </p:sp>
      <p:sp>
        <p:nvSpPr>
          <p:cNvPr id="3" name="Subtitle 2"/>
          <p:cNvSpPr>
            <a:spLocks noGrp="1"/>
          </p:cNvSpPr>
          <p:nvPr>
            <p:ph type="subTitle" idx="1"/>
          </p:nvPr>
        </p:nvSpPr>
        <p:spPr>
          <a:xfrm>
            <a:off x="1475656" y="4782234"/>
            <a:ext cx="6400800" cy="1752600"/>
          </a:xfrm>
        </p:spPr>
        <p:txBody>
          <a:bodyPr/>
          <a:lstStyle/>
          <a:p>
            <a:r>
              <a:rPr lang="en-GB" dirty="0" smtClean="0">
                <a:solidFill>
                  <a:schemeClr val="bg1"/>
                </a:solidFill>
              </a:rPr>
              <a:t>By</a:t>
            </a:r>
          </a:p>
          <a:p>
            <a:r>
              <a:rPr lang="en-GB" dirty="0" smtClean="0">
                <a:solidFill>
                  <a:schemeClr val="bg1"/>
                </a:solidFill>
              </a:rPr>
              <a:t>Mike Allen</a:t>
            </a:r>
            <a:endParaRPr lang="en-GB" dirty="0">
              <a:solidFill>
                <a:schemeClr val="bg1"/>
              </a:solidFill>
            </a:endParaRPr>
          </a:p>
        </p:txBody>
      </p:sp>
      <p:sp>
        <p:nvSpPr>
          <p:cNvPr id="4" name="TextBox 3"/>
          <p:cNvSpPr txBox="1"/>
          <p:nvPr/>
        </p:nvSpPr>
        <p:spPr>
          <a:xfrm>
            <a:off x="1215242" y="6211669"/>
            <a:ext cx="6768752" cy="646331"/>
          </a:xfrm>
          <a:prstGeom prst="rect">
            <a:avLst/>
          </a:prstGeom>
          <a:noFill/>
        </p:spPr>
        <p:txBody>
          <a:bodyPr wrap="square" rtlCol="0">
            <a:spAutoFit/>
          </a:bodyPr>
          <a:lstStyle/>
          <a:p>
            <a:r>
              <a:rPr lang="en-GB" baseline="30000" dirty="0" smtClean="0">
                <a:solidFill>
                  <a:schemeClr val="bg1"/>
                </a:solidFill>
              </a:rPr>
              <a:t>1</a:t>
            </a:r>
            <a:r>
              <a:rPr lang="en-GB" dirty="0" smtClean="0">
                <a:solidFill>
                  <a:schemeClr val="bg1"/>
                </a:solidFill>
              </a:rPr>
              <a:t> Adapted from US Government and Politics by Anthony J Bennett</a:t>
            </a:r>
          </a:p>
          <a:p>
            <a:r>
              <a:rPr lang="en-GB" dirty="0">
                <a:solidFill>
                  <a:schemeClr val="bg1"/>
                </a:solidFill>
              </a:rPr>
              <a:t>a</a:t>
            </a:r>
            <a:r>
              <a:rPr lang="en-GB" dirty="0" smtClean="0">
                <a:solidFill>
                  <a:schemeClr val="bg1"/>
                </a:solidFill>
              </a:rPr>
              <a:t>nd </a:t>
            </a:r>
            <a:r>
              <a:rPr lang="en-GB" dirty="0" smtClean="0">
                <a:solidFill>
                  <a:schemeClr val="bg1"/>
                </a:solidFill>
              </a:rPr>
              <a:t>US Government and Politics by William Storey</a:t>
            </a:r>
            <a:endParaRPr lang="en-GB" dirty="0">
              <a:solidFill>
                <a:schemeClr val="bg1"/>
              </a:solidFill>
            </a:endParaRPr>
          </a:p>
        </p:txBody>
      </p:sp>
    </p:spTree>
    <p:extLst>
      <p:ext uri="{BB962C8B-B14F-4D97-AF65-F5344CB8AC3E}">
        <p14:creationId xmlns:p14="http://schemas.microsoft.com/office/powerpoint/2010/main" val="1058796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Judges, once appointed do not always act as expected.</a:t>
            </a:r>
            <a:endParaRPr lang="en-GB" dirty="0"/>
          </a:p>
        </p:txBody>
      </p:sp>
      <p:sp>
        <p:nvSpPr>
          <p:cNvPr id="3" name="Content Placeholder 2"/>
          <p:cNvSpPr>
            <a:spLocks noGrp="1"/>
          </p:cNvSpPr>
          <p:nvPr>
            <p:ph idx="1"/>
          </p:nvPr>
        </p:nvSpPr>
        <p:spPr/>
        <p:txBody>
          <a:bodyPr/>
          <a:lstStyle/>
          <a:p>
            <a:r>
              <a:rPr lang="en-GB" dirty="0" smtClean="0"/>
              <a:t>President Eisenhower appointed Earl Warren to Chief Justice.  He subsequently said “the biggest damn fool mistake I ever made”.</a:t>
            </a:r>
          </a:p>
          <a:p>
            <a:r>
              <a:rPr lang="en-GB" dirty="0" smtClean="0"/>
              <a:t>Justices Steven and Souter though appointed by Republican Presidents proved more liberal than expected.</a:t>
            </a:r>
            <a:endParaRPr lang="en-GB" dirty="0"/>
          </a:p>
        </p:txBody>
      </p:sp>
    </p:spTree>
    <p:extLst>
      <p:ext uri="{BB962C8B-B14F-4D97-AF65-F5344CB8AC3E}">
        <p14:creationId xmlns:p14="http://schemas.microsoft.com/office/powerpoint/2010/main" val="403084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951"/>
            <a:ext cx="8229600" cy="887769"/>
          </a:xfrm>
        </p:spPr>
        <p:txBody>
          <a:bodyPr/>
          <a:lstStyle/>
          <a:p>
            <a:r>
              <a:rPr lang="en-GB" dirty="0" smtClean="0"/>
              <a:t>Present Supreme Court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32577540"/>
              </p:ext>
            </p:extLst>
          </p:nvPr>
        </p:nvGraphicFramePr>
        <p:xfrm>
          <a:off x="0" y="908720"/>
          <a:ext cx="9144000" cy="5629302"/>
        </p:xfrm>
        <a:graphic>
          <a:graphicData uri="http://schemas.openxmlformats.org/drawingml/2006/table">
            <a:tbl>
              <a:tblPr firstRow="1" bandRow="1">
                <a:tableStyleId>{5C22544A-7EE6-4342-B048-85BDC9FD1C3A}</a:tableStyleId>
              </a:tblPr>
              <a:tblGrid>
                <a:gridCol w="3419872"/>
                <a:gridCol w="1944216"/>
                <a:gridCol w="1872208"/>
                <a:gridCol w="1907704"/>
              </a:tblGrid>
              <a:tr h="432048">
                <a:tc>
                  <a:txBody>
                    <a:bodyPr/>
                    <a:lstStyle/>
                    <a:p>
                      <a:r>
                        <a:rPr lang="en-GB" sz="1800" dirty="0" smtClean="0"/>
                        <a:t>Name</a:t>
                      </a:r>
                      <a:endParaRPr lang="en-GB" sz="1800" dirty="0"/>
                    </a:p>
                  </a:txBody>
                  <a:tcPr/>
                </a:tc>
                <a:tc>
                  <a:txBody>
                    <a:bodyPr/>
                    <a:lstStyle/>
                    <a:p>
                      <a:r>
                        <a:rPr lang="en-GB" sz="1800" dirty="0" smtClean="0"/>
                        <a:t>Political leaning</a:t>
                      </a:r>
                      <a:endParaRPr lang="en-GB" sz="1800" dirty="0"/>
                    </a:p>
                  </a:txBody>
                  <a:tcPr/>
                </a:tc>
                <a:tc>
                  <a:txBody>
                    <a:bodyPr/>
                    <a:lstStyle/>
                    <a:p>
                      <a:r>
                        <a:rPr lang="en-GB" sz="1800" dirty="0" smtClean="0"/>
                        <a:t>Date appointed</a:t>
                      </a:r>
                      <a:endParaRPr lang="en-GB" sz="1800" dirty="0"/>
                    </a:p>
                  </a:txBody>
                  <a:tcPr/>
                </a:tc>
                <a:tc>
                  <a:txBody>
                    <a:bodyPr/>
                    <a:lstStyle/>
                    <a:p>
                      <a:r>
                        <a:rPr lang="en-GB" sz="1800" dirty="0" smtClean="0"/>
                        <a:t>President</a:t>
                      </a:r>
                      <a:endParaRPr lang="en-GB" sz="1800" dirty="0"/>
                    </a:p>
                  </a:txBody>
                  <a:tcPr/>
                </a:tc>
              </a:tr>
              <a:tr h="712483">
                <a:tc>
                  <a:txBody>
                    <a:bodyPr/>
                    <a:lstStyle/>
                    <a:p>
                      <a:r>
                        <a:rPr lang="en-GB" sz="1800" dirty="0" smtClean="0"/>
                        <a:t>John Roberts (Chief Justice) </a:t>
                      </a:r>
                      <a:r>
                        <a:rPr lang="en-GB" sz="1800" b="0" i="0" kern="1200" dirty="0" smtClean="0">
                          <a:solidFill>
                            <a:schemeClr val="dk1"/>
                          </a:solidFill>
                          <a:effectLst/>
                          <a:latin typeface="+mn-lt"/>
                          <a:ea typeface="+mn-ea"/>
                          <a:cs typeface="+mn-cs"/>
                        </a:rPr>
                        <a:t>(born 1955)</a:t>
                      </a:r>
                      <a:endParaRPr lang="en-GB" sz="18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conservative</a:t>
                      </a:r>
                    </a:p>
                  </a:txBody>
                  <a:tcPr/>
                </a:tc>
                <a:tc>
                  <a:txBody>
                    <a:bodyPr/>
                    <a:lstStyle/>
                    <a:p>
                      <a:r>
                        <a:rPr lang="en-GB" sz="1800" dirty="0" smtClean="0"/>
                        <a:t>2005</a:t>
                      </a:r>
                      <a:endParaRPr lang="en-GB"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dirty="0" smtClean="0">
                          <a:solidFill>
                            <a:schemeClr val="dk1"/>
                          </a:solidFill>
                          <a:effectLst/>
                          <a:latin typeface="+mn-lt"/>
                          <a:ea typeface="+mn-ea"/>
                          <a:cs typeface="+mn-cs"/>
                        </a:rPr>
                        <a:t>George W. Bush</a:t>
                      </a:r>
                      <a:endParaRPr lang="en-GB" sz="1800" dirty="0" smtClean="0"/>
                    </a:p>
                    <a:p>
                      <a:endParaRPr lang="en-GB" sz="1800" dirty="0"/>
                    </a:p>
                  </a:txBody>
                  <a:tcPr/>
                </a:tc>
              </a:tr>
              <a:tr h="704593">
                <a:tc>
                  <a:txBody>
                    <a:bodyPr/>
                    <a:lstStyle/>
                    <a:p>
                      <a:r>
                        <a:rPr lang="en-GB" sz="1800" dirty="0" smtClean="0"/>
                        <a:t>Anthony </a:t>
                      </a:r>
                      <a:r>
                        <a:rPr lang="en-GB" sz="1800" dirty="0" smtClean="0"/>
                        <a:t>Kennedy </a:t>
                      </a:r>
                      <a:r>
                        <a:rPr lang="en-GB" sz="1800" b="0" i="0" kern="1200" dirty="0" smtClean="0">
                          <a:solidFill>
                            <a:schemeClr val="dk1"/>
                          </a:solidFill>
                          <a:effectLst/>
                          <a:latin typeface="+mn-lt"/>
                          <a:ea typeface="+mn-ea"/>
                          <a:cs typeface="+mn-cs"/>
                        </a:rPr>
                        <a:t>(born 1936)</a:t>
                      </a:r>
                      <a:r>
                        <a:rPr lang="en-GB" sz="1800" b="0" dirty="0" smtClean="0"/>
                        <a:t> </a:t>
                      </a:r>
                      <a:endParaRPr lang="en-GB" sz="1800" b="0" dirty="0"/>
                    </a:p>
                  </a:txBody>
                  <a:tcPr/>
                </a:tc>
                <a:tc>
                  <a:txBody>
                    <a:bodyPr/>
                    <a:lstStyle/>
                    <a:p>
                      <a:r>
                        <a:rPr lang="en-GB" sz="1800" dirty="0" smtClean="0"/>
                        <a:t>moderate conservative</a:t>
                      </a:r>
                      <a:endParaRPr lang="en-GB" sz="1800" dirty="0"/>
                    </a:p>
                  </a:txBody>
                  <a:tcPr/>
                </a:tc>
                <a:tc>
                  <a:txBody>
                    <a:bodyPr/>
                    <a:lstStyle/>
                    <a:p>
                      <a:r>
                        <a:rPr lang="en-GB" sz="1800" dirty="0" smtClean="0"/>
                        <a:t>1988</a:t>
                      </a:r>
                      <a:endParaRPr lang="en-GB" sz="1800" dirty="0"/>
                    </a:p>
                  </a:txBody>
                  <a:tcPr/>
                </a:tc>
                <a:tc>
                  <a:txBody>
                    <a:bodyPr/>
                    <a:lstStyle/>
                    <a:p>
                      <a:r>
                        <a:rPr lang="en-GB" sz="1800" dirty="0" smtClean="0"/>
                        <a:t>Ronald Reagan</a:t>
                      </a:r>
                      <a:endParaRPr lang="en-GB" sz="1800" dirty="0"/>
                    </a:p>
                  </a:txBody>
                  <a:tcPr/>
                </a:tc>
              </a:tr>
              <a:tr h="7045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Clarence </a:t>
                      </a:r>
                      <a:r>
                        <a:rPr lang="en-GB" sz="1800" dirty="0" smtClean="0"/>
                        <a:t>Thomas </a:t>
                      </a:r>
                      <a:r>
                        <a:rPr lang="en-GB" sz="1800" b="0" i="0" kern="1200" dirty="0" smtClean="0">
                          <a:solidFill>
                            <a:schemeClr val="dk1"/>
                          </a:solidFill>
                          <a:effectLst/>
                          <a:latin typeface="+mn-lt"/>
                          <a:ea typeface="+mn-ea"/>
                          <a:cs typeface="+mn-cs"/>
                        </a:rPr>
                        <a:t>(born 1948)</a:t>
                      </a:r>
                      <a:endParaRPr lang="en-GB" sz="18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extremely conservative</a:t>
                      </a:r>
                    </a:p>
                  </a:txBody>
                  <a:tcPr/>
                </a:tc>
                <a:tc>
                  <a:txBody>
                    <a:bodyPr/>
                    <a:lstStyle/>
                    <a:p>
                      <a:r>
                        <a:rPr lang="en-GB" sz="1800" dirty="0" smtClean="0"/>
                        <a:t>1991</a:t>
                      </a:r>
                      <a:endParaRPr lang="en-GB" sz="1800" dirty="0"/>
                    </a:p>
                  </a:txBody>
                  <a:tcPr/>
                </a:tc>
                <a:tc>
                  <a:txBody>
                    <a:bodyPr/>
                    <a:lstStyle/>
                    <a:p>
                      <a:r>
                        <a:rPr lang="en-GB" sz="1800" b="0" i="0" u="none" strike="noStrike" kern="1200" dirty="0" smtClean="0">
                          <a:solidFill>
                            <a:schemeClr val="dk1"/>
                          </a:solidFill>
                          <a:effectLst/>
                          <a:latin typeface="+mn-lt"/>
                          <a:ea typeface="+mn-ea"/>
                          <a:cs typeface="+mn-cs"/>
                        </a:rPr>
                        <a:t>George H. W. Bush</a:t>
                      </a:r>
                      <a:endParaRPr lang="en-GB" sz="1800" dirty="0"/>
                    </a:p>
                  </a:txBody>
                  <a:tcPr/>
                </a:tc>
              </a:tr>
              <a:tr h="4127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t>Ruth Bader </a:t>
                      </a:r>
                      <a:r>
                        <a:rPr lang="en-GB" sz="1800" b="0" dirty="0" smtClean="0"/>
                        <a:t>Ginsburg </a:t>
                      </a:r>
                      <a:r>
                        <a:rPr lang="en-GB" sz="1800" b="0" i="0" kern="1200" dirty="0" smtClean="0">
                          <a:solidFill>
                            <a:schemeClr val="dk1"/>
                          </a:solidFill>
                          <a:effectLst/>
                          <a:latin typeface="+mn-lt"/>
                          <a:ea typeface="+mn-ea"/>
                          <a:cs typeface="+mn-cs"/>
                        </a:rPr>
                        <a:t>(born 1933)</a:t>
                      </a:r>
                      <a:endParaRPr lang="en-GB" sz="1800" b="0" dirty="0" smtClean="0"/>
                    </a:p>
                  </a:txBody>
                  <a:tcPr/>
                </a:tc>
                <a:tc>
                  <a:txBody>
                    <a:bodyPr/>
                    <a:lstStyle/>
                    <a:p>
                      <a:r>
                        <a:rPr lang="en-GB" sz="1800" dirty="0" smtClean="0"/>
                        <a:t>liberal</a:t>
                      </a:r>
                      <a:endParaRPr lang="en-GB" sz="1800" dirty="0"/>
                    </a:p>
                  </a:txBody>
                  <a:tcPr/>
                </a:tc>
                <a:tc>
                  <a:txBody>
                    <a:bodyPr/>
                    <a:lstStyle/>
                    <a:p>
                      <a:r>
                        <a:rPr lang="en-GB" sz="1800" dirty="0" smtClean="0"/>
                        <a:t>1993</a:t>
                      </a:r>
                      <a:endParaRPr lang="en-GB" sz="1800" dirty="0"/>
                    </a:p>
                  </a:txBody>
                  <a:tcPr/>
                </a:tc>
                <a:tc>
                  <a:txBody>
                    <a:bodyPr/>
                    <a:lstStyle/>
                    <a:p>
                      <a:r>
                        <a:rPr lang="en-GB" sz="1800" dirty="0" smtClean="0"/>
                        <a:t>Bill Clinton</a:t>
                      </a:r>
                      <a:endParaRPr lang="en-GB" sz="1800" dirty="0"/>
                    </a:p>
                  </a:txBody>
                  <a:tcPr/>
                </a:tc>
              </a:tr>
              <a:tr h="417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Stephen </a:t>
                      </a:r>
                      <a:r>
                        <a:rPr lang="en-GB" sz="1800" dirty="0" err="1" smtClean="0"/>
                        <a:t>Breyer</a:t>
                      </a:r>
                      <a:r>
                        <a:rPr lang="en-GB" sz="1800" dirty="0" smtClean="0"/>
                        <a:t> </a:t>
                      </a:r>
                      <a:r>
                        <a:rPr lang="en-GB" sz="1800" b="0" i="0" kern="1200" dirty="0" smtClean="0">
                          <a:solidFill>
                            <a:schemeClr val="dk1"/>
                          </a:solidFill>
                          <a:effectLst/>
                          <a:latin typeface="+mn-lt"/>
                          <a:ea typeface="+mn-ea"/>
                          <a:cs typeface="+mn-cs"/>
                        </a:rPr>
                        <a:t>(born 1938)</a:t>
                      </a:r>
                      <a:endParaRPr lang="en-GB" sz="1800" dirty="0"/>
                    </a:p>
                  </a:txBody>
                  <a:tcPr/>
                </a:tc>
                <a:tc>
                  <a:txBody>
                    <a:bodyPr/>
                    <a:lstStyle/>
                    <a:p>
                      <a:r>
                        <a:rPr lang="en-GB" sz="1800" dirty="0" smtClean="0"/>
                        <a:t>liberal</a:t>
                      </a:r>
                      <a:endParaRPr lang="en-GB" sz="1800" dirty="0"/>
                    </a:p>
                  </a:txBody>
                  <a:tcPr/>
                </a:tc>
                <a:tc>
                  <a:txBody>
                    <a:bodyPr/>
                    <a:lstStyle/>
                    <a:p>
                      <a:r>
                        <a:rPr lang="en-GB" sz="1800" dirty="0" smtClean="0"/>
                        <a:t>1994</a:t>
                      </a:r>
                      <a:endParaRPr lang="en-GB"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Bill Clinton</a:t>
                      </a:r>
                    </a:p>
                  </a:txBody>
                  <a:tcPr/>
                </a:tc>
              </a:tr>
              <a:tr h="4127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Samuel </a:t>
                      </a:r>
                      <a:r>
                        <a:rPr lang="en-GB" sz="1800" dirty="0" smtClean="0"/>
                        <a:t>Alito </a:t>
                      </a:r>
                      <a:r>
                        <a:rPr lang="en-GB" sz="1800" b="0" i="0" kern="1200" dirty="0" smtClean="0">
                          <a:solidFill>
                            <a:schemeClr val="dk1"/>
                          </a:solidFill>
                          <a:effectLst/>
                          <a:latin typeface="+mn-lt"/>
                          <a:ea typeface="+mn-ea"/>
                          <a:cs typeface="+mn-cs"/>
                        </a:rPr>
                        <a:t>(born 1950)</a:t>
                      </a:r>
                      <a:endParaRPr lang="en-GB" sz="1800" b="0" dirty="0"/>
                    </a:p>
                  </a:txBody>
                  <a:tcPr/>
                </a:tc>
                <a:tc>
                  <a:txBody>
                    <a:bodyPr/>
                    <a:lstStyle/>
                    <a:p>
                      <a:r>
                        <a:rPr lang="en-GB" sz="1800" dirty="0" smtClean="0"/>
                        <a:t>conservative</a:t>
                      </a:r>
                      <a:endParaRPr lang="en-GB" sz="1800" dirty="0"/>
                    </a:p>
                  </a:txBody>
                  <a:tcPr/>
                </a:tc>
                <a:tc>
                  <a:txBody>
                    <a:bodyPr/>
                    <a:lstStyle/>
                    <a:p>
                      <a:r>
                        <a:rPr lang="en-GB" sz="1800" dirty="0" smtClean="0"/>
                        <a:t>2006</a:t>
                      </a:r>
                      <a:endParaRPr lang="en-GB"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dirty="0" smtClean="0">
                          <a:solidFill>
                            <a:schemeClr val="dk1"/>
                          </a:solidFill>
                          <a:effectLst/>
                          <a:latin typeface="+mn-lt"/>
                          <a:ea typeface="+mn-ea"/>
                          <a:cs typeface="+mn-cs"/>
                        </a:rPr>
                        <a:t>George W. Bush</a:t>
                      </a:r>
                      <a:endParaRPr lang="en-GB" sz="1800" dirty="0" smtClean="0"/>
                    </a:p>
                  </a:txBody>
                  <a:tcPr/>
                </a:tc>
              </a:tr>
              <a:tr h="412788">
                <a:tc>
                  <a:txBody>
                    <a:bodyPr/>
                    <a:lstStyle/>
                    <a:p>
                      <a:r>
                        <a:rPr lang="en-GB" sz="1800" dirty="0" smtClean="0"/>
                        <a:t>Sonia Sotomayor (born 1954)</a:t>
                      </a:r>
                      <a:endParaRPr lang="en-GB"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liberal</a:t>
                      </a:r>
                    </a:p>
                  </a:txBody>
                  <a:tcPr/>
                </a:tc>
                <a:tc>
                  <a:txBody>
                    <a:bodyPr/>
                    <a:lstStyle/>
                    <a:p>
                      <a:r>
                        <a:rPr lang="en-GB" sz="1800" dirty="0" smtClean="0"/>
                        <a:t>2009</a:t>
                      </a:r>
                      <a:endParaRPr lang="en-GB" sz="1800" dirty="0"/>
                    </a:p>
                  </a:txBody>
                  <a:tcPr/>
                </a:tc>
                <a:tc>
                  <a:txBody>
                    <a:bodyPr/>
                    <a:lstStyle/>
                    <a:p>
                      <a:r>
                        <a:rPr lang="en-GB" sz="1800" dirty="0" smtClean="0"/>
                        <a:t>Barack Obama</a:t>
                      </a:r>
                      <a:endParaRPr lang="en-GB" sz="1800" dirty="0"/>
                    </a:p>
                  </a:txBody>
                  <a:tcPr/>
                </a:tc>
              </a:tr>
              <a:tr h="412788">
                <a:tc>
                  <a:txBody>
                    <a:bodyPr/>
                    <a:lstStyle/>
                    <a:p>
                      <a:r>
                        <a:rPr lang="en-GB" sz="1800" dirty="0" smtClean="0"/>
                        <a:t>Elena </a:t>
                      </a:r>
                      <a:r>
                        <a:rPr lang="en-GB" sz="1800" dirty="0" err="1" smtClean="0"/>
                        <a:t>Kagan</a:t>
                      </a:r>
                      <a:r>
                        <a:rPr lang="en-GB" sz="1800" dirty="0" smtClean="0"/>
                        <a:t> (born 1960)</a:t>
                      </a:r>
                      <a:endParaRPr lang="en-GB"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liberal</a:t>
                      </a:r>
                    </a:p>
                  </a:txBody>
                  <a:tcPr/>
                </a:tc>
                <a:tc>
                  <a:txBody>
                    <a:bodyPr/>
                    <a:lstStyle/>
                    <a:p>
                      <a:r>
                        <a:rPr lang="en-GB" sz="1800" dirty="0" smtClean="0"/>
                        <a:t>2010</a:t>
                      </a:r>
                      <a:endParaRPr lang="en-GB"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Barack Obama</a:t>
                      </a:r>
                    </a:p>
                  </a:txBody>
                  <a:tcPr/>
                </a:tc>
              </a:tr>
              <a:tr h="1006562">
                <a:tc>
                  <a:txBody>
                    <a:bodyPr/>
                    <a:lstStyle/>
                    <a:p>
                      <a:r>
                        <a:rPr lang="en-GB" sz="1800" dirty="0" smtClean="0"/>
                        <a:t>Vacancy </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b="0" i="0" kern="1200" dirty="0" smtClean="0">
                          <a:solidFill>
                            <a:schemeClr val="dk1"/>
                          </a:solidFill>
                          <a:effectLst/>
                          <a:latin typeface="+mn-lt"/>
                          <a:ea typeface="+mn-ea"/>
                          <a:cs typeface="+mn-cs"/>
                        </a:rPr>
                        <a:t>Neil Gorsuch nominated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conservative</a:t>
                      </a:r>
                    </a:p>
                  </a:txBody>
                  <a:tcPr/>
                </a:tc>
                <a:tc>
                  <a:txBody>
                    <a:bodyPr/>
                    <a:lstStyle/>
                    <a:p>
                      <a:r>
                        <a:rPr lang="en-GB" sz="1800" dirty="0" smtClean="0"/>
                        <a:t>2017</a:t>
                      </a:r>
                      <a:endParaRPr lang="en-GB"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Donald Trump</a:t>
                      </a:r>
                    </a:p>
                  </a:txBody>
                  <a:tcPr/>
                </a:tc>
              </a:tr>
            </a:tbl>
          </a:graphicData>
        </a:graphic>
      </p:graphicFrame>
    </p:spTree>
    <p:extLst>
      <p:ext uri="{BB962C8B-B14F-4D97-AF65-F5344CB8AC3E}">
        <p14:creationId xmlns:p14="http://schemas.microsoft.com/office/powerpoint/2010/main" val="591806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404664"/>
            <a:ext cx="9151018" cy="5145435"/>
          </a:xfrm>
        </p:spPr>
      </p:pic>
    </p:spTree>
    <p:extLst>
      <p:ext uri="{BB962C8B-B14F-4D97-AF65-F5344CB8AC3E}">
        <p14:creationId xmlns:p14="http://schemas.microsoft.com/office/powerpoint/2010/main" val="608064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the Supreme Court reaches a decision</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The </a:t>
            </a:r>
            <a:r>
              <a:rPr lang="en-GB" dirty="0" smtClean="0"/>
              <a:t>Supreme Court decides what cases to hear – about 100 cases per year.</a:t>
            </a:r>
            <a:endParaRPr lang="en-GB" dirty="0" smtClean="0"/>
          </a:p>
          <a:p>
            <a:r>
              <a:rPr lang="en-GB" dirty="0" smtClean="0"/>
              <a:t>Lawyers on both sides present a case.</a:t>
            </a:r>
          </a:p>
          <a:p>
            <a:r>
              <a:rPr lang="en-GB" dirty="0" smtClean="0"/>
              <a:t>Amicus </a:t>
            </a:r>
            <a:r>
              <a:rPr lang="en-GB" dirty="0" err="1" smtClean="0"/>
              <a:t>curaie</a:t>
            </a:r>
            <a:r>
              <a:rPr lang="en-GB" dirty="0" smtClean="0"/>
              <a:t> “friends of the court” documents submitted to the court by other groups e.g. pressure groups or government departments.</a:t>
            </a:r>
          </a:p>
          <a:p>
            <a:r>
              <a:rPr lang="en-GB" dirty="0" smtClean="0"/>
              <a:t>Justices read papers and hear arguments</a:t>
            </a:r>
          </a:p>
          <a:p>
            <a:r>
              <a:rPr lang="en-GB" dirty="0" smtClean="0"/>
              <a:t>Decision by a vote of all justices.  All votes are equal.</a:t>
            </a:r>
          </a:p>
          <a:p>
            <a:r>
              <a:rPr lang="en-GB" dirty="0" smtClean="0"/>
              <a:t>If there is a split the majority decision will be written with the minority explaining their points of disagreement “dissenting opinion”.  Both sides can add “concurring opinions”.</a:t>
            </a:r>
            <a:endParaRPr lang="en-GB" dirty="0"/>
          </a:p>
        </p:txBody>
      </p:sp>
    </p:spTree>
    <p:extLst>
      <p:ext uri="{BB962C8B-B14F-4D97-AF65-F5344CB8AC3E}">
        <p14:creationId xmlns:p14="http://schemas.microsoft.com/office/powerpoint/2010/main" val="2176525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829"/>
            <a:ext cx="8229600" cy="1143000"/>
          </a:xfrm>
        </p:spPr>
        <p:txBody>
          <a:bodyPr/>
          <a:lstStyle/>
          <a:p>
            <a:r>
              <a:rPr lang="en-GB" dirty="0" smtClean="0"/>
              <a:t>The philosophy of Justices</a:t>
            </a:r>
            <a:endParaRPr lang="en-GB" dirty="0"/>
          </a:p>
        </p:txBody>
      </p:sp>
      <p:sp>
        <p:nvSpPr>
          <p:cNvPr id="3" name="Content Placeholder 2"/>
          <p:cNvSpPr>
            <a:spLocks noGrp="1"/>
          </p:cNvSpPr>
          <p:nvPr>
            <p:ph sz="half" idx="1"/>
          </p:nvPr>
        </p:nvSpPr>
        <p:spPr>
          <a:xfrm>
            <a:off x="0" y="980728"/>
            <a:ext cx="4495800" cy="5688632"/>
          </a:xfrm>
        </p:spPr>
        <p:txBody>
          <a:bodyPr>
            <a:normAutofit fontScale="77500" lnSpcReduction="20000"/>
          </a:bodyPr>
          <a:lstStyle/>
          <a:p>
            <a:r>
              <a:rPr lang="en-GB" dirty="0" smtClean="0"/>
              <a:t>Conservative or liberals</a:t>
            </a:r>
          </a:p>
          <a:p>
            <a:r>
              <a:rPr lang="en-GB" dirty="0" smtClean="0"/>
              <a:t>Strict </a:t>
            </a:r>
            <a:r>
              <a:rPr lang="en-GB" dirty="0" err="1" smtClean="0"/>
              <a:t>constructionalists</a:t>
            </a:r>
            <a:r>
              <a:rPr lang="en-GB" dirty="0" smtClean="0"/>
              <a:t> – literal interpretation of the Constitution</a:t>
            </a:r>
          </a:p>
          <a:p>
            <a:r>
              <a:rPr lang="en-GB" dirty="0" smtClean="0"/>
              <a:t>Loose </a:t>
            </a:r>
            <a:r>
              <a:rPr lang="en-GB" dirty="0" err="1" smtClean="0"/>
              <a:t>constructionalists</a:t>
            </a:r>
            <a:r>
              <a:rPr lang="en-GB" dirty="0" smtClean="0"/>
              <a:t> – loose interpretation of the Constitution</a:t>
            </a:r>
          </a:p>
          <a:p>
            <a:r>
              <a:rPr lang="en-GB" dirty="0" smtClean="0"/>
              <a:t>Judicial activism – the court leading the way in reform</a:t>
            </a:r>
          </a:p>
          <a:p>
            <a:pPr lvl="1"/>
            <a:r>
              <a:rPr lang="en-GB" dirty="0" smtClean="0"/>
              <a:t>Judges are responsible for resolving current problems</a:t>
            </a:r>
          </a:p>
          <a:p>
            <a:pPr lvl="1"/>
            <a:r>
              <a:rPr lang="en-GB" dirty="0" smtClean="0"/>
              <a:t>The constitution is a guide but needs interpretation for the modern world and contemporary reality</a:t>
            </a:r>
          </a:p>
          <a:p>
            <a:r>
              <a:rPr lang="en-GB" dirty="0" smtClean="0"/>
              <a:t>Judicial restraint - </a:t>
            </a:r>
            <a:r>
              <a:rPr lang="en-GB" dirty="0" smtClean="0"/>
              <a:t>and base their decisions on</a:t>
            </a:r>
          </a:p>
          <a:p>
            <a:pPr lvl="1"/>
            <a:r>
              <a:rPr lang="en-GB" dirty="0" smtClean="0"/>
              <a:t>precedent -</a:t>
            </a:r>
            <a:r>
              <a:rPr lang="en-GB" dirty="0" smtClean="0"/>
              <a:t>the court standing by previous rulings</a:t>
            </a:r>
          </a:p>
          <a:p>
            <a:pPr lvl="1"/>
            <a:r>
              <a:rPr lang="en-GB" dirty="0" smtClean="0"/>
              <a:t>Strict </a:t>
            </a:r>
            <a:r>
              <a:rPr lang="en-GB" dirty="0" smtClean="0"/>
              <a:t>constructionism</a:t>
            </a:r>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59401" y="1481018"/>
            <a:ext cx="4684600" cy="4324246"/>
          </a:xfrm>
        </p:spPr>
      </p:pic>
    </p:spTree>
    <p:extLst>
      <p:ext uri="{BB962C8B-B14F-4D97-AF65-F5344CB8AC3E}">
        <p14:creationId xmlns:p14="http://schemas.microsoft.com/office/powerpoint/2010/main" val="2437074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951"/>
            <a:ext cx="8229600" cy="671745"/>
          </a:xfrm>
        </p:spPr>
        <p:txBody>
          <a:bodyPr>
            <a:normAutofit fontScale="90000"/>
          </a:bodyPr>
          <a:lstStyle/>
          <a:p>
            <a:r>
              <a:rPr lang="en-GB" dirty="0" smtClean="0"/>
              <a:t>The Power of Judicial review</a:t>
            </a:r>
            <a:endParaRPr lang="en-GB" dirty="0"/>
          </a:p>
        </p:txBody>
      </p:sp>
      <p:sp>
        <p:nvSpPr>
          <p:cNvPr id="3" name="Content Placeholder 2"/>
          <p:cNvSpPr>
            <a:spLocks noGrp="1"/>
          </p:cNvSpPr>
          <p:nvPr>
            <p:ph sz="half" idx="1"/>
          </p:nvPr>
        </p:nvSpPr>
        <p:spPr>
          <a:xfrm>
            <a:off x="0" y="692696"/>
            <a:ext cx="4495800" cy="6048672"/>
          </a:xfrm>
        </p:spPr>
        <p:txBody>
          <a:bodyPr>
            <a:normAutofit fontScale="62500" lnSpcReduction="20000"/>
          </a:bodyPr>
          <a:lstStyle/>
          <a:p>
            <a:r>
              <a:rPr lang="en-GB" dirty="0" smtClean="0"/>
              <a:t>Judicial review was discussed at the Constitutional Convention but no decision was taken.  The constitution does not give this power to the Supreme Court.</a:t>
            </a:r>
          </a:p>
          <a:p>
            <a:r>
              <a:rPr lang="en-GB" dirty="0" smtClean="0"/>
              <a:t>However the </a:t>
            </a:r>
            <a:r>
              <a:rPr lang="en-GB" dirty="0" smtClean="0"/>
              <a:t>Supreme Court took it for itself. </a:t>
            </a:r>
          </a:p>
          <a:p>
            <a:r>
              <a:rPr lang="en-GB" b="1" dirty="0" smtClean="0"/>
              <a:t>Marbury v. Madison, 1803</a:t>
            </a:r>
            <a:endParaRPr lang="en-GB" b="1" dirty="0" smtClean="0"/>
          </a:p>
          <a:p>
            <a:pPr marL="0" indent="0">
              <a:buNone/>
            </a:pPr>
            <a:r>
              <a:rPr lang="en-GB" dirty="0" smtClean="0"/>
              <a:t>“A law repugnant to the Constitution is void.” Chief Justice Marshall</a:t>
            </a:r>
          </a:p>
          <a:p>
            <a:r>
              <a:rPr lang="en-GB" dirty="0" smtClean="0"/>
              <a:t>Hereafter, the Court was recognized as having the power to review all acts of Congress where constitutionality was at issue, and judge whether they abide by the Constitution.</a:t>
            </a:r>
          </a:p>
          <a:p>
            <a:r>
              <a:rPr lang="en-GB" dirty="0" smtClean="0"/>
              <a:t>The actual decision was about whether a judge (Marbury) appointed by a previous President (Adams) should be confirmed by the new President (Madison) The Court ruled that the section of the </a:t>
            </a:r>
            <a:r>
              <a:rPr lang="en-GB" dirty="0" smtClean="0"/>
              <a:t>Judiciary Act 1789 that enabled Marbury to bring the case was unconstitutional and therefore dismissed the case.</a:t>
            </a:r>
          </a:p>
          <a:p>
            <a:r>
              <a:rPr lang="en-GB" b="1" dirty="0" smtClean="0"/>
              <a:t>This means that the </a:t>
            </a:r>
            <a:r>
              <a:rPr lang="en-GB" b="1" dirty="0" smtClean="0"/>
              <a:t>Supreme Court is the arbiter of the constitution.</a:t>
            </a:r>
            <a:endParaRPr lang="en-GB" b="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86273" y="908720"/>
            <a:ext cx="4657727" cy="2664296"/>
          </a:xfr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8367"/>
          <a:stretch/>
        </p:blipFill>
        <p:spPr>
          <a:xfrm>
            <a:off x="5436096" y="3554401"/>
            <a:ext cx="3468770" cy="3303600"/>
          </a:xfrm>
          <a:prstGeom prst="rect">
            <a:avLst/>
          </a:prstGeom>
        </p:spPr>
      </p:pic>
    </p:spTree>
    <p:extLst>
      <p:ext uri="{BB962C8B-B14F-4D97-AF65-F5344CB8AC3E}">
        <p14:creationId xmlns:p14="http://schemas.microsoft.com/office/powerpoint/2010/main" val="2257876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limitations of Judicial review 1</a:t>
            </a:r>
            <a:endParaRPr lang="en-GB"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GB" dirty="0" smtClean="0"/>
              <a:t>The legal process</a:t>
            </a:r>
          </a:p>
          <a:p>
            <a:pPr marL="914400" lvl="1" indent="-514350">
              <a:buFont typeface="+mj-lt"/>
              <a:buAutoNum type="alphaLcParenR"/>
            </a:pPr>
            <a:r>
              <a:rPr lang="en-GB" dirty="0" smtClean="0"/>
              <a:t>Judges can only rule on matters brought before them</a:t>
            </a:r>
          </a:p>
          <a:p>
            <a:pPr marL="914400" lvl="1" indent="-514350">
              <a:buFont typeface="+mj-lt"/>
              <a:buAutoNum type="alphaLcParenR"/>
            </a:pPr>
            <a:r>
              <a:rPr lang="en-GB" dirty="0" smtClean="0"/>
              <a:t>Judges are banned by the constitution from giving advisory opinions of what they might do on future cases.</a:t>
            </a:r>
          </a:p>
          <a:p>
            <a:pPr marL="514350" indent="-514350">
              <a:buFont typeface="+mj-lt"/>
              <a:buAutoNum type="arabicPeriod"/>
            </a:pPr>
            <a:r>
              <a:rPr lang="en-GB" dirty="0" smtClean="0"/>
              <a:t>Court Traditions</a:t>
            </a:r>
          </a:p>
          <a:p>
            <a:pPr marL="914400" lvl="1" indent="-514350">
              <a:buFont typeface="+mj-lt"/>
              <a:buAutoNum type="alphaLcParenR"/>
            </a:pPr>
            <a:r>
              <a:rPr lang="en-GB" dirty="0" smtClean="0"/>
              <a:t>Judges only consider cases where the decision will make a difference.</a:t>
            </a:r>
          </a:p>
          <a:p>
            <a:pPr marL="914400" lvl="1" indent="-514350">
              <a:buFont typeface="+mj-lt"/>
              <a:buAutoNum type="alphaLcParenR"/>
            </a:pPr>
            <a:r>
              <a:rPr lang="en-GB" dirty="0" smtClean="0"/>
              <a:t>Judges only consider cases where the decision will affect a large number of people and large harm may be caused.</a:t>
            </a:r>
          </a:p>
          <a:p>
            <a:pPr marL="914400" lvl="1" indent="-514350">
              <a:buFont typeface="+mj-lt"/>
              <a:buAutoNum type="alphaLcParenR"/>
            </a:pPr>
            <a:r>
              <a:rPr lang="en-GB" dirty="0" smtClean="0"/>
              <a:t>They are reluctant to become involved in foreign policy.</a:t>
            </a:r>
          </a:p>
          <a:p>
            <a:pPr marL="914400" lvl="1" indent="-514350">
              <a:buFont typeface="+mj-lt"/>
              <a:buAutoNum type="alphaLcParenR"/>
            </a:pPr>
            <a:r>
              <a:rPr lang="en-GB" dirty="0" smtClean="0"/>
              <a:t>They are reluctant to become involved in politics – they try to leave such issues to elected politicians</a:t>
            </a:r>
            <a:endParaRPr lang="en-GB" dirty="0"/>
          </a:p>
        </p:txBody>
      </p:sp>
    </p:spTree>
    <p:extLst>
      <p:ext uri="{BB962C8B-B14F-4D97-AF65-F5344CB8AC3E}">
        <p14:creationId xmlns:p14="http://schemas.microsoft.com/office/powerpoint/2010/main" val="1369552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limitations of Judicial review 2</a:t>
            </a:r>
            <a:endParaRPr lang="en-GB" dirty="0"/>
          </a:p>
        </p:txBody>
      </p:sp>
      <p:sp>
        <p:nvSpPr>
          <p:cNvPr id="3" name="Content Placeholder 2"/>
          <p:cNvSpPr>
            <a:spLocks noGrp="1"/>
          </p:cNvSpPr>
          <p:nvPr>
            <p:ph idx="1"/>
          </p:nvPr>
        </p:nvSpPr>
        <p:spPr>
          <a:xfrm>
            <a:off x="457200" y="1268760"/>
            <a:ext cx="8229600" cy="5256584"/>
          </a:xfrm>
        </p:spPr>
        <p:txBody>
          <a:bodyPr>
            <a:normAutofit fontScale="62500" lnSpcReduction="20000"/>
          </a:bodyPr>
          <a:lstStyle/>
          <a:p>
            <a:pPr marL="514350" indent="-514350">
              <a:buFont typeface="+mj-lt"/>
              <a:buAutoNum type="arabicPeriod" startAt="3"/>
            </a:pPr>
            <a:r>
              <a:rPr lang="en-GB" dirty="0" smtClean="0"/>
              <a:t>Lack of enforcement power</a:t>
            </a:r>
          </a:p>
          <a:p>
            <a:pPr marL="914400" lvl="1" indent="-514350"/>
            <a:r>
              <a:rPr lang="en-GB" dirty="0" smtClean="0"/>
              <a:t>Presidents and Governors have a duty to uphold the law but sometimes </a:t>
            </a:r>
            <a:r>
              <a:rPr lang="en-GB" dirty="0" smtClean="0"/>
              <a:t>Supreme Court decisions are ignored or resisted.  E.g. Southern States and segregation in the 50’s and 60’s.</a:t>
            </a:r>
          </a:p>
          <a:p>
            <a:pPr marL="514350" indent="-514350">
              <a:buFont typeface="+mj-lt"/>
              <a:buAutoNum type="arabicPeriod" startAt="4"/>
            </a:pPr>
            <a:r>
              <a:rPr lang="en-GB" dirty="0" smtClean="0"/>
              <a:t>Public Opinion</a:t>
            </a:r>
          </a:p>
          <a:p>
            <a:pPr marL="914400" lvl="1" indent="-514350"/>
            <a:r>
              <a:rPr lang="en-GB" dirty="0" smtClean="0"/>
              <a:t>Needs to be considered</a:t>
            </a:r>
          </a:p>
          <a:p>
            <a:pPr marL="914400" lvl="1" indent="-514350"/>
            <a:r>
              <a:rPr lang="en-GB" dirty="0" smtClean="0"/>
              <a:t>Amicus curiae</a:t>
            </a:r>
          </a:p>
          <a:p>
            <a:pPr marL="514350" indent="-514350">
              <a:buFont typeface="+mj-lt"/>
              <a:buAutoNum type="arabicPeriod" startAt="5"/>
            </a:pPr>
            <a:r>
              <a:rPr lang="en-GB" dirty="0" smtClean="0"/>
              <a:t>Checks and balances</a:t>
            </a:r>
          </a:p>
          <a:p>
            <a:pPr marL="914400" lvl="1" indent="-514350"/>
            <a:r>
              <a:rPr lang="en-GB" dirty="0" smtClean="0"/>
              <a:t>Appointment should be people of suitable people with moderate views</a:t>
            </a:r>
          </a:p>
          <a:p>
            <a:pPr marL="914400" lvl="1" indent="-514350"/>
            <a:r>
              <a:rPr lang="en-GB" dirty="0" smtClean="0"/>
              <a:t>Supreme Court judgements can be overturned by constitutional amendments.</a:t>
            </a:r>
          </a:p>
          <a:p>
            <a:pPr marL="914400" lvl="1" indent="-514350"/>
            <a:r>
              <a:rPr lang="en-GB" dirty="0" smtClean="0"/>
              <a:t>Congress can modify laws</a:t>
            </a:r>
          </a:p>
          <a:p>
            <a:pPr marL="914400" lvl="1" indent="-514350"/>
            <a:r>
              <a:rPr lang="en-GB" dirty="0" smtClean="0"/>
              <a:t>The Executive can modify its actions e.g. executive orders</a:t>
            </a:r>
          </a:p>
          <a:p>
            <a:pPr marL="914400" lvl="1" indent="-514350"/>
            <a:r>
              <a:rPr lang="en-GB" dirty="0" smtClean="0"/>
              <a:t>Impeachment</a:t>
            </a:r>
          </a:p>
          <a:p>
            <a:pPr marL="914400" lvl="1" indent="-514350"/>
            <a:r>
              <a:rPr lang="en-GB" dirty="0" smtClean="0"/>
              <a:t>Congress has the power to change the number of justices on the </a:t>
            </a:r>
            <a:r>
              <a:rPr lang="en-GB" dirty="0" smtClean="0"/>
              <a:t>Supreme Court. </a:t>
            </a:r>
            <a:br>
              <a:rPr lang="en-GB" dirty="0" smtClean="0"/>
            </a:br>
            <a:r>
              <a:rPr lang="en-GB" dirty="0" smtClean="0"/>
              <a:t>In 1937 </a:t>
            </a:r>
            <a:r>
              <a:rPr lang="en-GB" dirty="0" err="1" smtClean="0"/>
              <a:t>Rooseveldt</a:t>
            </a:r>
            <a:r>
              <a:rPr lang="en-GB" dirty="0" smtClean="0"/>
              <a:t> was frustrated by the rejection of the New Deal and proposed to appoint 6 new judges.  Congress rejected the proposal but subsequently the Supreme Court did not reject New Deal legislation.</a:t>
            </a:r>
          </a:p>
          <a:p>
            <a:pPr marL="914400" lvl="1" indent="-514350"/>
            <a:endParaRPr lang="en-GB" dirty="0" smtClean="0"/>
          </a:p>
        </p:txBody>
      </p:sp>
    </p:spTree>
    <p:extLst>
      <p:ext uri="{BB962C8B-B14F-4D97-AF65-F5344CB8AC3E}">
        <p14:creationId xmlns:p14="http://schemas.microsoft.com/office/powerpoint/2010/main" val="1891512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important cases 1</a:t>
            </a:r>
            <a:r>
              <a:rPr lang="en-GB" baseline="30000" dirty="0" smtClean="0"/>
              <a:t>2</a:t>
            </a:r>
            <a:endParaRPr lang="en-GB" baseline="30000" dirty="0"/>
          </a:p>
        </p:txBody>
      </p:sp>
      <p:sp>
        <p:nvSpPr>
          <p:cNvPr id="3" name="Content Placeholder 2"/>
          <p:cNvSpPr>
            <a:spLocks noGrp="1"/>
          </p:cNvSpPr>
          <p:nvPr>
            <p:ph sz="half" idx="1"/>
          </p:nvPr>
        </p:nvSpPr>
        <p:spPr>
          <a:xfrm>
            <a:off x="0" y="1772816"/>
            <a:ext cx="4038600" cy="4525963"/>
          </a:xfrm>
        </p:spPr>
        <p:txBody>
          <a:bodyPr>
            <a:normAutofit fontScale="70000" lnSpcReduction="20000"/>
          </a:bodyPr>
          <a:lstStyle/>
          <a:p>
            <a:r>
              <a:rPr lang="en-GB" b="1" dirty="0" smtClean="0"/>
              <a:t>Marbury v. Madison, 1803 </a:t>
            </a:r>
            <a:r>
              <a:rPr lang="en-GB" dirty="0" smtClean="0"/>
              <a:t>as noted before it instituted judicial review whereby the court could declare an act of Congress void. An example of Judicial activism.</a:t>
            </a:r>
          </a:p>
          <a:p>
            <a:r>
              <a:rPr lang="en-GB" b="1" dirty="0" smtClean="0"/>
              <a:t>McCulloch v. Maryland, 1819</a:t>
            </a:r>
            <a:br>
              <a:rPr lang="en-GB" b="1" dirty="0" smtClean="0"/>
            </a:br>
            <a:r>
              <a:rPr lang="en-GB" dirty="0" smtClean="0"/>
              <a:t>This established the right of Congress to pass laws that are “necessary and proper” to conduct the business of the U.S. government. Here, the court upheld Congress’ power to create a national bank. </a:t>
            </a:r>
            <a:r>
              <a:rPr lang="en-GB" dirty="0" smtClean="0"/>
              <a:t>Judicial activism</a:t>
            </a:r>
          </a:p>
          <a:p>
            <a:pPr marL="0" indent="0">
              <a:buNone/>
            </a:pPr>
            <a:r>
              <a:rPr lang="en-GB" baseline="30000" dirty="0" smtClean="0"/>
              <a:t>2</a:t>
            </a:r>
            <a:r>
              <a:rPr lang="en-GB" dirty="0" smtClean="0"/>
              <a:t> Selected from Twenty-Five Landmark Cases in Supreme Court History https://www.constitutionfacts.com</a:t>
            </a:r>
          </a:p>
          <a:p>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987725" y="1719676"/>
            <a:ext cx="5156275" cy="3437516"/>
          </a:xfrm>
        </p:spPr>
      </p:pic>
    </p:spTree>
    <p:extLst>
      <p:ext uri="{BB962C8B-B14F-4D97-AF65-F5344CB8AC3E}">
        <p14:creationId xmlns:p14="http://schemas.microsoft.com/office/powerpoint/2010/main" val="448237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Some important cases 2</a:t>
            </a:r>
            <a:endParaRPr lang="en-GB" dirty="0"/>
          </a:p>
        </p:txBody>
      </p:sp>
      <p:sp>
        <p:nvSpPr>
          <p:cNvPr id="3" name="Content Placeholder 2"/>
          <p:cNvSpPr>
            <a:spLocks noGrp="1"/>
          </p:cNvSpPr>
          <p:nvPr>
            <p:ph sz="half" idx="1"/>
          </p:nvPr>
        </p:nvSpPr>
        <p:spPr>
          <a:xfrm>
            <a:off x="107504" y="1600200"/>
            <a:ext cx="4388296" cy="5141168"/>
          </a:xfrm>
        </p:spPr>
        <p:txBody>
          <a:bodyPr>
            <a:normAutofit fontScale="62500" lnSpcReduction="20000"/>
          </a:bodyPr>
          <a:lstStyle/>
          <a:p>
            <a:r>
              <a:rPr lang="en-GB" b="1" dirty="0" err="1" smtClean="0"/>
              <a:t>Dred</a:t>
            </a:r>
            <a:r>
              <a:rPr lang="en-GB" b="1" dirty="0" smtClean="0"/>
              <a:t> Scott v. </a:t>
            </a:r>
            <a:r>
              <a:rPr lang="en-GB" b="1" dirty="0" err="1" smtClean="0"/>
              <a:t>Sandford</a:t>
            </a:r>
            <a:r>
              <a:rPr lang="en-GB" b="1" dirty="0" smtClean="0"/>
              <a:t>, 1857 </a:t>
            </a:r>
            <a:r>
              <a:rPr lang="en-GB" dirty="0" smtClean="0"/>
              <a:t/>
            </a:r>
            <a:br>
              <a:rPr lang="en-GB" dirty="0" smtClean="0"/>
            </a:br>
            <a:r>
              <a:rPr lang="en-GB" dirty="0" smtClean="0"/>
              <a:t>“The Constitution does not consider slaves to be U.S. citizens. Rather, they are constitutionally protected property of their masters.” </a:t>
            </a:r>
            <a:br>
              <a:rPr lang="en-GB" dirty="0" smtClean="0"/>
            </a:br>
            <a:r>
              <a:rPr lang="en-GB" dirty="0" smtClean="0"/>
              <a:t/>
            </a:r>
            <a:br>
              <a:rPr lang="en-GB" dirty="0" smtClean="0"/>
            </a:br>
            <a:r>
              <a:rPr lang="en-GB" dirty="0" smtClean="0"/>
              <a:t>Chief Justice Roger </a:t>
            </a:r>
            <a:r>
              <a:rPr lang="en-GB" dirty="0" err="1" smtClean="0"/>
              <a:t>Taney</a:t>
            </a:r>
            <a:r>
              <a:rPr lang="en-GB" dirty="0" smtClean="0"/>
              <a:t> authored this opinion— one of the most important and scorned in the nation’s history. </a:t>
            </a:r>
            <a:br>
              <a:rPr lang="en-GB" dirty="0" smtClean="0"/>
            </a:br>
            <a:r>
              <a:rPr lang="en-GB" dirty="0" err="1" smtClean="0"/>
              <a:t>Dred</a:t>
            </a:r>
            <a:r>
              <a:rPr lang="en-GB" dirty="0" smtClean="0"/>
              <a:t> Scott, a slave, had moved with his master to Illinois, a free state. He moved again to a slave state, Missouri, and filed suit to gain freedom, under that state’s law of “Once free, always free.” </a:t>
            </a:r>
            <a:br>
              <a:rPr lang="en-GB" dirty="0" smtClean="0"/>
            </a:br>
            <a:r>
              <a:rPr lang="en-GB" dirty="0" err="1" smtClean="0"/>
              <a:t>Taney</a:t>
            </a:r>
            <a:r>
              <a:rPr lang="en-GB" dirty="0" smtClean="0"/>
              <a:t> held that Scott had never been free at all, and cited Constitutional grounds for placing the slavery decision in the hands of the states. In trying to put an end to the slavery controversy, </a:t>
            </a:r>
            <a:r>
              <a:rPr lang="en-GB" dirty="0" err="1" smtClean="0"/>
              <a:t>Taney</a:t>
            </a:r>
            <a:r>
              <a:rPr lang="en-GB" dirty="0" smtClean="0"/>
              <a:t> instead sped the nation toward civil war. The decision was later overturned by the Thirteenth Amendment. Strict </a:t>
            </a:r>
            <a:r>
              <a:rPr lang="en-GB" dirty="0" err="1" smtClean="0"/>
              <a:t>constructionalism</a:t>
            </a:r>
            <a:r>
              <a:rPr lang="en-GB" dirty="0" smtClean="0"/>
              <a:t>.</a:t>
            </a:r>
          </a:p>
          <a:p>
            <a:endParaRPr lang="en-GB"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70101" y="1600200"/>
            <a:ext cx="3750371" cy="5313026"/>
          </a:xfrm>
        </p:spPr>
      </p:pic>
    </p:spTree>
    <p:extLst>
      <p:ext uri="{BB962C8B-B14F-4D97-AF65-F5344CB8AC3E}">
        <p14:creationId xmlns:p14="http://schemas.microsoft.com/office/powerpoint/2010/main" val="1712458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Constitutional position</a:t>
            </a:r>
            <a:endParaRPr lang="en-GB" dirty="0"/>
          </a:p>
        </p:txBody>
      </p:sp>
      <p:sp>
        <p:nvSpPr>
          <p:cNvPr id="3" name="Content Placeholder 2"/>
          <p:cNvSpPr>
            <a:spLocks noGrp="1"/>
          </p:cNvSpPr>
          <p:nvPr>
            <p:ph sz="half" idx="1"/>
          </p:nvPr>
        </p:nvSpPr>
        <p:spPr/>
        <p:txBody>
          <a:bodyPr>
            <a:normAutofit fontScale="62500" lnSpcReduction="20000"/>
          </a:bodyPr>
          <a:lstStyle/>
          <a:p>
            <a:r>
              <a:rPr lang="en-GB" b="1" dirty="0"/>
              <a:t>U.S. </a:t>
            </a:r>
            <a:r>
              <a:rPr lang="en-GB" b="1" dirty="0" smtClean="0"/>
              <a:t>Constitution, </a:t>
            </a:r>
            <a:r>
              <a:rPr lang="en-GB" dirty="0" smtClean="0"/>
              <a:t>Article III, Section </a:t>
            </a:r>
            <a:r>
              <a:rPr lang="en-GB" dirty="0"/>
              <a:t>1.</a:t>
            </a:r>
          </a:p>
          <a:p>
            <a:r>
              <a:rPr lang="en-GB" dirty="0" smtClean="0"/>
              <a:t>“The </a:t>
            </a:r>
            <a:r>
              <a:rPr lang="en-GB" dirty="0"/>
              <a:t>judicial power of the United States, shall be vested in one Supreme Court, and in such inferior courts as the Congress may from time to time ordain and establish</a:t>
            </a:r>
            <a:r>
              <a:rPr lang="en-GB" dirty="0" smtClean="0"/>
              <a:t>.”</a:t>
            </a:r>
            <a:r>
              <a:rPr lang="en-GB" dirty="0"/>
              <a:t> </a:t>
            </a:r>
            <a:endParaRPr lang="en-GB" dirty="0" smtClean="0"/>
          </a:p>
          <a:p>
            <a:r>
              <a:rPr lang="en-GB" dirty="0" smtClean="0"/>
              <a:t>The Constitutional Convention set up the Supreme Court but left it to Congress to set up lower courts.</a:t>
            </a:r>
          </a:p>
          <a:p>
            <a:r>
              <a:rPr lang="en-GB" dirty="0" smtClean="0"/>
              <a:t>The Judiciary Act 1789 created lower courts, which have been added to since.</a:t>
            </a:r>
          </a:p>
          <a:p>
            <a:r>
              <a:rPr lang="en-GB" dirty="0" smtClean="0"/>
              <a:t>There are now 13 Courts of Appeal known as circuit courts.</a:t>
            </a:r>
          </a:p>
          <a:p>
            <a:r>
              <a:rPr lang="en-GB" dirty="0" smtClean="0"/>
              <a:t>Below these are 94 trial courts known as district courts.</a:t>
            </a:r>
            <a:endParaRPr lang="en-GB" dirty="0"/>
          </a:p>
          <a:p>
            <a:endParaRPr lang="en-GB"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843881"/>
            <a:ext cx="4038600" cy="4038600"/>
          </a:xfrm>
        </p:spPr>
      </p:pic>
    </p:spTree>
    <p:extLst>
      <p:ext uri="{BB962C8B-B14F-4D97-AF65-F5344CB8AC3E}">
        <p14:creationId xmlns:p14="http://schemas.microsoft.com/office/powerpoint/2010/main" val="2315142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36712"/>
          </a:xfrm>
        </p:spPr>
        <p:txBody>
          <a:bodyPr/>
          <a:lstStyle/>
          <a:p>
            <a:r>
              <a:rPr lang="en-GB" dirty="0" smtClean="0"/>
              <a:t>Some important cases 3</a:t>
            </a:r>
            <a:endParaRPr lang="en-GB" dirty="0"/>
          </a:p>
        </p:txBody>
      </p:sp>
      <p:sp>
        <p:nvSpPr>
          <p:cNvPr id="3" name="Content Placeholder 2"/>
          <p:cNvSpPr>
            <a:spLocks noGrp="1"/>
          </p:cNvSpPr>
          <p:nvPr>
            <p:ph sz="half" idx="1"/>
          </p:nvPr>
        </p:nvSpPr>
        <p:spPr>
          <a:xfrm>
            <a:off x="-6915" y="764704"/>
            <a:ext cx="3642811" cy="5760640"/>
          </a:xfrm>
        </p:spPr>
        <p:txBody>
          <a:bodyPr>
            <a:normAutofit fontScale="70000" lnSpcReduction="20000"/>
          </a:bodyPr>
          <a:lstStyle/>
          <a:p>
            <a:r>
              <a:rPr lang="en-GB" b="1" dirty="0" smtClean="0"/>
              <a:t>Plessy v. Ferguson, 1896 </a:t>
            </a:r>
          </a:p>
          <a:p>
            <a:pPr marL="0" indent="0">
              <a:buNone/>
            </a:pPr>
            <a:r>
              <a:rPr lang="en-GB" dirty="0" smtClean="0"/>
              <a:t>Jim Crow laws are constitutional under the doctrine of ‘Separate but Equal.’ </a:t>
            </a:r>
          </a:p>
          <a:p>
            <a:pPr marL="0" indent="0">
              <a:buNone/>
            </a:pPr>
            <a:r>
              <a:rPr lang="en-GB" dirty="0" smtClean="0"/>
              <a:t>Police arrested Homer Plessy for refusing to leave a railroad car that prohibited “</a:t>
            </a:r>
            <a:r>
              <a:rPr lang="en-GB" dirty="0" err="1" smtClean="0"/>
              <a:t>colored</a:t>
            </a:r>
            <a:r>
              <a:rPr lang="en-GB" dirty="0" smtClean="0"/>
              <a:t>” people. Under Louisiana law, Plessy was “</a:t>
            </a:r>
            <a:r>
              <a:rPr lang="en-GB" dirty="0" err="1" smtClean="0"/>
              <a:t>colored</a:t>
            </a:r>
            <a:r>
              <a:rPr lang="en-GB" dirty="0" smtClean="0"/>
              <a:t>” because he was one-eighth black. The Court ruled that the race-based “Jim Crow” laws did not violate the Constitution as long as the states proffered separate but equal treatment. </a:t>
            </a:r>
            <a:r>
              <a:rPr lang="en-GB" dirty="0" smtClean="0"/>
              <a:t>Strict </a:t>
            </a:r>
            <a:r>
              <a:rPr lang="en-GB" dirty="0" err="1" smtClean="0"/>
              <a:t>constructionalism</a:t>
            </a:r>
            <a:r>
              <a:rPr lang="en-GB" dirty="0" smtClean="0"/>
              <a:t>.</a:t>
            </a:r>
            <a:endParaRPr lang="en-GB" dirty="0" smtClean="0"/>
          </a:p>
          <a:p>
            <a:pPr marL="0" indent="0">
              <a:buNone/>
            </a:pPr>
            <a:r>
              <a:rPr lang="en-GB" dirty="0" smtClean="0"/>
              <a:t>“The Constitution is </a:t>
            </a:r>
            <a:r>
              <a:rPr lang="en-GB" dirty="0" err="1" smtClean="0"/>
              <a:t>color</a:t>
            </a:r>
            <a:r>
              <a:rPr lang="en-GB" dirty="0" smtClean="0"/>
              <a:t> blind, and neither knows nor tolerates classes among citizens.” —Justice John Marshall Harlan, from the lone dissenting opinion in Plessy v. Ferguson</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253796" y="703150"/>
            <a:ext cx="4782699" cy="6154850"/>
          </a:xfrm>
        </p:spPr>
      </p:pic>
    </p:spTree>
    <p:extLst>
      <p:ext uri="{BB962C8B-B14F-4D97-AF65-F5344CB8AC3E}">
        <p14:creationId xmlns:p14="http://schemas.microsoft.com/office/powerpoint/2010/main" val="1090903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45" y="949449"/>
            <a:ext cx="4762560" cy="5908551"/>
          </a:xfr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0484" y="1412776"/>
            <a:ext cx="4513516" cy="2831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7716" y="4248961"/>
            <a:ext cx="3479052" cy="2609289"/>
          </a:xfrm>
          <a:prstGeom prst="rect">
            <a:avLst/>
          </a:prstGeom>
        </p:spPr>
      </p:pic>
    </p:spTree>
    <p:extLst>
      <p:ext uri="{BB962C8B-B14F-4D97-AF65-F5344CB8AC3E}">
        <p14:creationId xmlns:p14="http://schemas.microsoft.com/office/powerpoint/2010/main" val="1609695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important cases 4</a:t>
            </a:r>
            <a:endParaRPr lang="en-GB" dirty="0"/>
          </a:p>
        </p:txBody>
      </p:sp>
      <p:sp>
        <p:nvSpPr>
          <p:cNvPr id="3" name="Content Placeholder 2"/>
          <p:cNvSpPr>
            <a:spLocks noGrp="1"/>
          </p:cNvSpPr>
          <p:nvPr>
            <p:ph idx="1"/>
          </p:nvPr>
        </p:nvSpPr>
        <p:spPr/>
        <p:txBody>
          <a:bodyPr>
            <a:normAutofit fontScale="62500" lnSpcReduction="20000"/>
          </a:bodyPr>
          <a:lstStyle/>
          <a:p>
            <a:r>
              <a:rPr lang="en-GB" b="1" dirty="0" smtClean="0"/>
              <a:t>Near v. Minnesota, 1931 </a:t>
            </a:r>
          </a:p>
          <a:p>
            <a:pPr marL="0" indent="0">
              <a:buNone/>
            </a:pPr>
            <a:r>
              <a:rPr lang="en-GB" dirty="0" smtClean="0"/>
              <a:t>“The liberty of the press … is safeguarded from invasion by state action.” </a:t>
            </a:r>
          </a:p>
          <a:p>
            <a:pPr marL="0" indent="0">
              <a:buNone/>
            </a:pPr>
            <a:r>
              <a:rPr lang="en-GB" dirty="0" smtClean="0"/>
              <a:t>Although the First Amendment ensures a free press, until this case, it only protected the press from federal laws, not state laws. Minnesota shut down J. M. </a:t>
            </a:r>
            <a:r>
              <a:rPr lang="en-GB" dirty="0" err="1" smtClean="0"/>
              <a:t>Near’s</a:t>
            </a:r>
            <a:r>
              <a:rPr lang="en-GB" dirty="0" smtClean="0"/>
              <a:t> Saturday Press for publishing vicious </a:t>
            </a:r>
            <a:r>
              <a:rPr lang="en-GB" dirty="0" err="1" smtClean="0"/>
              <a:t>antisemitic</a:t>
            </a:r>
            <a:r>
              <a:rPr lang="en-GB" dirty="0" smtClean="0"/>
              <a:t> and racist remarks. In what is regarded as the landmark free press decision, the Court ruled that a state cannot engage in “prior restraint”; that is, with rare exceptions, it cannot stop a person from publishing or expressing a thought.</a:t>
            </a:r>
          </a:p>
          <a:p>
            <a:pPr marL="0" indent="0">
              <a:buNone/>
            </a:pPr>
            <a:r>
              <a:rPr lang="en-GB" b="1" dirty="0" smtClean="0"/>
              <a:t>West Coast Hotel v. Parrish, 1937 </a:t>
            </a:r>
          </a:p>
          <a:p>
            <a:pPr marL="0" indent="0">
              <a:buNone/>
            </a:pPr>
            <a:r>
              <a:rPr lang="en-GB" dirty="0" smtClean="0"/>
              <a:t>“The switch in time that saved nine.” </a:t>
            </a:r>
          </a:p>
          <a:p>
            <a:pPr marL="0" indent="0">
              <a:buNone/>
            </a:pPr>
            <a:r>
              <a:rPr lang="en-GB" dirty="0" smtClean="0"/>
              <a:t>F. D. R. rallied against the Court’s holdings in the </a:t>
            </a:r>
            <a:r>
              <a:rPr lang="en-GB" dirty="0" err="1" smtClean="0"/>
              <a:t>Lochner</a:t>
            </a:r>
            <a:r>
              <a:rPr lang="en-GB" dirty="0" smtClean="0"/>
              <a:t> era. The Court struck down New Deal laws, designed to pull the country out of the Depression, on grounds that they interfered with a worker’s “right to contract.” F. D. R. pledged to expand the Court and pack it with pro “New Deal” members. In this case, the Court rejected the </a:t>
            </a:r>
            <a:r>
              <a:rPr lang="en-GB" dirty="0" err="1" smtClean="0"/>
              <a:t>Lochner</a:t>
            </a:r>
            <a:r>
              <a:rPr lang="en-GB" dirty="0" smtClean="0"/>
              <a:t> era decisions and said the government could regulate commerce.</a:t>
            </a:r>
          </a:p>
          <a:p>
            <a:endParaRPr lang="en-GB" dirty="0"/>
          </a:p>
        </p:txBody>
      </p:sp>
    </p:spTree>
    <p:extLst>
      <p:ext uri="{BB962C8B-B14F-4D97-AF65-F5344CB8AC3E}">
        <p14:creationId xmlns:p14="http://schemas.microsoft.com/office/powerpoint/2010/main" val="3887632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073"/>
            <a:ext cx="8229600" cy="752631"/>
          </a:xfrm>
        </p:spPr>
        <p:txBody>
          <a:bodyPr>
            <a:normAutofit fontScale="90000"/>
          </a:bodyPr>
          <a:lstStyle/>
          <a:p>
            <a:r>
              <a:rPr lang="en-GB" dirty="0" smtClean="0"/>
              <a:t>Some important cases 5</a:t>
            </a:r>
            <a:endParaRPr lang="en-GB" dirty="0"/>
          </a:p>
        </p:txBody>
      </p:sp>
      <p:sp>
        <p:nvSpPr>
          <p:cNvPr id="3" name="Content Placeholder 2"/>
          <p:cNvSpPr>
            <a:spLocks noGrp="1"/>
          </p:cNvSpPr>
          <p:nvPr>
            <p:ph sz="half" idx="1"/>
          </p:nvPr>
        </p:nvSpPr>
        <p:spPr>
          <a:xfrm>
            <a:off x="107504" y="1196752"/>
            <a:ext cx="4495800" cy="4941168"/>
          </a:xfrm>
        </p:spPr>
        <p:txBody>
          <a:bodyPr>
            <a:normAutofit fontScale="85000" lnSpcReduction="20000"/>
          </a:bodyPr>
          <a:lstStyle/>
          <a:p>
            <a:r>
              <a:rPr lang="en-GB" b="1" dirty="0" smtClean="0"/>
              <a:t>Brown v. Board of Education, 1954 </a:t>
            </a:r>
          </a:p>
          <a:p>
            <a:pPr marL="0" indent="0">
              <a:buNone/>
            </a:pPr>
            <a:r>
              <a:rPr lang="en-GB" dirty="0" smtClean="0"/>
              <a:t>“In the field of public education, the doctrine of ‘separate but equal’ has no place.” </a:t>
            </a:r>
          </a:p>
          <a:p>
            <a:pPr marL="0" indent="0">
              <a:buNone/>
            </a:pPr>
            <a:r>
              <a:rPr lang="en-GB" dirty="0" smtClean="0"/>
              <a:t>This unanimous decision marked the beginning of the end for the “Separate But Equal” era that started with Plessy, and the start of a new period of American race relations. With Brown, desegregation of public schools began—as did resistance to it. Ten contentious years later, the Civil Rights Act of 1964 made racial equality a matter of federal law.</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4008" y="908720"/>
            <a:ext cx="4038600" cy="1641539"/>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2575423"/>
            <a:ext cx="3951734" cy="4282577"/>
          </a:xfrm>
          <a:prstGeom prst="rect">
            <a:avLst/>
          </a:prstGeom>
        </p:spPr>
      </p:pic>
    </p:spTree>
    <p:extLst>
      <p:ext uri="{BB962C8B-B14F-4D97-AF65-F5344CB8AC3E}">
        <p14:creationId xmlns:p14="http://schemas.microsoft.com/office/powerpoint/2010/main" val="435824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smtClean="0"/>
              <a:t>Some important cases 6</a:t>
            </a:r>
            <a:endParaRPr lang="en-GB" dirty="0"/>
          </a:p>
        </p:txBody>
      </p:sp>
      <p:sp>
        <p:nvSpPr>
          <p:cNvPr id="3" name="Content Placeholder 2"/>
          <p:cNvSpPr>
            <a:spLocks noGrp="1"/>
          </p:cNvSpPr>
          <p:nvPr>
            <p:ph sz="half" idx="1"/>
          </p:nvPr>
        </p:nvSpPr>
        <p:spPr/>
        <p:txBody>
          <a:bodyPr>
            <a:normAutofit fontScale="62500" lnSpcReduction="20000"/>
          </a:bodyPr>
          <a:lstStyle/>
          <a:p>
            <a:pPr marL="0" indent="0">
              <a:buNone/>
            </a:pPr>
            <a:r>
              <a:rPr lang="en-GB" b="1" dirty="0" smtClean="0"/>
              <a:t>Baker v. </a:t>
            </a:r>
            <a:r>
              <a:rPr lang="en-GB" b="1" dirty="0" err="1" smtClean="0"/>
              <a:t>Carr</a:t>
            </a:r>
            <a:r>
              <a:rPr lang="en-GB" b="1" dirty="0" smtClean="0"/>
              <a:t>, 1962 </a:t>
            </a:r>
          </a:p>
          <a:p>
            <a:pPr marL="0" indent="0">
              <a:buNone/>
            </a:pPr>
            <a:r>
              <a:rPr lang="en-GB" dirty="0" smtClean="0"/>
              <a:t>“One person, one vote.” </a:t>
            </a:r>
          </a:p>
          <a:p>
            <a:pPr marL="0" indent="0">
              <a:buNone/>
            </a:pPr>
            <a:r>
              <a:rPr lang="en-GB" dirty="0" smtClean="0"/>
              <a:t>The above phrase was not authored until a year after Baker, but it has its philosophical roots here. In this case, a group of Tennessee voters sued the state, claiming its voting districts diluted their political power. Until this point, the Court refused to decide this kind of case, leaving such “political questions” to the states. 89% 0f the population lived in urban areas but received 50% of the representation.</a:t>
            </a:r>
          </a:p>
          <a:p>
            <a:pPr marL="0" indent="0">
              <a:buNone/>
            </a:pPr>
            <a:r>
              <a:rPr lang="en-GB" dirty="0" smtClean="0"/>
              <a:t>Baker, however, held that the states must meet a Constitutional standard for appointment: districts cannot be drawn in such a way that they violate the Equal Protection clause of the 14th Amendment.</a:t>
            </a:r>
          </a:p>
          <a:p>
            <a:endParaRPr lang="en-GB" dirty="0"/>
          </a:p>
        </p:txBody>
      </p:sp>
      <p:pic>
        <p:nvPicPr>
          <p:cNvPr id="11" name="Content Placeholder 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496617"/>
            <a:ext cx="4038600" cy="2733128"/>
          </a:xfrm>
        </p:spPr>
      </p:pic>
    </p:spTree>
    <p:extLst>
      <p:ext uri="{BB962C8B-B14F-4D97-AF65-F5344CB8AC3E}">
        <p14:creationId xmlns:p14="http://schemas.microsoft.com/office/powerpoint/2010/main" val="1687120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important cases 7</a:t>
            </a:r>
            <a:endParaRPr lang="en-GB" dirty="0"/>
          </a:p>
        </p:txBody>
      </p:sp>
      <p:sp>
        <p:nvSpPr>
          <p:cNvPr id="3" name="Content Placeholder 2"/>
          <p:cNvSpPr>
            <a:spLocks noGrp="1"/>
          </p:cNvSpPr>
          <p:nvPr>
            <p:ph idx="1"/>
          </p:nvPr>
        </p:nvSpPr>
        <p:spPr/>
        <p:txBody>
          <a:bodyPr>
            <a:normAutofit fontScale="55000" lnSpcReduction="20000"/>
          </a:bodyPr>
          <a:lstStyle/>
          <a:p>
            <a:r>
              <a:rPr lang="en-GB" b="1" dirty="0" smtClean="0"/>
              <a:t>Gideon v. Wainwright, 1963 </a:t>
            </a:r>
          </a:p>
          <a:p>
            <a:pPr marL="0" indent="0">
              <a:buNone/>
            </a:pPr>
            <a:r>
              <a:rPr lang="en-GB" dirty="0" smtClean="0"/>
              <a:t>Defendants in criminal cases have an absolute right to counsel. </a:t>
            </a:r>
          </a:p>
          <a:p>
            <a:pPr marL="0" indent="0">
              <a:buNone/>
            </a:pPr>
            <a:r>
              <a:rPr lang="en-GB" dirty="0" smtClean="0"/>
              <a:t>Too poor to afford a lawyer, Clarence Earl Gideon was convicted for breaking into a poolroom—a felony crime in Florida. </a:t>
            </a:r>
          </a:p>
          <a:p>
            <a:pPr marL="0" indent="0">
              <a:buNone/>
            </a:pPr>
            <a:r>
              <a:rPr lang="en-GB" dirty="0" smtClean="0"/>
              <a:t>He appealed to the Supreme Court, which ruled that the government must provide free counsel to accused criminals who cannot pay for it themselves. </a:t>
            </a:r>
          </a:p>
          <a:p>
            <a:pPr marL="0" indent="0">
              <a:buNone/>
            </a:pPr>
            <a:r>
              <a:rPr lang="en-GB" dirty="0" smtClean="0"/>
              <a:t>At first, the ruling applied to felonies only. It was later extended to cover any cases where the penalty was six months imprisonment or longer.</a:t>
            </a:r>
          </a:p>
          <a:p>
            <a:r>
              <a:rPr lang="en-GB" b="1" dirty="0" smtClean="0"/>
              <a:t>Griswold v. Connecticut, 1965 </a:t>
            </a:r>
          </a:p>
          <a:p>
            <a:pPr marL="0" indent="0">
              <a:buNone/>
            </a:pPr>
            <a:r>
              <a:rPr lang="en-GB" dirty="0" smtClean="0"/>
              <a:t>The Constitution implies a right to privacy in matters of contraception between married people. </a:t>
            </a:r>
          </a:p>
          <a:p>
            <a:pPr marL="0" indent="0">
              <a:buNone/>
            </a:pPr>
            <a:r>
              <a:rPr lang="en-GB" dirty="0" smtClean="0"/>
              <a:t>Estelle Griswold, the director of a Planned Parenthood clinic, broke an 1879 Connecticut law banning contraception. The Court struck down the law, making it a landmark case in which the Court read the Constitution to protect individual privacy. </a:t>
            </a:r>
          </a:p>
          <a:p>
            <a:pPr marL="0" indent="0">
              <a:buNone/>
            </a:pPr>
            <a:r>
              <a:rPr lang="en-GB" dirty="0" smtClean="0"/>
              <a:t>This was to be the foundation of further privacy rulings, including the right to privacy in matters of abortion.</a:t>
            </a:r>
          </a:p>
          <a:p>
            <a:pPr marL="0" indent="0">
              <a:buNone/>
            </a:pPr>
            <a:endParaRPr lang="en-GB" dirty="0"/>
          </a:p>
        </p:txBody>
      </p:sp>
    </p:spTree>
    <p:extLst>
      <p:ext uri="{BB962C8B-B14F-4D97-AF65-F5344CB8AC3E}">
        <p14:creationId xmlns:p14="http://schemas.microsoft.com/office/powerpoint/2010/main" val="1948444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important cases 8</a:t>
            </a:r>
            <a:endParaRPr lang="en-GB" dirty="0"/>
          </a:p>
        </p:txBody>
      </p:sp>
      <p:sp>
        <p:nvSpPr>
          <p:cNvPr id="3" name="Content Placeholder 2"/>
          <p:cNvSpPr>
            <a:spLocks noGrp="1"/>
          </p:cNvSpPr>
          <p:nvPr>
            <p:ph sz="half" idx="1"/>
          </p:nvPr>
        </p:nvSpPr>
        <p:spPr>
          <a:xfrm>
            <a:off x="0" y="1628800"/>
            <a:ext cx="3491880" cy="4896544"/>
          </a:xfrm>
        </p:spPr>
        <p:txBody>
          <a:bodyPr>
            <a:normAutofit fontScale="77500" lnSpcReduction="20000"/>
          </a:bodyPr>
          <a:lstStyle/>
          <a:p>
            <a:r>
              <a:rPr lang="en-GB" b="1" dirty="0" smtClean="0"/>
              <a:t>Miranda v. Arizona, 1966 </a:t>
            </a:r>
          </a:p>
          <a:p>
            <a:pPr marL="0" indent="0">
              <a:buNone/>
            </a:pPr>
            <a:r>
              <a:rPr lang="en-GB" dirty="0" smtClean="0"/>
              <a:t>“You have the right to remain silent …” </a:t>
            </a:r>
          </a:p>
          <a:p>
            <a:pPr marL="0" indent="0">
              <a:buNone/>
            </a:pPr>
            <a:r>
              <a:rPr lang="en-GB" dirty="0" smtClean="0"/>
              <a:t>After police questioning, Ernesto Miranda confessed to kidnapping and raping a woman. The Court struck down his conviction, on grounds that he was not informed of his 5th Amendment right against self-incrimination. </a:t>
            </a:r>
          </a:p>
          <a:p>
            <a:pPr marL="0" indent="0">
              <a:buNone/>
            </a:pPr>
            <a:r>
              <a:rPr lang="en-GB" dirty="0" smtClean="0"/>
              <a:t>Hereafter, the Miranda warnings have been a standard feature of arrest procedures.</a:t>
            </a:r>
          </a:p>
          <a:p>
            <a:pPr marL="0" indent="0">
              <a:buNone/>
            </a:pPr>
            <a:endParaRPr lang="en-GB" dirty="0"/>
          </a:p>
        </p:txBody>
      </p:sp>
      <p:pic>
        <p:nvPicPr>
          <p:cNvPr id="5" name="Content Placeholder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3695" b="12225"/>
          <a:stretch/>
        </p:blipFill>
        <p:spPr>
          <a:xfrm>
            <a:off x="3344285" y="1647061"/>
            <a:ext cx="5807569" cy="4302219"/>
          </a:xfrm>
        </p:spPr>
      </p:pic>
    </p:spTree>
    <p:extLst>
      <p:ext uri="{BB962C8B-B14F-4D97-AF65-F5344CB8AC3E}">
        <p14:creationId xmlns:p14="http://schemas.microsoft.com/office/powerpoint/2010/main" val="22177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Some important cases 9</a:t>
            </a:r>
            <a:endParaRPr lang="en-GB" dirty="0"/>
          </a:p>
        </p:txBody>
      </p:sp>
      <p:sp>
        <p:nvSpPr>
          <p:cNvPr id="3" name="Content Placeholder 2"/>
          <p:cNvSpPr>
            <a:spLocks noGrp="1"/>
          </p:cNvSpPr>
          <p:nvPr>
            <p:ph sz="half" idx="1"/>
          </p:nvPr>
        </p:nvSpPr>
        <p:spPr/>
        <p:txBody>
          <a:bodyPr>
            <a:normAutofit fontScale="62500" lnSpcReduction="20000"/>
          </a:bodyPr>
          <a:lstStyle/>
          <a:p>
            <a:pPr marL="0" indent="0">
              <a:buNone/>
            </a:pPr>
            <a:r>
              <a:rPr lang="en-GB" b="1" dirty="0" smtClean="0"/>
              <a:t>Roe v. Wade, 1973 </a:t>
            </a:r>
          </a:p>
          <a:p>
            <a:pPr marL="0" indent="0">
              <a:buNone/>
            </a:pPr>
            <a:r>
              <a:rPr lang="en-GB" dirty="0" smtClean="0"/>
              <a:t>The Constitutionally implied right to privacy protects a woman’s choice in matters of abortion. </a:t>
            </a:r>
          </a:p>
          <a:p>
            <a:pPr marL="0" indent="0">
              <a:buNone/>
            </a:pPr>
            <a:r>
              <a:rPr lang="en-GB" dirty="0" smtClean="0"/>
              <a:t>Norma </a:t>
            </a:r>
            <a:r>
              <a:rPr lang="en-GB" dirty="0" err="1" smtClean="0"/>
              <a:t>McCorvey</a:t>
            </a:r>
            <a:r>
              <a:rPr lang="en-GB" dirty="0" smtClean="0"/>
              <a:t> sought an abortion in Texas, but was denied under state law. </a:t>
            </a:r>
          </a:p>
          <a:p>
            <a:pPr marL="0" indent="0">
              <a:buNone/>
            </a:pPr>
            <a:r>
              <a:rPr lang="en-GB" dirty="0" smtClean="0"/>
              <a:t>The Court struck down that law, on grounds that it unconstitutionally restricted the woman’s right to choose. </a:t>
            </a:r>
          </a:p>
          <a:p>
            <a:pPr marL="0" indent="0">
              <a:buNone/>
            </a:pPr>
            <a:r>
              <a:rPr lang="en-GB" dirty="0" smtClean="0"/>
              <a:t>The opinion set forth guidelines for state abortion regulations; states could restrict a woman’s right to choose only in the later stages of the pregnancy. </a:t>
            </a:r>
          </a:p>
          <a:p>
            <a:pPr marL="0" indent="0">
              <a:buNone/>
            </a:pPr>
            <a:r>
              <a:rPr lang="en-GB" dirty="0" smtClean="0"/>
              <a:t>Later modified but not overruled, the decision stands as one of the Court’s most controversial.</a:t>
            </a:r>
          </a:p>
          <a:p>
            <a:endParaRPr lang="en-GB"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0" y="1412776"/>
            <a:ext cx="4038600" cy="2692400"/>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4171382"/>
            <a:ext cx="4032448" cy="2686618"/>
          </a:xfrm>
          <a:prstGeom prst="rect">
            <a:avLst/>
          </a:prstGeom>
        </p:spPr>
      </p:pic>
    </p:spTree>
    <p:extLst>
      <p:ext uri="{BB962C8B-B14F-4D97-AF65-F5344CB8AC3E}">
        <p14:creationId xmlns:p14="http://schemas.microsoft.com/office/powerpoint/2010/main" val="1748403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important cases 10</a:t>
            </a:r>
            <a:endParaRPr lang="en-GB" dirty="0"/>
          </a:p>
        </p:txBody>
      </p:sp>
      <p:sp>
        <p:nvSpPr>
          <p:cNvPr id="3" name="Content Placeholder 2"/>
          <p:cNvSpPr>
            <a:spLocks noGrp="1"/>
          </p:cNvSpPr>
          <p:nvPr>
            <p:ph idx="1"/>
          </p:nvPr>
        </p:nvSpPr>
        <p:spPr/>
        <p:txBody>
          <a:bodyPr>
            <a:normAutofit fontScale="62500" lnSpcReduction="20000"/>
          </a:bodyPr>
          <a:lstStyle/>
          <a:p>
            <a:r>
              <a:rPr lang="en-GB" b="1" dirty="0" smtClean="0"/>
              <a:t>United States v. Nixon, 1974 </a:t>
            </a:r>
          </a:p>
          <a:p>
            <a:pPr marL="0" indent="0">
              <a:buNone/>
            </a:pPr>
            <a:r>
              <a:rPr lang="en-GB" dirty="0" smtClean="0"/>
              <a:t>“Neither separation of powers, nor the need for confidentiality can sustain unqualified Presidential immunity from the judicial process.” </a:t>
            </a:r>
          </a:p>
          <a:p>
            <a:pPr marL="0" indent="0">
              <a:buNone/>
            </a:pPr>
            <a:r>
              <a:rPr lang="en-GB" dirty="0" smtClean="0"/>
              <a:t>President Nixon sought precisely this type of immunity, rather than relinquishing the famous White House tapes during the Watergate scandal. </a:t>
            </a:r>
          </a:p>
          <a:p>
            <a:pPr marL="0" indent="0">
              <a:buNone/>
            </a:pPr>
            <a:r>
              <a:rPr lang="en-GB" dirty="0" smtClean="0"/>
              <a:t>The Court unanimously rejected his plea as an unconstitutional power play. The House began impeachment proceedings shortly thereafter, and two weeks after the ruling, Nixon resigned.</a:t>
            </a:r>
          </a:p>
          <a:p>
            <a:pPr marL="0" indent="0">
              <a:buNone/>
            </a:pPr>
            <a:r>
              <a:rPr lang="en-GB" b="1" dirty="0" smtClean="0"/>
              <a:t>Texas v. Johnson, 1989 </a:t>
            </a:r>
          </a:p>
          <a:p>
            <a:pPr marL="0" indent="0">
              <a:buNone/>
            </a:pPr>
            <a:r>
              <a:rPr lang="en-GB" dirty="0" smtClean="0"/>
              <a:t>The Constitution protects desecration of the flag as a form of symbolic speech. </a:t>
            </a:r>
          </a:p>
          <a:p>
            <a:pPr marL="0" indent="0">
              <a:buNone/>
            </a:pPr>
            <a:r>
              <a:rPr lang="en-GB" dirty="0" smtClean="0"/>
              <a:t>Johnson burned a flag in front of a Dallas building in 1984. He was convicted of violating a Texas law that made it a crime to intentionally desecrate a state or national flag. Justice Brennan wrote for a 5-to-4 majority that “Government may not prohibit the expression of an idea because society finds the idea itself offensive or disagreeable.”</a:t>
            </a:r>
            <a:endParaRPr lang="en-GB" dirty="0"/>
          </a:p>
        </p:txBody>
      </p:sp>
    </p:spTree>
    <p:extLst>
      <p:ext uri="{BB962C8B-B14F-4D97-AF65-F5344CB8AC3E}">
        <p14:creationId xmlns:p14="http://schemas.microsoft.com/office/powerpoint/2010/main" val="4261697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important cases 11</a:t>
            </a:r>
            <a:r>
              <a:rPr lang="en-GB" baseline="30000" dirty="0" smtClean="0"/>
              <a:t>3</a:t>
            </a:r>
            <a:endParaRPr lang="en-GB" baseline="30000" dirty="0"/>
          </a:p>
        </p:txBody>
      </p:sp>
      <p:sp>
        <p:nvSpPr>
          <p:cNvPr id="3" name="Content Placeholder 2"/>
          <p:cNvSpPr>
            <a:spLocks noGrp="1"/>
          </p:cNvSpPr>
          <p:nvPr>
            <p:ph idx="1"/>
          </p:nvPr>
        </p:nvSpPr>
        <p:spPr/>
        <p:txBody>
          <a:bodyPr>
            <a:normAutofit lnSpcReduction="10000"/>
          </a:bodyPr>
          <a:lstStyle/>
          <a:p>
            <a:r>
              <a:rPr lang="en-GB" b="1" i="1" dirty="0"/>
              <a:t>Lawrence v. Texas</a:t>
            </a:r>
            <a:r>
              <a:rPr lang="en-GB" b="1" dirty="0"/>
              <a:t>, 2003 (6-3 decision)</a:t>
            </a:r>
            <a:endParaRPr lang="en-GB" dirty="0"/>
          </a:p>
          <a:p>
            <a:r>
              <a:rPr lang="en-GB" dirty="0"/>
              <a:t>Struck down state laws that prohibited sodomy between consenting adults.</a:t>
            </a:r>
          </a:p>
          <a:p>
            <a:r>
              <a:rPr lang="en-GB" b="1" i="1" dirty="0"/>
              <a:t>Obergefell v. Hodges, </a:t>
            </a:r>
            <a:r>
              <a:rPr lang="en-GB" b="1" dirty="0"/>
              <a:t>2015 (5-4 decision)</a:t>
            </a:r>
            <a:endParaRPr lang="en-GB" dirty="0"/>
          </a:p>
          <a:p>
            <a:r>
              <a:rPr lang="en-GB" dirty="0"/>
              <a:t>Same-sex marriage is legalized across all 50 states.</a:t>
            </a:r>
          </a:p>
          <a:p>
            <a:pPr marL="0" indent="0">
              <a:buNone/>
            </a:pPr>
            <a:r>
              <a:rPr lang="en-GB" baseline="30000" dirty="0" smtClean="0"/>
              <a:t>3</a:t>
            </a:r>
            <a:r>
              <a:rPr lang="en-GB" dirty="0" smtClean="0"/>
              <a:t>http://www.usatoday.com/story/news/politics/2015/06/26/supreme-court-cases-history/29185891/</a:t>
            </a:r>
            <a:endParaRPr lang="en-GB" dirty="0"/>
          </a:p>
        </p:txBody>
      </p:sp>
    </p:spTree>
    <p:extLst>
      <p:ext uri="{BB962C8B-B14F-4D97-AF65-F5344CB8AC3E}">
        <p14:creationId xmlns:p14="http://schemas.microsoft.com/office/powerpoint/2010/main" val="2055165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18001"/>
            <a:ext cx="9168001" cy="6876001"/>
          </a:xfrm>
          <a:prstGeom prst="rect">
            <a:avLst/>
          </a:prstGeom>
        </p:spPr>
      </p:pic>
    </p:spTree>
    <p:extLst>
      <p:ext uri="{BB962C8B-B14F-4D97-AF65-F5344CB8AC3E}">
        <p14:creationId xmlns:p14="http://schemas.microsoft.com/office/powerpoint/2010/main" val="18710382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Comparisons between the IK and US legal systems 1</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The United states inherited the British common law system and in the absence of other State or Federal law this is still used.  Some post independence common law cases in the UK are referred to.</a:t>
            </a:r>
          </a:p>
          <a:p>
            <a:r>
              <a:rPr lang="en-GB" dirty="0" smtClean="0"/>
              <a:t>There is no written constitution in the UK.</a:t>
            </a:r>
          </a:p>
          <a:p>
            <a:r>
              <a:rPr lang="en-GB" dirty="0" smtClean="0"/>
              <a:t>In the US the Supreme Court has the power to declare Federal or State laws to be unconstitutional and therefore void.</a:t>
            </a:r>
          </a:p>
          <a:p>
            <a:r>
              <a:rPr lang="en-GB" dirty="0" smtClean="0"/>
              <a:t>In the UK the doctrine of Parliamentary Sovereignty means that no law can be held to be void.  </a:t>
            </a:r>
          </a:p>
          <a:p>
            <a:r>
              <a:rPr lang="en-GB" dirty="0" smtClean="0"/>
              <a:t>However the UK </a:t>
            </a:r>
            <a:r>
              <a:rPr lang="en-GB" dirty="0" smtClean="0"/>
              <a:t>Supreme Court can hold a law to be incompatible with the European Convention of Human Rights (under the Human Rights Act 1998) which requires the UK government to rectify the situation.</a:t>
            </a:r>
          </a:p>
          <a:p>
            <a:r>
              <a:rPr lang="en-GB" dirty="0" smtClean="0"/>
              <a:t>UK lawyers are divided into solicitors and barristers.</a:t>
            </a:r>
          </a:p>
          <a:p>
            <a:r>
              <a:rPr lang="en-GB" dirty="0" smtClean="0"/>
              <a:t>Solicitors deal with general legal work and have direct contact with the public.  They may argue cases in the lower courts.</a:t>
            </a:r>
          </a:p>
          <a:p>
            <a:r>
              <a:rPr lang="en-GB" dirty="0" smtClean="0"/>
              <a:t>Barristers specialise in arguing cases in court and may appear in any court but only see clients via solicitors.</a:t>
            </a:r>
          </a:p>
        </p:txBody>
      </p:sp>
    </p:spTree>
    <p:extLst>
      <p:ext uri="{BB962C8B-B14F-4D97-AF65-F5344CB8AC3E}">
        <p14:creationId xmlns:p14="http://schemas.microsoft.com/office/powerpoint/2010/main" val="33211257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Comparisons between the IK and US legal systems 2</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All lawyers are referred to as attorneys though some specialise in litigation</a:t>
            </a:r>
          </a:p>
          <a:p>
            <a:r>
              <a:rPr lang="en-GB" dirty="0" smtClean="0"/>
              <a:t>Grand juries for committal proceedings were abolished in the UK in the 19</a:t>
            </a:r>
            <a:r>
              <a:rPr lang="en-GB" baseline="30000" dirty="0" smtClean="0"/>
              <a:t>th</a:t>
            </a:r>
            <a:r>
              <a:rPr lang="en-GB" dirty="0" smtClean="0"/>
              <a:t> century but are still in use in the US.</a:t>
            </a:r>
          </a:p>
          <a:p>
            <a:r>
              <a:rPr lang="en-GB" dirty="0" smtClean="0"/>
              <a:t>Over 95% of cases are decided by non legal magistrates in Britain whilst in the US all cases are dealt with by professional judges.</a:t>
            </a:r>
          </a:p>
          <a:p>
            <a:r>
              <a:rPr lang="en-GB" dirty="0" smtClean="0"/>
              <a:t>Juries are chosen randomly in the UK whilst in the US they are chosen by lawyers.</a:t>
            </a:r>
          </a:p>
          <a:p>
            <a:r>
              <a:rPr lang="en-GB" dirty="0" smtClean="0"/>
              <a:t>The US is divided into Federal and state law.</a:t>
            </a:r>
          </a:p>
          <a:p>
            <a:r>
              <a:rPr lang="en-GB" dirty="0" smtClean="0"/>
              <a:t>In the UK British parliamentary law is supreme and can override other law in the UK.</a:t>
            </a:r>
          </a:p>
          <a:p>
            <a:r>
              <a:rPr lang="en-GB" dirty="0" smtClean="0"/>
              <a:t>However there are different systems of law in Scotland and Northern Ireland.</a:t>
            </a:r>
          </a:p>
          <a:p>
            <a:endParaRPr lang="en-GB" dirty="0"/>
          </a:p>
        </p:txBody>
      </p:sp>
    </p:spTree>
    <p:extLst>
      <p:ext uri="{BB962C8B-B14F-4D97-AF65-F5344CB8AC3E}">
        <p14:creationId xmlns:p14="http://schemas.microsoft.com/office/powerpoint/2010/main" val="4099669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Membership</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Congress decides on how many members it shall have.  Since 1869 this has been fixed at 9.</a:t>
            </a:r>
          </a:p>
          <a:p>
            <a:r>
              <a:rPr lang="en-GB" dirty="0" smtClean="0"/>
              <a:t>The Supreme Court and lower Federal courts are appointed for life “during </a:t>
            </a:r>
            <a:r>
              <a:rPr lang="en-GB" dirty="0"/>
              <a:t>good </a:t>
            </a:r>
            <a:r>
              <a:rPr lang="en-GB" dirty="0" smtClean="0"/>
              <a:t>behaviour”.</a:t>
            </a:r>
          </a:p>
          <a:p>
            <a:r>
              <a:rPr lang="en-GB" dirty="0" smtClean="0"/>
              <a:t>They can be impeached.  It is the same procedure as for the president.</a:t>
            </a:r>
          </a:p>
          <a:p>
            <a:pPr lvl="1"/>
            <a:r>
              <a:rPr lang="en-GB" dirty="0" smtClean="0"/>
              <a:t>Decision on whether they be committed for impeachment by the House of Representatives by a majority</a:t>
            </a:r>
          </a:p>
          <a:p>
            <a:pPr lvl="1"/>
            <a:r>
              <a:rPr lang="en-GB" dirty="0" smtClean="0"/>
              <a:t>Trial by the Senate with a two thirds vote necessary for impeachment.</a:t>
            </a:r>
          </a:p>
          <a:p>
            <a:r>
              <a:rPr lang="en-GB" dirty="0" smtClean="0"/>
              <a:t>No </a:t>
            </a:r>
            <a:r>
              <a:rPr lang="en-GB" dirty="0" smtClean="0"/>
              <a:t>Supreme Court justice has ever been impeached, though Justice Abe Fortas resigned in 1969 to avoid impeachment.  He had taken money from a financier under investigation and talked to President Johnson about a pardon.</a:t>
            </a:r>
          </a:p>
          <a:p>
            <a:r>
              <a:rPr lang="en-GB" dirty="0" smtClean="0"/>
              <a:t>A justice may retire voluntarily.</a:t>
            </a:r>
            <a:endParaRPr lang="en-GB" dirty="0"/>
          </a:p>
        </p:txBody>
      </p:sp>
    </p:spTree>
    <p:extLst>
      <p:ext uri="{BB962C8B-B14F-4D97-AF65-F5344CB8AC3E}">
        <p14:creationId xmlns:p14="http://schemas.microsoft.com/office/powerpoint/2010/main" val="201626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States</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Each of the 50 states has its own court system which hear cases relating to State law.  More </a:t>
            </a:r>
            <a:r>
              <a:rPr lang="en-GB" dirty="0"/>
              <a:t>than 95 percent of court cases in the United States take place in state courts.</a:t>
            </a:r>
            <a:endParaRPr lang="en-GB" dirty="0" smtClean="0"/>
          </a:p>
          <a:p>
            <a:r>
              <a:rPr lang="en-GB" dirty="0" smtClean="0"/>
              <a:t>Cases which reach the State Supreme Court can be referred to the Federal </a:t>
            </a:r>
            <a:r>
              <a:rPr lang="en-GB" dirty="0" smtClean="0"/>
              <a:t>Supreme Court. </a:t>
            </a:r>
            <a:r>
              <a:rPr lang="en-GB" dirty="0"/>
              <a:t>The Supreme Court will only hear these cases if there is a federal or constitutional issue at stake.</a:t>
            </a:r>
            <a:endParaRPr lang="en-GB" dirty="0" smtClean="0"/>
          </a:p>
          <a:p>
            <a:r>
              <a:rPr lang="en-GB" dirty="0" smtClean="0"/>
              <a:t>There is some concurrent jurisdiction</a:t>
            </a:r>
          </a:p>
          <a:p>
            <a:r>
              <a:rPr lang="en-GB" dirty="0" smtClean="0"/>
              <a:t>2 citizens in different states with dispute of over $50,000 can be held by either a State court or a Federal court.</a:t>
            </a:r>
          </a:p>
          <a:p>
            <a:r>
              <a:rPr lang="en-GB" dirty="0" smtClean="0"/>
              <a:t>Kidnapping is a crime under both state and federal law.</a:t>
            </a:r>
          </a:p>
          <a:p>
            <a:r>
              <a:rPr lang="en-GB" dirty="0" smtClean="0"/>
              <a:t>There is no federal crime of murder.</a:t>
            </a:r>
            <a:endParaRPr lang="en-GB" dirty="0"/>
          </a:p>
        </p:txBody>
      </p:sp>
    </p:spTree>
    <p:extLst>
      <p:ext uri="{BB962C8B-B14F-4D97-AF65-F5344CB8AC3E}">
        <p14:creationId xmlns:p14="http://schemas.microsoft.com/office/powerpoint/2010/main" val="169307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Appointment</a:t>
            </a:r>
            <a:endParaRPr lang="en-GB" dirty="0"/>
          </a:p>
        </p:txBody>
      </p:sp>
      <p:sp>
        <p:nvSpPr>
          <p:cNvPr id="3" name="Content Placeholder 2"/>
          <p:cNvSpPr>
            <a:spLocks noGrp="1"/>
          </p:cNvSpPr>
          <p:nvPr>
            <p:ph idx="1"/>
          </p:nvPr>
        </p:nvSpPr>
        <p:spPr>
          <a:xfrm>
            <a:off x="457200" y="1600200"/>
            <a:ext cx="8229600" cy="4853135"/>
          </a:xfrm>
        </p:spPr>
        <p:txBody>
          <a:bodyPr>
            <a:normAutofit fontScale="85000" lnSpcReduction="20000"/>
          </a:bodyPr>
          <a:lstStyle/>
          <a:p>
            <a:r>
              <a:rPr lang="en-GB" dirty="0" smtClean="0"/>
              <a:t>Vacancies are appointed by the President subject to confirmation by the Senate.</a:t>
            </a:r>
          </a:p>
          <a:p>
            <a:r>
              <a:rPr lang="en-GB" dirty="0" smtClean="0"/>
              <a:t>Presidents regard the appointments as the most important of their term as President.</a:t>
            </a:r>
            <a:r>
              <a:rPr lang="en-GB" dirty="0" smtClean="0"/>
              <a:t> </a:t>
            </a:r>
          </a:p>
          <a:p>
            <a:r>
              <a:rPr lang="en-GB" dirty="0" smtClean="0"/>
              <a:t>Appointments may be made from</a:t>
            </a:r>
          </a:p>
          <a:p>
            <a:pPr lvl="1">
              <a:buFont typeface="Wingdings" panose="05000000000000000000" pitchFamily="2" charset="2"/>
              <a:buChar char="Ø"/>
              <a:tabLst>
                <a:tab pos="4660900" algn="l"/>
              </a:tabLst>
            </a:pPr>
            <a:r>
              <a:rPr lang="en-GB" dirty="0" smtClean="0"/>
              <a:t>US Courts of Appeals</a:t>
            </a:r>
          </a:p>
          <a:p>
            <a:pPr lvl="1">
              <a:buFont typeface="Wingdings" panose="05000000000000000000" pitchFamily="2" charset="2"/>
              <a:buChar char="Ø"/>
            </a:pPr>
            <a:r>
              <a:rPr lang="en-GB" dirty="0" smtClean="0"/>
              <a:t>State Courts</a:t>
            </a:r>
          </a:p>
          <a:p>
            <a:pPr lvl="1">
              <a:buFont typeface="Wingdings" panose="05000000000000000000" pitchFamily="2" charset="2"/>
              <a:buChar char="Ø"/>
            </a:pPr>
            <a:r>
              <a:rPr lang="en-GB" dirty="0" smtClean="0"/>
              <a:t>The Executive branch, especially the Justice Department</a:t>
            </a:r>
          </a:p>
          <a:p>
            <a:pPr lvl="1">
              <a:buFont typeface="Wingdings" panose="05000000000000000000" pitchFamily="2" charset="2"/>
              <a:buChar char="Ø"/>
            </a:pPr>
            <a:r>
              <a:rPr lang="en-GB" dirty="0" smtClean="0"/>
              <a:t>State Governors</a:t>
            </a:r>
          </a:p>
          <a:p>
            <a:pPr lvl="1">
              <a:buFont typeface="Wingdings" panose="05000000000000000000" pitchFamily="2" charset="2"/>
              <a:buChar char="Ø"/>
            </a:pPr>
            <a:r>
              <a:rPr lang="en-GB" dirty="0" smtClean="0"/>
              <a:t>Academia</a:t>
            </a:r>
          </a:p>
          <a:p>
            <a:r>
              <a:rPr lang="en-GB" dirty="0" smtClean="0"/>
              <a:t>A short list is made by the President, the FBI carries out background checks, the president interviews candidates and chooses a nominee.</a:t>
            </a:r>
            <a:endParaRPr lang="en-GB" dirty="0" smtClean="0"/>
          </a:p>
          <a:p>
            <a:endParaRPr lang="en-GB" dirty="0" smtClean="0"/>
          </a:p>
          <a:p>
            <a:endParaRPr lang="en-GB" dirty="0" smtClean="0"/>
          </a:p>
        </p:txBody>
      </p:sp>
      <p:sp>
        <p:nvSpPr>
          <p:cNvPr id="4" name="TextBox 3"/>
          <p:cNvSpPr txBox="1"/>
          <p:nvPr/>
        </p:nvSpPr>
        <p:spPr>
          <a:xfrm>
            <a:off x="467544" y="3573016"/>
            <a:ext cx="8208912" cy="369332"/>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1577759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Confirmation</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This is passed to the Senate Judiciary Committee.</a:t>
            </a:r>
          </a:p>
          <a:p>
            <a:r>
              <a:rPr lang="en-GB" dirty="0" smtClean="0"/>
              <a:t>Hearings will take place with witnesses- both supporters and critics.</a:t>
            </a:r>
          </a:p>
          <a:p>
            <a:r>
              <a:rPr lang="en-GB" dirty="0" smtClean="0"/>
              <a:t>There is a rating made by the American Bar Association since 1952  – well qualified, qualified, not qualified.</a:t>
            </a:r>
          </a:p>
          <a:p>
            <a:r>
              <a:rPr lang="en-GB" dirty="0" smtClean="0"/>
              <a:t>The Committee vote is a pointer to the floor vote</a:t>
            </a:r>
          </a:p>
          <a:p>
            <a:r>
              <a:rPr lang="en-GB" dirty="0" smtClean="0"/>
              <a:t>The final vote is by the Senate.</a:t>
            </a:r>
          </a:p>
          <a:p>
            <a:r>
              <a:rPr lang="en-GB" dirty="0" smtClean="0"/>
              <a:t>Most nominees are confirmed.</a:t>
            </a:r>
          </a:p>
          <a:p>
            <a:r>
              <a:rPr lang="en-GB" dirty="0"/>
              <a:t>151 people have been nominated to the U.S. Supreme Court. Twenty-nine nominees (including one nominated for promotion) have been </a:t>
            </a:r>
            <a:r>
              <a:rPr lang="en-GB" dirty="0" smtClean="0"/>
              <a:t>unsuccessful.</a:t>
            </a:r>
            <a:r>
              <a:rPr lang="en-GB" dirty="0"/>
              <a:t> </a:t>
            </a:r>
          </a:p>
        </p:txBody>
      </p:sp>
    </p:spTree>
    <p:extLst>
      <p:ext uri="{BB962C8B-B14F-4D97-AF65-F5344CB8AC3E}">
        <p14:creationId xmlns:p14="http://schemas.microsoft.com/office/powerpoint/2010/main" val="3603256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7544" y="44624"/>
            <a:ext cx="8229600" cy="648072"/>
          </a:xfrm>
        </p:spPr>
        <p:txBody>
          <a:bodyPr>
            <a:normAutofit fontScale="90000"/>
          </a:bodyPr>
          <a:lstStyle/>
          <a:p>
            <a:r>
              <a:rPr lang="en-GB" dirty="0" smtClean="0"/>
              <a:t>Unsuccessful Nominees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94198940"/>
              </p:ext>
            </p:extLst>
          </p:nvPr>
        </p:nvGraphicFramePr>
        <p:xfrm>
          <a:off x="251520" y="764704"/>
          <a:ext cx="8784976" cy="5683509"/>
        </p:xfrm>
        <a:graphic>
          <a:graphicData uri="http://schemas.openxmlformats.org/drawingml/2006/table">
            <a:tbl>
              <a:tblPr firstRow="1" bandRow="1">
                <a:tableStyleId>{5C22544A-7EE6-4342-B048-85BDC9FD1C3A}</a:tableStyleId>
              </a:tblPr>
              <a:tblGrid>
                <a:gridCol w="1340080"/>
                <a:gridCol w="670041"/>
                <a:gridCol w="1488980"/>
                <a:gridCol w="1712326"/>
                <a:gridCol w="3573549"/>
              </a:tblGrid>
              <a:tr h="641200">
                <a:tc>
                  <a:txBody>
                    <a:bodyPr/>
                    <a:lstStyle/>
                    <a:p>
                      <a:r>
                        <a:rPr lang="en-GB" u="none" strike="noStrike" dirty="0">
                          <a:solidFill>
                            <a:schemeClr val="tx1"/>
                          </a:solidFill>
                          <a:effectLst/>
                        </a:rPr>
                        <a:t>Abe Fortas</a:t>
                      </a:r>
                      <a:endParaRPr lang="en-GB" u="none" dirty="0">
                        <a:solidFill>
                          <a:schemeClr val="tx1"/>
                        </a:solidFill>
                        <a:effectLst/>
                      </a:endParaRPr>
                    </a:p>
                  </a:txBody>
                  <a:tcPr marL="82296" marR="82296"/>
                </a:tc>
                <a:tc>
                  <a:txBody>
                    <a:bodyPr/>
                    <a:lstStyle/>
                    <a:p>
                      <a:r>
                        <a:rPr lang="en-GB">
                          <a:effectLst/>
                        </a:rPr>
                        <a:t>1968</a:t>
                      </a:r>
                    </a:p>
                  </a:txBody>
                  <a:tcPr marL="82296" marR="82296"/>
                </a:tc>
                <a:tc>
                  <a:txBody>
                    <a:bodyPr/>
                    <a:lstStyle/>
                    <a:p>
                      <a:r>
                        <a:rPr lang="en-GB">
                          <a:effectLst/>
                        </a:rPr>
                        <a:t>L.B. Johnson</a:t>
                      </a:r>
                    </a:p>
                  </a:txBody>
                  <a:tcPr marL="82296" marR="82296"/>
                </a:tc>
                <a:tc>
                  <a:txBody>
                    <a:bodyPr/>
                    <a:lstStyle/>
                    <a:p>
                      <a:r>
                        <a:rPr lang="en-GB" dirty="0">
                          <a:effectLst/>
                        </a:rPr>
                        <a:t>Withdrawn††</a:t>
                      </a:r>
                    </a:p>
                  </a:txBody>
                  <a:tcPr marL="82296" marR="82296"/>
                </a:tc>
                <a:tc>
                  <a:txBody>
                    <a:bodyPr/>
                    <a:lstStyle/>
                    <a:p>
                      <a:r>
                        <a:rPr lang="en-GB" dirty="0" smtClean="0">
                          <a:effectLst/>
                        </a:rPr>
                        <a:t>Conservatives members of the Senate opposed his appointment</a:t>
                      </a:r>
                      <a:endParaRPr lang="en-GB" dirty="0">
                        <a:effectLst/>
                      </a:endParaRPr>
                    </a:p>
                  </a:txBody>
                  <a:tcPr marL="82296" marR="82296"/>
                </a:tc>
              </a:tr>
              <a:tr h="680172">
                <a:tc>
                  <a:txBody>
                    <a:bodyPr/>
                    <a:lstStyle/>
                    <a:p>
                      <a:r>
                        <a:rPr lang="en-GB" u="none" strike="noStrike" dirty="0">
                          <a:solidFill>
                            <a:schemeClr val="tx1"/>
                          </a:solidFill>
                          <a:effectLst/>
                        </a:rPr>
                        <a:t>Homer Thornberry</a:t>
                      </a:r>
                      <a:endParaRPr lang="en-GB" u="none" dirty="0">
                        <a:solidFill>
                          <a:schemeClr val="tx1"/>
                        </a:solidFill>
                        <a:effectLst/>
                      </a:endParaRPr>
                    </a:p>
                  </a:txBody>
                  <a:tcPr marL="82296" marR="82296"/>
                </a:tc>
                <a:tc>
                  <a:txBody>
                    <a:bodyPr/>
                    <a:lstStyle/>
                    <a:p>
                      <a:r>
                        <a:rPr lang="en-GB" dirty="0">
                          <a:effectLst/>
                        </a:rPr>
                        <a:t>1968</a:t>
                      </a:r>
                    </a:p>
                  </a:txBody>
                  <a:tcPr marL="82296" marR="82296"/>
                </a:tc>
                <a:tc>
                  <a:txBody>
                    <a:bodyPr/>
                    <a:lstStyle/>
                    <a:p>
                      <a:r>
                        <a:rPr lang="en-GB">
                          <a:effectLst/>
                        </a:rPr>
                        <a:t>L.B. Johnson</a:t>
                      </a:r>
                    </a:p>
                  </a:txBody>
                  <a:tcPr marL="82296" marR="82296"/>
                </a:tc>
                <a:tc>
                  <a:txBody>
                    <a:bodyPr/>
                    <a:lstStyle/>
                    <a:p>
                      <a:r>
                        <a:rPr lang="en-GB">
                          <a:effectLst/>
                        </a:rPr>
                        <a:t>Nullified†‡</a:t>
                      </a:r>
                    </a:p>
                  </a:txBody>
                  <a:tcPr marL="82296" marR="82296"/>
                </a:tc>
                <a:tc>
                  <a:txBody>
                    <a:bodyPr/>
                    <a:lstStyle/>
                    <a:p>
                      <a:r>
                        <a:rPr lang="en-GB" dirty="0" smtClean="0">
                          <a:effectLst/>
                        </a:rPr>
                        <a:t>No longer a vacancy due to Fortas withdrawal</a:t>
                      </a:r>
                      <a:endParaRPr lang="en-GB" dirty="0">
                        <a:effectLst/>
                      </a:endParaRPr>
                    </a:p>
                  </a:txBody>
                  <a:tcPr marL="82296" marR="82296"/>
                </a:tc>
              </a:tr>
              <a:tr h="766860">
                <a:tc>
                  <a:txBody>
                    <a:bodyPr/>
                    <a:lstStyle/>
                    <a:p>
                      <a:r>
                        <a:rPr lang="en-GB" u="none" strike="noStrike" dirty="0">
                          <a:solidFill>
                            <a:schemeClr val="tx1"/>
                          </a:solidFill>
                          <a:effectLst/>
                        </a:rPr>
                        <a:t>Clement </a:t>
                      </a:r>
                      <a:r>
                        <a:rPr lang="en-GB" u="none" strike="noStrike" dirty="0" err="1">
                          <a:solidFill>
                            <a:schemeClr val="tx1"/>
                          </a:solidFill>
                          <a:effectLst/>
                        </a:rPr>
                        <a:t>Haynsworth</a:t>
                      </a:r>
                      <a:endParaRPr lang="en-GB" u="none" dirty="0">
                        <a:solidFill>
                          <a:schemeClr val="tx1"/>
                        </a:solidFill>
                        <a:effectLst/>
                      </a:endParaRPr>
                    </a:p>
                  </a:txBody>
                  <a:tcPr marL="82296" marR="82296"/>
                </a:tc>
                <a:tc>
                  <a:txBody>
                    <a:bodyPr/>
                    <a:lstStyle/>
                    <a:p>
                      <a:r>
                        <a:rPr lang="en-GB" dirty="0">
                          <a:effectLst/>
                        </a:rPr>
                        <a:t>1969</a:t>
                      </a:r>
                    </a:p>
                  </a:txBody>
                  <a:tcPr marL="82296" marR="82296"/>
                </a:tc>
                <a:tc>
                  <a:txBody>
                    <a:bodyPr/>
                    <a:lstStyle/>
                    <a:p>
                      <a:r>
                        <a:rPr lang="en-GB" dirty="0">
                          <a:effectLst/>
                        </a:rPr>
                        <a:t>Nixon</a:t>
                      </a:r>
                    </a:p>
                  </a:txBody>
                  <a:tcPr marL="82296" marR="82296"/>
                </a:tc>
                <a:tc>
                  <a:txBody>
                    <a:bodyPr/>
                    <a:lstStyle/>
                    <a:p>
                      <a:r>
                        <a:rPr lang="en-GB">
                          <a:effectLst/>
                        </a:rPr>
                        <a:t>Rejected, 45–55</a:t>
                      </a:r>
                    </a:p>
                  </a:txBody>
                  <a:tcPr marL="82296" marR="8229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Opposed as being to conservative </a:t>
                      </a:r>
                      <a:r>
                        <a:rPr lang="en-GB" dirty="0" smtClean="0">
                          <a:effectLst/>
                        </a:rPr>
                        <a:t>with a poor civil rights record.</a:t>
                      </a:r>
                    </a:p>
                  </a:txBody>
                  <a:tcPr marL="82296" marR="82296"/>
                </a:tc>
              </a:tr>
              <a:tr h="659528">
                <a:tc>
                  <a:txBody>
                    <a:bodyPr/>
                    <a:lstStyle/>
                    <a:p>
                      <a:r>
                        <a:rPr lang="en-GB" u="none" strike="noStrike" dirty="0">
                          <a:solidFill>
                            <a:schemeClr val="tx1"/>
                          </a:solidFill>
                          <a:effectLst/>
                        </a:rPr>
                        <a:t>G. Harrold Carswell</a:t>
                      </a:r>
                      <a:endParaRPr lang="en-GB" u="none" dirty="0">
                        <a:solidFill>
                          <a:schemeClr val="tx1"/>
                        </a:solidFill>
                        <a:effectLst/>
                      </a:endParaRPr>
                    </a:p>
                  </a:txBody>
                  <a:tcPr marL="82296" marR="82296"/>
                </a:tc>
                <a:tc>
                  <a:txBody>
                    <a:bodyPr/>
                    <a:lstStyle/>
                    <a:p>
                      <a:r>
                        <a:rPr lang="en-GB">
                          <a:effectLst/>
                        </a:rPr>
                        <a:t>1970</a:t>
                      </a:r>
                    </a:p>
                  </a:txBody>
                  <a:tcPr marL="82296" marR="82296"/>
                </a:tc>
                <a:tc>
                  <a:txBody>
                    <a:bodyPr/>
                    <a:lstStyle/>
                    <a:p>
                      <a:r>
                        <a:rPr lang="en-GB" dirty="0">
                          <a:effectLst/>
                        </a:rPr>
                        <a:t>Nixon</a:t>
                      </a:r>
                    </a:p>
                  </a:txBody>
                  <a:tcPr marL="82296" marR="82296"/>
                </a:tc>
                <a:tc>
                  <a:txBody>
                    <a:bodyPr/>
                    <a:lstStyle/>
                    <a:p>
                      <a:r>
                        <a:rPr lang="en-GB" dirty="0">
                          <a:effectLst/>
                        </a:rPr>
                        <a:t>Rejected, 45–51</a:t>
                      </a:r>
                    </a:p>
                  </a:txBody>
                  <a:tcPr marL="82296" marR="82296"/>
                </a:tc>
                <a:tc>
                  <a:txBody>
                    <a:bodyPr/>
                    <a:lstStyle/>
                    <a:p>
                      <a:r>
                        <a:rPr lang="en-GB" dirty="0" smtClean="0">
                          <a:effectLst/>
                        </a:rPr>
                        <a:t>Seen as mediocre with a poor civil rights record.</a:t>
                      </a:r>
                      <a:endParaRPr lang="en-GB" dirty="0">
                        <a:effectLst/>
                      </a:endParaRPr>
                    </a:p>
                  </a:txBody>
                  <a:tcPr marL="82296" marR="82296"/>
                </a:tc>
              </a:tr>
              <a:tr h="649205">
                <a:tc>
                  <a:txBody>
                    <a:bodyPr/>
                    <a:lstStyle/>
                    <a:p>
                      <a:r>
                        <a:rPr lang="en-GB" u="none" strike="noStrike" dirty="0">
                          <a:solidFill>
                            <a:schemeClr val="tx1"/>
                          </a:solidFill>
                          <a:effectLst/>
                        </a:rPr>
                        <a:t>Robert H. Bork</a:t>
                      </a:r>
                      <a:endParaRPr lang="en-GB" u="none" dirty="0">
                        <a:solidFill>
                          <a:schemeClr val="tx1"/>
                        </a:solidFill>
                        <a:effectLst/>
                      </a:endParaRPr>
                    </a:p>
                  </a:txBody>
                  <a:tcPr marL="82296" marR="82296"/>
                </a:tc>
                <a:tc>
                  <a:txBody>
                    <a:bodyPr/>
                    <a:lstStyle/>
                    <a:p>
                      <a:r>
                        <a:rPr lang="en-GB">
                          <a:effectLst/>
                        </a:rPr>
                        <a:t>1987</a:t>
                      </a:r>
                    </a:p>
                  </a:txBody>
                  <a:tcPr marL="82296" marR="82296"/>
                </a:tc>
                <a:tc>
                  <a:txBody>
                    <a:bodyPr/>
                    <a:lstStyle/>
                    <a:p>
                      <a:r>
                        <a:rPr lang="en-GB">
                          <a:effectLst/>
                        </a:rPr>
                        <a:t>Reagan</a:t>
                      </a:r>
                    </a:p>
                  </a:txBody>
                  <a:tcPr marL="82296" marR="82296"/>
                </a:tc>
                <a:tc>
                  <a:txBody>
                    <a:bodyPr/>
                    <a:lstStyle/>
                    <a:p>
                      <a:r>
                        <a:rPr lang="en-GB" dirty="0">
                          <a:effectLst/>
                        </a:rPr>
                        <a:t>Rejected, 42–58</a:t>
                      </a:r>
                    </a:p>
                  </a:txBody>
                  <a:tcPr marL="82296" marR="82296"/>
                </a:tc>
                <a:tc>
                  <a:txBody>
                    <a:bodyPr/>
                    <a:lstStyle/>
                    <a:p>
                      <a:r>
                        <a:rPr lang="en-GB" dirty="0" smtClean="0">
                          <a:effectLst/>
                        </a:rPr>
                        <a:t>Seen as too conservative</a:t>
                      </a:r>
                      <a:endParaRPr lang="en-GB" dirty="0">
                        <a:effectLst/>
                      </a:endParaRPr>
                    </a:p>
                  </a:txBody>
                  <a:tcPr marL="82296" marR="82296"/>
                </a:tc>
              </a:tr>
              <a:tr h="719516">
                <a:tc>
                  <a:txBody>
                    <a:bodyPr/>
                    <a:lstStyle/>
                    <a:p>
                      <a:r>
                        <a:rPr lang="en-GB" u="none" strike="noStrike" dirty="0">
                          <a:solidFill>
                            <a:schemeClr val="tx1"/>
                          </a:solidFill>
                          <a:effectLst/>
                        </a:rPr>
                        <a:t>Douglas H. Ginsburg</a:t>
                      </a:r>
                      <a:endParaRPr lang="en-GB" u="none" dirty="0">
                        <a:solidFill>
                          <a:schemeClr val="tx1"/>
                        </a:solidFill>
                        <a:effectLst/>
                      </a:endParaRPr>
                    </a:p>
                  </a:txBody>
                  <a:tcPr marL="82296" marR="82296"/>
                </a:tc>
                <a:tc>
                  <a:txBody>
                    <a:bodyPr/>
                    <a:lstStyle/>
                    <a:p>
                      <a:r>
                        <a:rPr lang="en-GB">
                          <a:effectLst/>
                        </a:rPr>
                        <a:t>1987</a:t>
                      </a:r>
                    </a:p>
                  </a:txBody>
                  <a:tcPr marL="82296" marR="82296"/>
                </a:tc>
                <a:tc>
                  <a:txBody>
                    <a:bodyPr/>
                    <a:lstStyle/>
                    <a:p>
                      <a:r>
                        <a:rPr lang="en-GB">
                          <a:effectLst/>
                        </a:rPr>
                        <a:t>Reagan</a:t>
                      </a:r>
                    </a:p>
                  </a:txBody>
                  <a:tcPr marL="82296" marR="82296"/>
                </a:tc>
                <a:tc>
                  <a:txBody>
                    <a:bodyPr/>
                    <a:lstStyle/>
                    <a:p>
                      <a:r>
                        <a:rPr lang="en-GB" dirty="0">
                          <a:effectLst/>
                        </a:rPr>
                        <a:t>Withdrawn</a:t>
                      </a:r>
                    </a:p>
                  </a:txBody>
                  <a:tcPr marL="82296" marR="82296"/>
                </a:tc>
                <a:tc>
                  <a:txBody>
                    <a:bodyPr/>
                    <a:lstStyle/>
                    <a:p>
                      <a:r>
                        <a:rPr lang="en-GB" dirty="0" smtClean="0">
                          <a:effectLst/>
                        </a:rPr>
                        <a:t>Smoked cannabis as a student and as a Professor at Harvard</a:t>
                      </a:r>
                      <a:endParaRPr lang="en-GB" dirty="0">
                        <a:effectLst/>
                      </a:endParaRPr>
                    </a:p>
                  </a:txBody>
                  <a:tcPr marL="82296" marR="82296"/>
                </a:tc>
              </a:tr>
              <a:tr h="651029">
                <a:tc>
                  <a:txBody>
                    <a:bodyPr/>
                    <a:lstStyle/>
                    <a:p>
                      <a:r>
                        <a:rPr lang="en-GB" u="none" strike="noStrike" dirty="0">
                          <a:solidFill>
                            <a:schemeClr val="tx1"/>
                          </a:solidFill>
                          <a:effectLst/>
                        </a:rPr>
                        <a:t>Harriet </a:t>
                      </a:r>
                      <a:r>
                        <a:rPr lang="en-GB" u="none" strike="noStrike" dirty="0" err="1">
                          <a:solidFill>
                            <a:schemeClr val="tx1"/>
                          </a:solidFill>
                          <a:effectLst/>
                        </a:rPr>
                        <a:t>Miers</a:t>
                      </a:r>
                      <a:endParaRPr lang="en-GB" u="none" dirty="0">
                        <a:solidFill>
                          <a:schemeClr val="tx1"/>
                        </a:solidFill>
                        <a:effectLst/>
                      </a:endParaRPr>
                    </a:p>
                  </a:txBody>
                  <a:tcPr marL="82296" marR="82296"/>
                </a:tc>
                <a:tc>
                  <a:txBody>
                    <a:bodyPr/>
                    <a:lstStyle/>
                    <a:p>
                      <a:r>
                        <a:rPr lang="en-GB">
                          <a:effectLst/>
                        </a:rPr>
                        <a:t>2005</a:t>
                      </a:r>
                    </a:p>
                  </a:txBody>
                  <a:tcPr marL="82296" marR="82296"/>
                </a:tc>
                <a:tc>
                  <a:txBody>
                    <a:bodyPr/>
                    <a:lstStyle/>
                    <a:p>
                      <a:r>
                        <a:rPr lang="en-GB">
                          <a:effectLst/>
                        </a:rPr>
                        <a:t>G.W. Bush</a:t>
                      </a:r>
                    </a:p>
                  </a:txBody>
                  <a:tcPr marL="82296" marR="82296"/>
                </a:tc>
                <a:tc>
                  <a:txBody>
                    <a:bodyPr/>
                    <a:lstStyle/>
                    <a:p>
                      <a:r>
                        <a:rPr lang="en-GB" dirty="0">
                          <a:effectLst/>
                        </a:rPr>
                        <a:t>Withdrawn</a:t>
                      </a:r>
                    </a:p>
                  </a:txBody>
                  <a:tcPr marL="82296" marR="82296"/>
                </a:tc>
                <a:tc>
                  <a:txBody>
                    <a:bodyPr/>
                    <a:lstStyle/>
                    <a:p>
                      <a:r>
                        <a:rPr lang="en-GB" dirty="0" smtClean="0">
                          <a:effectLst/>
                        </a:rPr>
                        <a:t>Insufficient legal qualification</a:t>
                      </a:r>
                      <a:endParaRPr lang="en-GB" dirty="0">
                        <a:effectLst/>
                      </a:endParaRPr>
                    </a:p>
                  </a:txBody>
                  <a:tcPr marL="82296" marR="82296"/>
                </a:tc>
              </a:tr>
              <a:tr h="915999">
                <a:tc>
                  <a:txBody>
                    <a:bodyPr/>
                    <a:lstStyle/>
                    <a:p>
                      <a:r>
                        <a:rPr lang="en-GB" u="none" strike="noStrike" dirty="0">
                          <a:solidFill>
                            <a:schemeClr val="tx1"/>
                          </a:solidFill>
                          <a:effectLst/>
                        </a:rPr>
                        <a:t>Merrick Garland</a:t>
                      </a:r>
                      <a:endParaRPr lang="en-GB" u="none" dirty="0">
                        <a:solidFill>
                          <a:schemeClr val="tx1"/>
                        </a:solidFill>
                        <a:effectLst/>
                      </a:endParaRPr>
                    </a:p>
                  </a:txBody>
                  <a:tcPr marL="82296" marR="82296"/>
                </a:tc>
                <a:tc>
                  <a:txBody>
                    <a:bodyPr/>
                    <a:lstStyle/>
                    <a:p>
                      <a:r>
                        <a:rPr lang="en-GB">
                          <a:effectLst/>
                        </a:rPr>
                        <a:t>2016</a:t>
                      </a:r>
                    </a:p>
                  </a:txBody>
                  <a:tcPr marL="82296" marR="82296"/>
                </a:tc>
                <a:tc>
                  <a:txBody>
                    <a:bodyPr/>
                    <a:lstStyle/>
                    <a:p>
                      <a:r>
                        <a:rPr lang="en-GB">
                          <a:effectLst/>
                        </a:rPr>
                        <a:t>Obama</a:t>
                      </a:r>
                    </a:p>
                  </a:txBody>
                  <a:tcPr marL="82296" marR="82296"/>
                </a:tc>
                <a:tc>
                  <a:txBody>
                    <a:bodyPr/>
                    <a:lstStyle/>
                    <a:p>
                      <a:r>
                        <a:rPr lang="en-GB" dirty="0">
                          <a:effectLst/>
                        </a:rPr>
                        <a:t>No action</a:t>
                      </a:r>
                    </a:p>
                  </a:txBody>
                  <a:tcPr marL="82296" marR="82296"/>
                </a:tc>
                <a:tc>
                  <a:txBody>
                    <a:bodyPr/>
                    <a:lstStyle/>
                    <a:p>
                      <a:r>
                        <a:rPr lang="en-GB" dirty="0" smtClean="0">
                          <a:effectLst/>
                        </a:rPr>
                        <a:t>Republican</a:t>
                      </a:r>
                      <a:r>
                        <a:rPr lang="en-GB" baseline="0" dirty="0" smtClean="0">
                          <a:effectLst/>
                        </a:rPr>
                        <a:t> Senate refused to consider nomination until after the Presidential Election</a:t>
                      </a:r>
                      <a:endParaRPr lang="en-GB" dirty="0">
                        <a:effectLst/>
                      </a:endParaRPr>
                    </a:p>
                  </a:txBody>
                  <a:tcPr marL="82296" marR="82296"/>
                </a:tc>
              </a:tr>
            </a:tbl>
          </a:graphicData>
        </a:graphic>
      </p:graphicFrame>
    </p:spTree>
    <p:extLst>
      <p:ext uri="{BB962C8B-B14F-4D97-AF65-F5344CB8AC3E}">
        <p14:creationId xmlns:p14="http://schemas.microsoft.com/office/powerpoint/2010/main" val="4135524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reasons why appointment is important</a:t>
            </a:r>
            <a:endParaRPr lang="en-GB" dirty="0"/>
          </a:p>
        </p:txBody>
      </p:sp>
      <p:sp>
        <p:nvSpPr>
          <p:cNvPr id="3" name="Content Placeholder 2"/>
          <p:cNvSpPr>
            <a:spLocks noGrp="1"/>
          </p:cNvSpPr>
          <p:nvPr>
            <p:ph idx="1"/>
          </p:nvPr>
        </p:nvSpPr>
        <p:spPr/>
        <p:txBody>
          <a:bodyPr>
            <a:normAutofit lnSpcReduction="10000"/>
          </a:bodyPr>
          <a:lstStyle/>
          <a:p>
            <a:r>
              <a:rPr lang="en-GB" dirty="0" smtClean="0"/>
              <a:t>Infrequent – average every 2 years</a:t>
            </a:r>
          </a:p>
          <a:p>
            <a:r>
              <a:rPr lang="en-GB" dirty="0" smtClean="0"/>
              <a:t>For life</a:t>
            </a:r>
          </a:p>
          <a:p>
            <a:r>
              <a:rPr lang="en-GB" dirty="0" smtClean="0"/>
              <a:t>Only 9 members</a:t>
            </a:r>
          </a:p>
          <a:p>
            <a:r>
              <a:rPr lang="en-GB" dirty="0" smtClean="0"/>
              <a:t>Power of judicial review (see later) – with constitutional amendment so difficult the major way in which the constitution is changed is by reinterpretation by the Supreme Court</a:t>
            </a:r>
          </a:p>
          <a:p>
            <a:r>
              <a:rPr lang="en-GB" dirty="0" smtClean="0"/>
              <a:t>Profoundly affect American lives</a:t>
            </a:r>
            <a:endParaRPr lang="en-GB" dirty="0"/>
          </a:p>
        </p:txBody>
      </p:sp>
    </p:spTree>
    <p:extLst>
      <p:ext uri="{BB962C8B-B14F-4D97-AF65-F5344CB8AC3E}">
        <p14:creationId xmlns:p14="http://schemas.microsoft.com/office/powerpoint/2010/main" val="2697446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1332</TotalTime>
  <Words>2843</Words>
  <Application>Microsoft Office PowerPoint</Application>
  <PresentationFormat>On-screen Show (4:3)</PresentationFormat>
  <Paragraphs>264</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The Supreme Court1</vt:lpstr>
      <vt:lpstr>Constitutional position</vt:lpstr>
      <vt:lpstr>PowerPoint Presentation</vt:lpstr>
      <vt:lpstr>Membership</vt:lpstr>
      <vt:lpstr>States</vt:lpstr>
      <vt:lpstr>Appointment</vt:lpstr>
      <vt:lpstr>Confirmation</vt:lpstr>
      <vt:lpstr>Unsuccessful Nominees</vt:lpstr>
      <vt:lpstr>The reasons why appointment is important</vt:lpstr>
      <vt:lpstr>Judges, once appointed do not always act as expected.</vt:lpstr>
      <vt:lpstr>Present Supreme Court</vt:lpstr>
      <vt:lpstr>PowerPoint Presentation</vt:lpstr>
      <vt:lpstr>How the Supreme Court reaches a decision</vt:lpstr>
      <vt:lpstr>The philosophy of Justices</vt:lpstr>
      <vt:lpstr>The Power of Judicial review</vt:lpstr>
      <vt:lpstr>The limitations of Judicial review 1</vt:lpstr>
      <vt:lpstr>The limitations of Judicial review 2</vt:lpstr>
      <vt:lpstr>Some important cases 12</vt:lpstr>
      <vt:lpstr>Some important cases 2</vt:lpstr>
      <vt:lpstr>Some important cases 3</vt:lpstr>
      <vt:lpstr>PowerPoint Presentation</vt:lpstr>
      <vt:lpstr>Some important cases 4</vt:lpstr>
      <vt:lpstr>Some important cases 5</vt:lpstr>
      <vt:lpstr>Some important cases 6</vt:lpstr>
      <vt:lpstr>Some important cases 7</vt:lpstr>
      <vt:lpstr>Some important cases 8</vt:lpstr>
      <vt:lpstr>Some important cases 9</vt:lpstr>
      <vt:lpstr>Some important cases 10</vt:lpstr>
      <vt:lpstr>Some important cases 113</vt:lpstr>
      <vt:lpstr>Comparisons between the IK and US legal systems 1</vt:lpstr>
      <vt:lpstr>Comparisons between the IK and US legal systems 2</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Supreme Court</dc:title>
  <dc:creator>Michael Allen</dc:creator>
  <cp:lastModifiedBy>Michael Allen</cp:lastModifiedBy>
  <cp:revision>41</cp:revision>
  <dcterms:created xsi:type="dcterms:W3CDTF">2017-03-08T10:09:37Z</dcterms:created>
  <dcterms:modified xsi:type="dcterms:W3CDTF">2017-03-09T08:22:29Z</dcterms:modified>
</cp:coreProperties>
</file>