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81" r:id="rId3"/>
    <p:sldId id="263" r:id="rId4"/>
    <p:sldId id="264" r:id="rId5"/>
    <p:sldId id="265" r:id="rId6"/>
    <p:sldId id="266" r:id="rId7"/>
    <p:sldId id="267" r:id="rId8"/>
    <p:sldId id="268" r:id="rId9"/>
    <p:sldId id="269" r:id="rId10"/>
    <p:sldId id="270" r:id="rId11"/>
    <p:sldId id="271" r:id="rId12"/>
    <p:sldId id="257" r:id="rId13"/>
    <p:sldId id="258" r:id="rId14"/>
    <p:sldId id="259" r:id="rId15"/>
    <p:sldId id="260" r:id="rId16"/>
    <p:sldId id="261" r:id="rId17"/>
    <p:sldId id="262" r:id="rId18"/>
    <p:sldId id="272" r:id="rId19"/>
    <p:sldId id="273" r:id="rId20"/>
    <p:sldId id="274" r:id="rId21"/>
    <p:sldId id="275" r:id="rId22"/>
    <p:sldId id="276" r:id="rId23"/>
    <p:sldId id="277" r:id="rId24"/>
    <p:sldId id="282" r:id="rId25"/>
    <p:sldId id="278"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07" d="100"/>
          <a:sy n="107" d="100"/>
        </p:scale>
        <p:origin x="-1650" y="-84"/>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2D1D97-1AAA-4306-AD2A-60CC1330F10A}" type="datetimeFigureOut">
              <a:rPr lang="en-GB" smtClean="0"/>
              <a:t>09/12/2015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D2F245-66C8-49BE-A9B5-F61A649EF5EA}" type="slidenum">
              <a:rPr lang="en-GB" smtClean="0"/>
              <a:t>‹#›</a:t>
            </a:fld>
            <a:endParaRPr lang="en-GB"/>
          </a:p>
        </p:txBody>
      </p:sp>
    </p:spTree>
    <p:extLst>
      <p:ext uri="{BB962C8B-B14F-4D97-AF65-F5344CB8AC3E}">
        <p14:creationId xmlns:p14="http://schemas.microsoft.com/office/powerpoint/2010/main" val="2000124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2443288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397644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400994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1845211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4313159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35805682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16724768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3984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152411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162880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1F6F6-4765-4118-B258-A99923313F40}" type="datetimeFigureOut">
              <a:rPr lang="en-GB" smtClean="0"/>
              <a:t>09/12/2015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F3E2DF-2003-492E-9C81-AD898417743D}" type="slidenum">
              <a:rPr lang="en-GB" smtClean="0"/>
              <a:t>‹#›</a:t>
            </a:fld>
            <a:endParaRPr lang="en-GB" dirty="0"/>
          </a:p>
        </p:txBody>
      </p:sp>
    </p:spTree>
    <p:extLst>
      <p:ext uri="{BB962C8B-B14F-4D97-AF65-F5344CB8AC3E}">
        <p14:creationId xmlns:p14="http://schemas.microsoft.com/office/powerpoint/2010/main" val="325781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20000"/>
                <a:lumOff val="80000"/>
              </a:schemeClr>
            </a:gs>
            <a:gs pos="0">
              <a:srgbClr val="FC9FCB"/>
            </a:gs>
            <a:gs pos="13000">
              <a:srgbClr val="F8B049"/>
            </a:gs>
            <a:gs pos="21001">
              <a:srgbClr val="F8B049"/>
            </a:gs>
            <a:gs pos="75000">
              <a:srgbClr val="FEE7F2"/>
            </a:gs>
            <a:gs pos="100000">
              <a:srgbClr val="C50849"/>
            </a:gs>
            <a:gs pos="100000">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1F6F6-4765-4118-B258-A99923313F40}" type="datetimeFigureOut">
              <a:rPr lang="en-GB" smtClean="0"/>
              <a:t>09/12/2015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E2DF-2003-492E-9C81-AD898417743D}" type="slidenum">
              <a:rPr lang="en-GB" smtClean="0"/>
              <a:t>‹#›</a:t>
            </a:fld>
            <a:endParaRPr lang="en-GB" dirty="0"/>
          </a:p>
        </p:txBody>
      </p:sp>
    </p:spTree>
    <p:extLst>
      <p:ext uri="{BB962C8B-B14F-4D97-AF65-F5344CB8AC3E}">
        <p14:creationId xmlns:p14="http://schemas.microsoft.com/office/powerpoint/2010/main" val="339724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8000" b="-5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7742" y="106317"/>
            <a:ext cx="7772400" cy="1470025"/>
          </a:xfrm>
        </p:spPr>
        <p:txBody>
          <a:bodyPr>
            <a:normAutofit/>
          </a:bodyPr>
          <a:lstStyle/>
          <a:p>
            <a:r>
              <a:rPr lang="en-GB" dirty="0" smtClean="0"/>
              <a:t>The Second Reform Act </a:t>
            </a:r>
            <a:br>
              <a:rPr lang="en-GB" dirty="0" smtClean="0"/>
            </a:br>
            <a:r>
              <a:rPr lang="en-GB" dirty="0" smtClean="0"/>
              <a:t>By Mike Allen</a:t>
            </a:r>
            <a:endParaRPr lang="en-GB" dirty="0"/>
          </a:p>
        </p:txBody>
      </p:sp>
    </p:spTree>
    <p:extLst>
      <p:ext uri="{BB962C8B-B14F-4D97-AF65-F5344CB8AC3E}">
        <p14:creationId xmlns:p14="http://schemas.microsoft.com/office/powerpoint/2010/main" val="434319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8842"/>
          </a:xfrm>
        </p:spPr>
        <p:txBody>
          <a:bodyPr>
            <a:normAutofit fontScale="90000"/>
          </a:bodyPr>
          <a:lstStyle/>
          <a:p>
            <a:r>
              <a:rPr lang="en-GB" b="1" dirty="0" smtClean="0"/>
              <a:t>Lord Palmerston 3</a:t>
            </a:r>
            <a:endParaRPr lang="en-GB" dirty="0"/>
          </a:p>
        </p:txBody>
      </p:sp>
      <p:sp>
        <p:nvSpPr>
          <p:cNvPr id="3" name="Content Placeholder 2"/>
          <p:cNvSpPr>
            <a:spLocks noGrp="1"/>
          </p:cNvSpPr>
          <p:nvPr>
            <p:ph idx="1"/>
          </p:nvPr>
        </p:nvSpPr>
        <p:spPr>
          <a:xfrm>
            <a:off x="457200" y="896646"/>
            <a:ext cx="8229600" cy="5672830"/>
          </a:xfrm>
        </p:spPr>
        <p:txBody>
          <a:bodyPr>
            <a:normAutofit fontScale="70000" lnSpcReduction="20000"/>
          </a:bodyPr>
          <a:lstStyle/>
          <a:p>
            <a:r>
              <a:rPr lang="en-GB" dirty="0" smtClean="0"/>
              <a:t>Queen Victoria also objected to Palmerston's sexual behaviour. On one occasion he had attempted to seduce one of Victoria's ladies in waiting. Palmerston entered Lady Dacre's bedroom while staying as Victoria's guest at Windsor Castle. Only Lord Melbourne's intervention saved Palmerston from being removed from office.</a:t>
            </a:r>
          </a:p>
          <a:p>
            <a:r>
              <a:rPr lang="en-GB" dirty="0" smtClean="0"/>
              <a:t>In the summer of 1850, Queen Victoria asked Lord John Russell to dismiss Palmerston. Russell told the queen he was unable to do this because Palmerston was very popular in the House of Commons. However, in December 1851, Palmerston congratulated Louis Napoleon Bonaparte on his coup in France. This action upset Russell and other radical members of the Whig party and this time he accepted Victoria's advice and sacked Palmerston. Six weeks later Palmerston took revenge by helping to bring down Lord John Russell's government.</a:t>
            </a:r>
          </a:p>
          <a:p>
            <a:r>
              <a:rPr lang="en-GB" dirty="0" smtClean="0"/>
              <a:t>In 1855 Lord Palmerston, aged seventy, became Prime Minister. Queen Victoria found it difficult to work with him but their relationship gradually improved. She later wrote in her journal: "We had, God knows! terrible trouble with him about Foreign Affairs. Still, as Prime Minister he managed affairs at home well, and behaved to me well. But I never liked him."</a:t>
            </a:r>
          </a:p>
        </p:txBody>
      </p:sp>
    </p:spTree>
    <p:extLst>
      <p:ext uri="{BB962C8B-B14F-4D97-AF65-F5344CB8AC3E}">
        <p14:creationId xmlns:p14="http://schemas.microsoft.com/office/powerpoint/2010/main" val="4934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Lord Palmerston 4</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Palmerston first period as Prime Minister lasted for three years. His second period started in 1859 when he was seventy-five years old. The main foreign events that he had to deal with during this period included the American Civil War and Napoleon III's war with Austria. The main domestic issue involved the continuing debate over parliamentary reform. </a:t>
            </a:r>
          </a:p>
          <a:p>
            <a:r>
              <a:rPr lang="en-GB" dirty="0" smtClean="0"/>
              <a:t>Palmerston was totally opposed to any extension of the franchise and during 1864 came into conflict with William Gladstone, his Chancellor of the Exchequer, who was a strong supporter of reform. Palmerston won the argument and Gladstone had to wait until he became Prime Minister before he could introduce these measures.</a:t>
            </a:r>
          </a:p>
          <a:p>
            <a:r>
              <a:rPr lang="en-GB" dirty="0" smtClean="0"/>
              <a:t>Parliament was dissolved on 6th July 1865. Although nearly eighty-one years old, Palmerston refused to retire and once again was elected to Parliament. However, before he could take up office he became very ill and died </a:t>
            </a:r>
            <a:r>
              <a:rPr lang="en-GB" dirty="0"/>
              <a:t>on 18th October, </a:t>
            </a:r>
            <a:r>
              <a:rPr lang="en-GB" dirty="0" smtClean="0"/>
              <a:t>1865.</a:t>
            </a:r>
          </a:p>
          <a:p>
            <a:endParaRPr lang="en-GB" dirty="0"/>
          </a:p>
        </p:txBody>
      </p:sp>
    </p:spTree>
    <p:extLst>
      <p:ext uri="{BB962C8B-B14F-4D97-AF65-F5344CB8AC3E}">
        <p14:creationId xmlns:p14="http://schemas.microsoft.com/office/powerpoint/2010/main" val="394916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Politics 1846-1867 (1)</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1846 was a turning point in British politics.</a:t>
            </a:r>
          </a:p>
          <a:p>
            <a:r>
              <a:rPr lang="en-GB" dirty="0" smtClean="0"/>
              <a:t>Sir Robert Peel became convinced that repeal of the Corn Laws was a necessity. He secured the passage of the bill with Whig support but the majority of the Conservatives rejected the measure.</a:t>
            </a:r>
          </a:p>
          <a:p>
            <a:r>
              <a:rPr lang="en-GB" dirty="0" smtClean="0"/>
              <a:t>After the passage of the repeal of the Corn Laws he was defeated in parliament and resigned.</a:t>
            </a:r>
          </a:p>
          <a:p>
            <a:r>
              <a:rPr lang="en-GB" dirty="0" smtClean="0"/>
              <a:t>The Conservatives did not gain an overall majority until 1874.</a:t>
            </a:r>
            <a:endParaRPr lang="en-GB" dirty="0"/>
          </a:p>
        </p:txBody>
      </p:sp>
    </p:spTree>
    <p:extLst>
      <p:ext uri="{BB962C8B-B14F-4D97-AF65-F5344CB8AC3E}">
        <p14:creationId xmlns:p14="http://schemas.microsoft.com/office/powerpoint/2010/main" val="3323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Politics 1846-1867 (2)</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Lord John Russell became the new Prime Minister of a Whig minority government dependent on Peelite, Radical, and Irish MPs support. </a:t>
            </a:r>
          </a:p>
          <a:p>
            <a:r>
              <a:rPr lang="en-GB" dirty="0" smtClean="0"/>
              <a:t>Peel died in 1850 but there was no reconciliation between the Peelites and the Conservatives. Disraeli made several attempts to woo the Peelites but without success.</a:t>
            </a:r>
          </a:p>
          <a:p>
            <a:r>
              <a:rPr lang="en-GB" dirty="0" smtClean="0"/>
              <a:t>The 1847 general election saw the Whigs with 325 seats the Conservatives 230 the Peelites about 100 with 36 Irish and three others. </a:t>
            </a:r>
          </a:p>
          <a:p>
            <a:r>
              <a:rPr lang="en-GB" dirty="0" smtClean="0"/>
              <a:t>Russell continued in office with Peelites support.</a:t>
            </a:r>
          </a:p>
          <a:p>
            <a:r>
              <a:rPr lang="en-GB" dirty="0" smtClean="0"/>
              <a:t>In 1848 the government was defeated on a Private Members Bill to introduce a common franchise. Russell resigned but Lord Derby was unable to form an administration and Russell returned.</a:t>
            </a:r>
            <a:endParaRPr lang="en-GB" dirty="0"/>
          </a:p>
        </p:txBody>
      </p:sp>
    </p:spTree>
    <p:extLst>
      <p:ext uri="{BB962C8B-B14F-4D97-AF65-F5344CB8AC3E}">
        <p14:creationId xmlns:p14="http://schemas.microsoft.com/office/powerpoint/2010/main" val="271828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Politics 1846-1867 (3)</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 1851 Lord Palmerston congratulated Louis Napoleon Bonaparte upon his coup d’état without Cabinet approval and was sacked as Foreign Secretary.</a:t>
            </a:r>
          </a:p>
          <a:p>
            <a:r>
              <a:rPr lang="en-GB" dirty="0" smtClean="0"/>
              <a:t>In 1852 the government fell over a local versus a national militia. The governments backed the former whilst Palmerston supported the latter.</a:t>
            </a:r>
          </a:p>
          <a:p>
            <a:r>
              <a:rPr lang="en-GB" dirty="0" smtClean="0"/>
              <a:t>Disraeli offered Palmerston leadership in the Commons under a Conservative ministry but Palmerston refused over protectionism.</a:t>
            </a:r>
          </a:p>
          <a:p>
            <a:r>
              <a:rPr lang="en-GB" dirty="0" smtClean="0"/>
              <a:t>Lord Derby formed a Conservative minority government.</a:t>
            </a:r>
          </a:p>
          <a:p>
            <a:r>
              <a:rPr lang="en-GB" dirty="0" smtClean="0"/>
              <a:t>The 1852 budget contained compensation for the impact of the reform of the corn laws. Gladstone attacked it and the government fell.</a:t>
            </a:r>
            <a:endParaRPr lang="en-GB" dirty="0"/>
          </a:p>
        </p:txBody>
      </p:sp>
    </p:spTree>
    <p:extLst>
      <p:ext uri="{BB962C8B-B14F-4D97-AF65-F5344CB8AC3E}">
        <p14:creationId xmlns:p14="http://schemas.microsoft.com/office/powerpoint/2010/main" val="3845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Politics 1846-1867 (4)</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smtClean="0"/>
              <a:t>In December 1852 a coalition government under Lord Aberdeen was formed of Whigs Peelites and Radicals. The cabinet consisted of 6 Whigs 6 Peelites and 1 Radical.</a:t>
            </a:r>
          </a:p>
          <a:p>
            <a:r>
              <a:rPr lang="en-GB" dirty="0" smtClean="0"/>
              <a:t>The Crimean War in 1854 - 6 was badly mismanaged and promoted public anger.</a:t>
            </a:r>
          </a:p>
          <a:p>
            <a:r>
              <a:rPr lang="en-GB" dirty="0" smtClean="0"/>
              <a:t>In 1855 the government fell on a motion to a committee of enquiry into the war.</a:t>
            </a:r>
          </a:p>
          <a:p>
            <a:r>
              <a:rPr lang="en-GB" dirty="0" smtClean="0"/>
              <a:t>Derby and Russell failed to form ministries and Palmerston became Prime Minister.</a:t>
            </a:r>
          </a:p>
          <a:p>
            <a:r>
              <a:rPr lang="en-GB" dirty="0" smtClean="0"/>
              <a:t>He was defeated in Parliament in 1857 and gained a large majority in the subsequent general election.</a:t>
            </a:r>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00076" y="1704512"/>
            <a:ext cx="4146774" cy="3004627"/>
          </a:xfrm>
        </p:spPr>
      </p:pic>
      <p:sp>
        <p:nvSpPr>
          <p:cNvPr id="6" name="TextBox 5"/>
          <p:cNvSpPr txBox="1"/>
          <p:nvPr/>
        </p:nvSpPr>
        <p:spPr>
          <a:xfrm>
            <a:off x="4563123" y="4847208"/>
            <a:ext cx="4163627" cy="923330"/>
          </a:xfrm>
          <a:prstGeom prst="rect">
            <a:avLst/>
          </a:prstGeom>
          <a:noFill/>
        </p:spPr>
        <p:txBody>
          <a:bodyPr wrap="square" rtlCol="0">
            <a:spAutoFit/>
          </a:bodyPr>
          <a:lstStyle/>
          <a:p>
            <a:r>
              <a:rPr lang="en-GB" dirty="0"/>
              <a:t>Members of the 4th Light Dragoons at camp in the Crimea, circa 1855. (Photo by Roger </a:t>
            </a:r>
            <a:r>
              <a:rPr lang="en-GB" dirty="0" smtClean="0"/>
              <a:t>Fenton)</a:t>
            </a:r>
            <a:endParaRPr lang="en-GB" dirty="0"/>
          </a:p>
        </p:txBody>
      </p:sp>
    </p:spTree>
    <p:extLst>
      <p:ext uri="{BB962C8B-B14F-4D97-AF65-F5344CB8AC3E}">
        <p14:creationId xmlns:p14="http://schemas.microsoft.com/office/powerpoint/2010/main" val="301956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Politics 1846-1867 (5)</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In 1858 an Italian assassin called Orsini, based in London tried to assassinate Napoleon III.</a:t>
            </a:r>
          </a:p>
          <a:p>
            <a:r>
              <a:rPr lang="en-GB" dirty="0" smtClean="0"/>
              <a:t>Palmerston tried to amend the conspiracy law to prevent refugees from plotting assassination but this was defeated and he resigned.</a:t>
            </a:r>
          </a:p>
          <a:p>
            <a:r>
              <a:rPr lang="en-GB" dirty="0" smtClean="0"/>
              <a:t>Lord Derby formed a minority Conservative administration which lasted from 1858-9</a:t>
            </a:r>
          </a:p>
          <a:p>
            <a:r>
              <a:rPr lang="en-GB" dirty="0" smtClean="0"/>
              <a:t>Disraeli persuaded his colleagues to support a measure of parliamentary reform this was to be based upon a county franchise of £10 and special franchises to give the vote to the upper working class classes with a redistribution of 15 seats.  This was defeated in parliament</a:t>
            </a:r>
          </a:p>
          <a:p>
            <a:r>
              <a:rPr lang="en-GB" dirty="0" smtClean="0"/>
              <a:t>The Peelites, Whigs and Radicals had a meeting </a:t>
            </a:r>
            <a:r>
              <a:rPr lang="en-GB" dirty="0"/>
              <a:t>in Willis’s </a:t>
            </a:r>
            <a:r>
              <a:rPr lang="en-GB" dirty="0" smtClean="0"/>
              <a:t>Tea Rooms</a:t>
            </a:r>
            <a:r>
              <a:rPr lang="en-GB" dirty="0"/>
              <a:t>, St James Street </a:t>
            </a:r>
            <a:r>
              <a:rPr lang="en-GB" dirty="0" smtClean="0"/>
              <a:t>on 6</a:t>
            </a:r>
            <a:r>
              <a:rPr lang="en-GB" baseline="30000" dirty="0" smtClean="0"/>
              <a:t>th</a:t>
            </a:r>
            <a:r>
              <a:rPr lang="en-GB" dirty="0" smtClean="0"/>
              <a:t>  </a:t>
            </a:r>
            <a:r>
              <a:rPr lang="en-GB" dirty="0" smtClean="0"/>
              <a:t>of June 1859 </a:t>
            </a:r>
            <a:r>
              <a:rPr lang="en-GB" dirty="0" smtClean="0"/>
              <a:t>an </a:t>
            </a:r>
            <a:r>
              <a:rPr lang="en-GB" dirty="0"/>
              <a:t>agreement was reached to table a motion of no confidence in Derby’s government. The Liberal party dates its foundation from this meeting</a:t>
            </a:r>
            <a:r>
              <a:rPr lang="en-GB" dirty="0" smtClean="0"/>
              <a:t>.</a:t>
            </a:r>
          </a:p>
          <a:p>
            <a:r>
              <a:rPr lang="en-GB" dirty="0" smtClean="0"/>
              <a:t>They won the 1859 election and Palmerston became Prime Minister. His supporters became increasingly referred to as Liberals.</a:t>
            </a:r>
            <a:endParaRPr lang="en-GB" dirty="0"/>
          </a:p>
        </p:txBody>
      </p:sp>
    </p:spTree>
    <p:extLst>
      <p:ext uri="{BB962C8B-B14F-4D97-AF65-F5344CB8AC3E}">
        <p14:creationId xmlns:p14="http://schemas.microsoft.com/office/powerpoint/2010/main" val="260122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6645"/>
          </a:xfrm>
        </p:spPr>
        <p:txBody>
          <a:bodyPr/>
          <a:lstStyle/>
          <a:p>
            <a:r>
              <a:rPr lang="en-GB" dirty="0" smtClean="0"/>
              <a:t>British Politics 1846-1867 (6)</a:t>
            </a:r>
            <a:endParaRPr lang="en-GB" dirty="0"/>
          </a:p>
        </p:txBody>
      </p:sp>
      <p:sp>
        <p:nvSpPr>
          <p:cNvPr id="3" name="Content Placeholder 2"/>
          <p:cNvSpPr>
            <a:spLocks noGrp="1"/>
          </p:cNvSpPr>
          <p:nvPr>
            <p:ph idx="1"/>
          </p:nvPr>
        </p:nvSpPr>
        <p:spPr>
          <a:xfrm>
            <a:off x="0" y="807868"/>
            <a:ext cx="5513033" cy="5983549"/>
          </a:xfrm>
        </p:spPr>
        <p:txBody>
          <a:bodyPr>
            <a:normAutofit fontScale="55000" lnSpcReduction="20000"/>
          </a:bodyPr>
          <a:lstStyle/>
          <a:p>
            <a:r>
              <a:rPr lang="en-GB" dirty="0" smtClean="0"/>
              <a:t>Palmerston was the dominant politician in the late 1850s and up to his death in 1865.</a:t>
            </a:r>
          </a:p>
          <a:p>
            <a:r>
              <a:rPr lang="en-GB" dirty="0" smtClean="0"/>
              <a:t>He was a barrier to reform. He had referred to the franchise as “a trust reposed in the voter for the public good” and not a right of every citizen.</a:t>
            </a:r>
          </a:p>
          <a:p>
            <a:r>
              <a:rPr lang="en-GB" dirty="0" smtClean="0"/>
              <a:t>In 1852 he wrote “to go sneaking to the ballot box, and, poking in a piece of paper, looking round to see that no one could read it, is a course which is unconstitutional and unworthy of the character of straightforward and honest Englishmen.”</a:t>
            </a:r>
          </a:p>
          <a:p>
            <a:r>
              <a:rPr lang="en-GB" dirty="0" smtClean="0"/>
              <a:t>Lord John Russell took the 1832 reform act as final but in 1851 he changed his mind and introduced a bill in 1852. The Whigs and Tories denounced it as going too far and he withdrew it.</a:t>
            </a:r>
          </a:p>
          <a:p>
            <a:r>
              <a:rPr lang="en-GB" dirty="0" smtClean="0"/>
              <a:t>He tried again in 1854 but it was withdrawn partly because of Palmerston disapproval, partly because of radical opposition to its mild measure and also because of the outbreak of the Crimean War.</a:t>
            </a:r>
          </a:p>
          <a:p>
            <a:r>
              <a:rPr lang="en-GB" dirty="0" smtClean="0"/>
              <a:t>After the failure of the Conservative bill in 1859 Russell introduced a further moderate reform in 1860 but it was criticised from all sides and was unsuccessful.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349" y="889369"/>
            <a:ext cx="3651651" cy="2848129"/>
          </a:xfrm>
          <a:prstGeom prst="rect">
            <a:avLst/>
          </a:prstGeom>
        </p:spPr>
      </p:pic>
      <p:sp>
        <p:nvSpPr>
          <p:cNvPr id="5" name="TextBox 4"/>
          <p:cNvSpPr txBox="1"/>
          <p:nvPr/>
        </p:nvSpPr>
        <p:spPr>
          <a:xfrm>
            <a:off x="5582589" y="3870664"/>
            <a:ext cx="3471169" cy="2585323"/>
          </a:xfrm>
          <a:prstGeom prst="rect">
            <a:avLst/>
          </a:prstGeom>
          <a:noFill/>
        </p:spPr>
        <p:txBody>
          <a:bodyPr wrap="square" rtlCol="0">
            <a:spAutoFit/>
          </a:bodyPr>
          <a:lstStyle/>
          <a:p>
            <a:r>
              <a:rPr lang="en-GB" dirty="0" smtClean="0"/>
              <a:t>William Gladstone: "Permit me to explain democracy."</a:t>
            </a:r>
            <a:br>
              <a:rPr lang="en-GB" dirty="0" smtClean="0"/>
            </a:br>
            <a:r>
              <a:rPr lang="en-GB" dirty="0" smtClean="0"/>
              <a:t>Lord Palmerston: "Oh, bother your explanation! You've blown your horse, and you are out of the race."</a:t>
            </a:r>
            <a:br>
              <a:rPr lang="en-GB" dirty="0" smtClean="0"/>
            </a:br>
            <a:r>
              <a:rPr lang="en-GB" b="1" dirty="0" smtClean="0"/>
              <a:t>John Tenniel, </a:t>
            </a:r>
            <a:r>
              <a:rPr lang="en-GB" b="1" i="1" dirty="0" smtClean="0"/>
              <a:t>Punch Magazine</a:t>
            </a:r>
            <a:r>
              <a:rPr lang="en-GB" b="1" dirty="0" smtClean="0"/>
              <a:t>, 11th June, 1864</a:t>
            </a:r>
            <a:endParaRPr lang="en-GB" dirty="0" smtClean="0"/>
          </a:p>
          <a:p>
            <a:endParaRPr lang="en-GB" dirty="0"/>
          </a:p>
        </p:txBody>
      </p:sp>
    </p:spTree>
    <p:extLst>
      <p:ext uri="{BB962C8B-B14F-4D97-AF65-F5344CB8AC3E}">
        <p14:creationId xmlns:p14="http://schemas.microsoft.com/office/powerpoint/2010/main" val="36088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growing movement for Parliamentary Reform in the 1860’s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Italian unification 1859-60 was </a:t>
            </a:r>
            <a:r>
              <a:rPr lang="en-GB" dirty="0"/>
              <a:t>interpreted as </a:t>
            </a:r>
            <a:r>
              <a:rPr lang="en-GB" dirty="0" smtClean="0"/>
              <a:t>a popular </a:t>
            </a:r>
            <a:r>
              <a:rPr lang="en-GB" dirty="0"/>
              <a:t>struggles for freedom </a:t>
            </a:r>
            <a:r>
              <a:rPr lang="en-GB" dirty="0" smtClean="0"/>
              <a:t>and </a:t>
            </a:r>
            <a:r>
              <a:rPr lang="en-GB" dirty="0"/>
              <a:t>increased </a:t>
            </a:r>
            <a:r>
              <a:rPr lang="en-GB" dirty="0" smtClean="0"/>
              <a:t>agitation</a:t>
            </a:r>
          </a:p>
          <a:p>
            <a:r>
              <a:rPr lang="en-GB" dirty="0" smtClean="0"/>
              <a:t>The American </a:t>
            </a:r>
            <a:r>
              <a:rPr lang="en-GB" dirty="0"/>
              <a:t>Civil </a:t>
            </a:r>
            <a:r>
              <a:rPr lang="en-GB" dirty="0" smtClean="0"/>
              <a:t>War 1862-5 was seen as a test for democracy and northern workers supported the Union despite deprivation in the cotton industry.  The union victory saw more calls for democracy.</a:t>
            </a:r>
          </a:p>
          <a:p>
            <a:pPr fontAlgn="base"/>
            <a:r>
              <a:rPr lang="en-GB" dirty="0"/>
              <a:t> William Gladstone, May 1864</a:t>
            </a:r>
            <a:r>
              <a:rPr lang="en-GB" dirty="0" smtClean="0"/>
              <a:t>: “every </a:t>
            </a:r>
            <a:r>
              <a:rPr lang="en-GB" dirty="0"/>
              <a:t>man who is not presumably incapacitated by some consideration of personal unfitness or of political danger, is morally entitled to come within the pale of the constitution. Of course, in giving utterance to such a proposition, I do not recede from the protest I have previously made against sudden, or violent, or excessive or intoxicating change … Hearts should be bound together by a reasonable extension, at fitting times and among selected portions of the people, of every benefit and every privilege than can be justly conferred upon them</a:t>
            </a:r>
            <a:r>
              <a:rPr lang="en-GB" dirty="0" smtClean="0"/>
              <a:t>.”</a:t>
            </a:r>
          </a:p>
          <a:p>
            <a:pPr fontAlgn="base"/>
            <a:endParaRPr lang="en-GB" dirty="0"/>
          </a:p>
          <a:p>
            <a:endParaRPr lang="en-GB" dirty="0"/>
          </a:p>
        </p:txBody>
      </p:sp>
    </p:spTree>
    <p:extLst>
      <p:ext uri="{BB962C8B-B14F-4D97-AF65-F5344CB8AC3E}">
        <p14:creationId xmlns:p14="http://schemas.microsoft.com/office/powerpoint/2010/main" val="31827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growing movement for Parliamentary Reform in the 1860’s 2</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National Reform </a:t>
            </a:r>
            <a:r>
              <a:rPr lang="en-GB" dirty="0"/>
              <a:t>Union </a:t>
            </a:r>
            <a:r>
              <a:rPr lang="en-GB" dirty="0" smtClean="0"/>
              <a:t>1864 started in Manchester and branches were established nationwide. It attracted nonconformist clergyman, Progressive Liberal politicians and businessmen.</a:t>
            </a:r>
          </a:p>
          <a:p>
            <a:r>
              <a:rPr lang="en-GB" dirty="0" smtClean="0"/>
              <a:t>It wanted </a:t>
            </a:r>
          </a:p>
          <a:p>
            <a:r>
              <a:rPr lang="en-GB" dirty="0" smtClean="0"/>
              <a:t>triennial parliaments</a:t>
            </a:r>
          </a:p>
          <a:p>
            <a:r>
              <a:rPr lang="en-GB" dirty="0" smtClean="0"/>
              <a:t>the secret ballot </a:t>
            </a:r>
          </a:p>
          <a:p>
            <a:r>
              <a:rPr lang="en-GB" dirty="0" smtClean="0"/>
              <a:t>equal distribution of seats </a:t>
            </a:r>
          </a:p>
          <a:p>
            <a:r>
              <a:rPr lang="en-GB" dirty="0" smtClean="0"/>
              <a:t>A ratepayer franchise.</a:t>
            </a:r>
          </a:p>
          <a:p>
            <a:r>
              <a:rPr lang="en-GB" dirty="0" smtClean="0"/>
              <a:t>The Reform League 1864</a:t>
            </a:r>
          </a:p>
          <a:p>
            <a:r>
              <a:rPr lang="en-GB" dirty="0" smtClean="0"/>
              <a:t>This was more radical and was committed </a:t>
            </a:r>
            <a:r>
              <a:rPr lang="en-GB" dirty="0" smtClean="0"/>
              <a:t>to</a:t>
            </a:r>
          </a:p>
          <a:p>
            <a:r>
              <a:rPr lang="en-GB" dirty="0" smtClean="0"/>
              <a:t>manhood </a:t>
            </a:r>
            <a:r>
              <a:rPr lang="en-GB" dirty="0" smtClean="0"/>
              <a:t>suffrage </a:t>
            </a:r>
            <a:endParaRPr lang="en-GB" dirty="0" smtClean="0"/>
          </a:p>
          <a:p>
            <a:r>
              <a:rPr lang="en-GB" dirty="0" smtClean="0"/>
              <a:t>the </a:t>
            </a:r>
            <a:r>
              <a:rPr lang="en-GB" dirty="0" smtClean="0"/>
              <a:t>ballot.  </a:t>
            </a:r>
            <a:endParaRPr lang="en-GB" dirty="0" smtClean="0"/>
          </a:p>
          <a:p>
            <a:r>
              <a:rPr lang="en-GB" dirty="0" smtClean="0"/>
              <a:t>It </a:t>
            </a:r>
            <a:r>
              <a:rPr lang="en-GB" dirty="0" smtClean="0"/>
              <a:t>attracted large numbers of working men including trade unionist and former chartists</a:t>
            </a:r>
            <a:r>
              <a:rPr lang="en-GB" dirty="0" smtClean="0"/>
              <a:t>.</a:t>
            </a:r>
          </a:p>
          <a:p>
            <a:r>
              <a:rPr lang="en-GB" dirty="0" smtClean="0"/>
              <a:t>The continuing changes caused by industrialisation was also </a:t>
            </a:r>
            <a:r>
              <a:rPr lang="en-GB" smtClean="0"/>
              <a:t>a factor.</a:t>
            </a:r>
            <a:endParaRPr lang="en-GB" dirty="0" smtClean="0"/>
          </a:p>
          <a:p>
            <a:endParaRPr lang="en-GB" dirty="0"/>
          </a:p>
        </p:txBody>
      </p:sp>
    </p:spTree>
    <p:extLst>
      <p:ext uri="{BB962C8B-B14F-4D97-AF65-F5344CB8AC3E}">
        <p14:creationId xmlns:p14="http://schemas.microsoft.com/office/powerpoint/2010/main" val="26704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major figures of the period</a:t>
            </a:r>
            <a:endParaRPr lang="en-GB" dirty="0"/>
          </a:p>
        </p:txBody>
      </p:sp>
      <p:sp>
        <p:nvSpPr>
          <p:cNvPr id="3" name="Content Placeholder 2"/>
          <p:cNvSpPr>
            <a:spLocks noGrp="1"/>
          </p:cNvSpPr>
          <p:nvPr>
            <p:ph idx="1"/>
          </p:nvPr>
        </p:nvSpPr>
        <p:spPr/>
        <p:txBody>
          <a:bodyPr>
            <a:normAutofit fontScale="55000" lnSpcReduction="20000"/>
          </a:bodyPr>
          <a:lstStyle/>
          <a:p>
            <a:r>
              <a:rPr lang="en-GB" b="1" dirty="0" smtClean="0"/>
              <a:t>Lord John </a:t>
            </a:r>
            <a:r>
              <a:rPr lang="en-GB" b="1" dirty="0" smtClean="0"/>
              <a:t>Russell</a:t>
            </a:r>
          </a:p>
          <a:p>
            <a:r>
              <a:rPr lang="en-GB" dirty="0" smtClean="0"/>
              <a:t>“In </a:t>
            </a:r>
            <a:r>
              <a:rPr lang="en-GB" dirty="0"/>
              <a:t>person diminutive and rickety, he wriggled round, played with his hat, and seemed unable to </a:t>
            </a:r>
            <a:r>
              <a:rPr lang="en-GB" dirty="0" smtClean="0"/>
              <a:t>dispose </a:t>
            </a:r>
            <a:r>
              <a:rPr lang="en-GB" dirty="0"/>
              <a:t>of his hands or his feet; his voice was small and thin, but notwithstanding this, a house of five hundred members was hushed to catch his smallest accents. You listened, and you felt that you had heard a man of mind, of thought, and of moral elevation</a:t>
            </a:r>
            <a:r>
              <a:rPr lang="en-GB" dirty="0" smtClean="0"/>
              <a:t>.”</a:t>
            </a:r>
            <a:r>
              <a:rPr lang="en-GB" dirty="0"/>
              <a:t> </a:t>
            </a:r>
            <a:r>
              <a:rPr lang="en-GB" dirty="0" smtClean="0"/>
              <a:t>Charles </a:t>
            </a:r>
            <a:r>
              <a:rPr lang="en-GB" dirty="0" err="1"/>
              <a:t>Sumners</a:t>
            </a:r>
            <a:r>
              <a:rPr lang="en-GB" dirty="0"/>
              <a:t> </a:t>
            </a:r>
            <a:r>
              <a:rPr lang="en-GB" dirty="0" smtClean="0"/>
              <a:t>1838.</a:t>
            </a:r>
            <a:endParaRPr lang="en-GB" b="1" dirty="0" smtClean="0"/>
          </a:p>
          <a:p>
            <a:r>
              <a:rPr lang="en-GB" b="1" dirty="0" smtClean="0"/>
              <a:t>Lord </a:t>
            </a:r>
            <a:r>
              <a:rPr lang="en-GB" b="1" dirty="0" smtClean="0"/>
              <a:t>Palmerston</a:t>
            </a:r>
          </a:p>
          <a:p>
            <a:r>
              <a:rPr lang="en-GB" dirty="0" smtClean="0"/>
              <a:t>Started as a Tory became a Whig and finally presided over the creation of the Liberal party.</a:t>
            </a:r>
          </a:p>
          <a:p>
            <a:r>
              <a:rPr lang="en-GB" dirty="0" smtClean="0"/>
              <a:t>In early life he was mainly interested in fashion and was known as a Regency dandy.</a:t>
            </a:r>
          </a:p>
          <a:p>
            <a:r>
              <a:rPr lang="en-GB" dirty="0" smtClean="0"/>
              <a:t>He was a womaniser and when he was 78 there was an attempt to extort money from him for alleged adultery.</a:t>
            </a:r>
          </a:p>
          <a:p>
            <a:r>
              <a:rPr lang="en-GB" dirty="0" smtClean="0"/>
              <a:t>He was not a great orator but the powerful and effective debater.</a:t>
            </a:r>
          </a:p>
          <a:p>
            <a:r>
              <a:rPr lang="en-GB" dirty="0" smtClean="0"/>
              <a:t>He had great energy and worked very long hours.</a:t>
            </a:r>
          </a:p>
          <a:p>
            <a:r>
              <a:rPr lang="en-GB" dirty="0" smtClean="0"/>
              <a:t>He had limited interest in reform and after 1830 was mainly interested in foreign affairs. He pursued British interests aggressively and jingoistic and with the use of gunboat diplomacy.</a:t>
            </a:r>
            <a:endParaRPr lang="en-GB" dirty="0"/>
          </a:p>
        </p:txBody>
      </p:sp>
    </p:spTree>
    <p:extLst>
      <p:ext uri="{BB962C8B-B14F-4D97-AF65-F5344CB8AC3E}">
        <p14:creationId xmlns:p14="http://schemas.microsoft.com/office/powerpoint/2010/main" val="94699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Electoral position in 1867</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Figures differ but around 8% had the right to vote (no females)</a:t>
            </a:r>
          </a:p>
          <a:p>
            <a:r>
              <a:rPr lang="en-GB" dirty="0" smtClean="0"/>
              <a:t>Rotten or pocket boroughs still existed.</a:t>
            </a:r>
          </a:p>
          <a:p>
            <a:r>
              <a:rPr lang="en-GB" dirty="0" smtClean="0"/>
              <a:t>88 constituencies had less than 4000 electors</a:t>
            </a:r>
          </a:p>
          <a:p>
            <a:r>
              <a:rPr lang="en-GB" dirty="0" smtClean="0"/>
              <a:t>Voting was open</a:t>
            </a:r>
          </a:p>
          <a:p>
            <a:r>
              <a:rPr lang="en-GB" dirty="0" smtClean="0"/>
              <a:t>Bribery and corruption was endemic.</a:t>
            </a:r>
          </a:p>
          <a:p>
            <a:r>
              <a:rPr lang="en-GB" dirty="0" smtClean="0"/>
              <a:t>The South and South West was overrepresented.</a:t>
            </a:r>
          </a:p>
          <a:p>
            <a:r>
              <a:rPr lang="en-GB" dirty="0" smtClean="0"/>
              <a:t>Large industrial towns like Manchester were underrepresented.</a:t>
            </a:r>
          </a:p>
          <a:p>
            <a:r>
              <a:rPr lang="en-GB" dirty="0" smtClean="0"/>
              <a:t>Very few working class people had the vote. </a:t>
            </a:r>
            <a:endParaRPr lang="en-GB" dirty="0"/>
          </a:p>
        </p:txBody>
      </p:sp>
    </p:spTree>
    <p:extLst>
      <p:ext uri="{BB962C8B-B14F-4D97-AF65-F5344CB8AC3E}">
        <p14:creationId xmlns:p14="http://schemas.microsoft.com/office/powerpoint/2010/main" val="13703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33" y="97085"/>
            <a:ext cx="8229600" cy="728538"/>
          </a:xfrm>
        </p:spPr>
        <p:txBody>
          <a:bodyPr>
            <a:normAutofit fontScale="90000"/>
          </a:bodyPr>
          <a:lstStyle/>
          <a:p>
            <a:r>
              <a:rPr lang="en-GB" dirty="0" smtClean="0"/>
              <a:t>The 1866 Reform Bill</a:t>
            </a:r>
            <a:endParaRPr lang="en-GB" dirty="0"/>
          </a:p>
        </p:txBody>
      </p:sp>
      <p:sp>
        <p:nvSpPr>
          <p:cNvPr id="3" name="Content Placeholder 2"/>
          <p:cNvSpPr>
            <a:spLocks noGrp="1"/>
          </p:cNvSpPr>
          <p:nvPr>
            <p:ph sz="half" idx="1"/>
          </p:nvPr>
        </p:nvSpPr>
        <p:spPr>
          <a:xfrm>
            <a:off x="204186" y="816746"/>
            <a:ext cx="4687410" cy="5717219"/>
          </a:xfrm>
        </p:spPr>
        <p:txBody>
          <a:bodyPr>
            <a:normAutofit fontScale="62500" lnSpcReduction="20000"/>
          </a:bodyPr>
          <a:lstStyle/>
          <a:p>
            <a:pPr fontAlgn="base"/>
            <a:r>
              <a:rPr lang="en-GB" dirty="0" smtClean="0"/>
              <a:t>On Palmerston’s death in 1865 Lord Russell became Prime Minister at the age of 74 and introduced a bill to reform the franchise.</a:t>
            </a:r>
          </a:p>
          <a:p>
            <a:pPr fontAlgn="base"/>
            <a:r>
              <a:rPr lang="en-GB" dirty="0" smtClean="0"/>
              <a:t>Gladstone’s </a:t>
            </a:r>
            <a:r>
              <a:rPr lang="en-GB" dirty="0"/>
              <a:t>bill sought to enfranchise occupiers of property in the boroughs worth £7 in rent a year, as against the existing £10 qualification, and also those lodgers who rented property worth £10 a </a:t>
            </a:r>
            <a:r>
              <a:rPr lang="en-GB" dirty="0" smtClean="0"/>
              <a:t>year.</a:t>
            </a:r>
          </a:p>
          <a:p>
            <a:pPr fontAlgn="base"/>
            <a:r>
              <a:rPr lang="en-GB" dirty="0" smtClean="0"/>
              <a:t>The county franchises was to be dropped from £50 to £14.</a:t>
            </a:r>
            <a:endParaRPr lang="en-GB" dirty="0"/>
          </a:p>
          <a:p>
            <a:pPr fontAlgn="base"/>
            <a:r>
              <a:rPr lang="en-GB" dirty="0" smtClean="0"/>
              <a:t>one </a:t>
            </a:r>
            <a:r>
              <a:rPr lang="en-GB" dirty="0"/>
              <a:t>in four men would have been able to vote, instead of the existing one in </a:t>
            </a:r>
            <a:r>
              <a:rPr lang="en-GB" dirty="0" smtClean="0"/>
              <a:t>five.</a:t>
            </a:r>
          </a:p>
          <a:p>
            <a:pPr fontAlgn="base"/>
            <a:r>
              <a:rPr lang="en-GB" dirty="0" smtClean="0"/>
              <a:t>Radicals oppose the bill as being too weak. </a:t>
            </a:r>
          </a:p>
          <a:p>
            <a:pPr fontAlgn="base"/>
            <a:r>
              <a:rPr lang="en-GB" dirty="0" smtClean="0"/>
              <a:t>Some liberals oppose the bill as going too far. They were known as Adullamites.</a:t>
            </a:r>
          </a:p>
          <a:p>
            <a:pPr fontAlgn="base"/>
            <a:r>
              <a:rPr lang="en-GB" dirty="0" smtClean="0"/>
              <a:t>Disraeli proposed the details of the bill on technical grounds.</a:t>
            </a:r>
          </a:p>
          <a:p>
            <a:pPr fontAlgn="base"/>
            <a:r>
              <a:rPr lang="en-GB" dirty="0" smtClean="0"/>
              <a:t>And able to secure a majority for reform Russell resigned.</a:t>
            </a:r>
          </a:p>
          <a:p>
            <a:pPr fontAlgn="base"/>
            <a:r>
              <a:rPr lang="en-GB" dirty="0" smtClean="0"/>
              <a:t>There were disturbances in Hyde Park in July 1866 and is convinced many that reform was necessary.</a:t>
            </a:r>
          </a:p>
          <a:p>
            <a:pPr fontAlgn="base"/>
            <a:endParaRPr lang="en-GB" dirty="0"/>
          </a:p>
          <a:p>
            <a:endParaRPr lang="en-GB"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54857" y="1989978"/>
            <a:ext cx="3953256" cy="2947416"/>
          </a:xfrm>
        </p:spPr>
      </p:pic>
      <p:sp>
        <p:nvSpPr>
          <p:cNvPr id="10" name="TextBox 9"/>
          <p:cNvSpPr txBox="1"/>
          <p:nvPr/>
        </p:nvSpPr>
        <p:spPr>
          <a:xfrm>
            <a:off x="5610687" y="5131293"/>
            <a:ext cx="2512381" cy="369332"/>
          </a:xfrm>
          <a:prstGeom prst="rect">
            <a:avLst/>
          </a:prstGeom>
          <a:noFill/>
        </p:spPr>
        <p:txBody>
          <a:bodyPr wrap="square" rtlCol="0">
            <a:spAutoFit/>
          </a:bodyPr>
          <a:lstStyle/>
          <a:p>
            <a:r>
              <a:rPr lang="en-GB" dirty="0" smtClean="0"/>
              <a:t>Hyde Park riots 1866</a:t>
            </a:r>
            <a:endParaRPr lang="en-GB" dirty="0"/>
          </a:p>
        </p:txBody>
      </p:sp>
    </p:spTree>
    <p:extLst>
      <p:ext uri="{BB962C8B-B14F-4D97-AF65-F5344CB8AC3E}">
        <p14:creationId xmlns:p14="http://schemas.microsoft.com/office/powerpoint/2010/main" val="271484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99464" cy="861134"/>
          </a:xfrm>
        </p:spPr>
        <p:txBody>
          <a:bodyPr/>
          <a:lstStyle/>
          <a:p>
            <a:r>
              <a:rPr lang="en-GB" dirty="0" smtClean="0"/>
              <a:t>1867 Reform Act 1</a:t>
            </a:r>
            <a:endParaRPr lang="en-GB" dirty="0"/>
          </a:p>
        </p:txBody>
      </p:sp>
      <p:sp>
        <p:nvSpPr>
          <p:cNvPr id="3" name="Content Placeholder 2"/>
          <p:cNvSpPr>
            <a:spLocks noGrp="1"/>
          </p:cNvSpPr>
          <p:nvPr>
            <p:ph sz="half" idx="1"/>
          </p:nvPr>
        </p:nvSpPr>
        <p:spPr>
          <a:xfrm>
            <a:off x="164236" y="4722919"/>
            <a:ext cx="8322815" cy="2068499"/>
          </a:xfrm>
        </p:spPr>
        <p:txBody>
          <a:bodyPr>
            <a:normAutofit fontScale="62500" lnSpcReduction="20000"/>
          </a:bodyPr>
          <a:lstStyle/>
          <a:p>
            <a:r>
              <a:rPr lang="en-GB" dirty="0" smtClean="0"/>
              <a:t>Lord Derby formed a minority Conservative administration in 1866.</a:t>
            </a:r>
          </a:p>
          <a:p>
            <a:r>
              <a:rPr lang="en-GB" dirty="0" smtClean="0"/>
              <a:t>He and Disraeli were convinced that electoral reform was necessary in order to show that the Conservatives were not opposed to reform.</a:t>
            </a:r>
          </a:p>
          <a:p>
            <a:r>
              <a:rPr lang="en-GB" dirty="0" smtClean="0"/>
              <a:t>Disraeli introduced a bill in 1867 and was very adept and guiding it through Parliament.</a:t>
            </a:r>
          </a:p>
          <a:p>
            <a:r>
              <a:rPr lang="en-GB" dirty="0" smtClean="0"/>
              <a:t>He accepted many Liberal amendments and was careful to keep his backbenchers fully informed in contrast to Gladstone in 1866 and the bill was passed and became an act.</a:t>
            </a:r>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74416" y="0"/>
            <a:ext cx="3669583" cy="478733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 y="772357"/>
            <a:ext cx="5389201" cy="3583773"/>
          </a:xfrm>
          <a:prstGeom prst="rect">
            <a:avLst/>
          </a:prstGeom>
        </p:spPr>
      </p:pic>
      <p:sp>
        <p:nvSpPr>
          <p:cNvPr id="10" name="TextBox 9"/>
          <p:cNvSpPr txBox="1"/>
          <p:nvPr/>
        </p:nvSpPr>
        <p:spPr>
          <a:xfrm>
            <a:off x="-455" y="4356130"/>
            <a:ext cx="5389201" cy="369332"/>
          </a:xfrm>
          <a:prstGeom prst="rect">
            <a:avLst/>
          </a:prstGeom>
          <a:noFill/>
        </p:spPr>
        <p:txBody>
          <a:bodyPr wrap="square" rtlCol="0">
            <a:spAutoFit/>
          </a:bodyPr>
          <a:lstStyle/>
          <a:p>
            <a:r>
              <a:rPr lang="en-GB" dirty="0" smtClean="0"/>
              <a:t>Disraeli introducing the 1867 Reform Bill to Parliament</a:t>
            </a:r>
            <a:endParaRPr lang="en-GB" dirty="0"/>
          </a:p>
        </p:txBody>
      </p:sp>
    </p:spTree>
    <p:extLst>
      <p:ext uri="{BB962C8B-B14F-4D97-AF65-F5344CB8AC3E}">
        <p14:creationId xmlns:p14="http://schemas.microsoft.com/office/powerpoint/2010/main" val="248980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1867 Reform Act 2</a:t>
            </a:r>
            <a:endParaRPr lang="en-GB" dirty="0"/>
          </a:p>
        </p:txBody>
      </p:sp>
      <p:sp>
        <p:nvSpPr>
          <p:cNvPr id="3" name="Content Placeholder 2"/>
          <p:cNvSpPr>
            <a:spLocks noGrp="1"/>
          </p:cNvSpPr>
          <p:nvPr>
            <p:ph idx="1"/>
          </p:nvPr>
        </p:nvSpPr>
        <p:spPr>
          <a:xfrm>
            <a:off x="457200" y="1278384"/>
            <a:ext cx="8229600" cy="5131294"/>
          </a:xfrm>
        </p:spPr>
        <p:txBody>
          <a:bodyPr>
            <a:normAutofit fontScale="55000" lnSpcReduction="20000"/>
          </a:bodyPr>
          <a:lstStyle/>
          <a:p>
            <a:r>
              <a:rPr lang="en-GB" dirty="0"/>
              <a:t>Suffrage was extended </a:t>
            </a:r>
            <a:endParaRPr lang="en-GB" dirty="0" smtClean="0"/>
          </a:p>
          <a:p>
            <a:r>
              <a:rPr lang="en-GB" dirty="0" smtClean="0"/>
              <a:t>All borough </a:t>
            </a:r>
            <a:r>
              <a:rPr lang="en-GB" dirty="0"/>
              <a:t>householders with 12 months' residency and to £10 lodgers. </a:t>
            </a:r>
            <a:endParaRPr lang="en-GB" dirty="0" smtClean="0"/>
          </a:p>
          <a:p>
            <a:r>
              <a:rPr lang="en-GB" dirty="0" smtClean="0"/>
              <a:t>In </a:t>
            </a:r>
            <a:r>
              <a:rPr lang="en-GB" dirty="0"/>
              <a:t>the counties it was extended to £5 property owners and £12 occupiers. </a:t>
            </a:r>
            <a:endParaRPr lang="en-GB" dirty="0" smtClean="0"/>
          </a:p>
          <a:p>
            <a:r>
              <a:rPr lang="en-GB" dirty="0" smtClean="0"/>
              <a:t>Seats </a:t>
            </a:r>
            <a:r>
              <a:rPr lang="en-GB" dirty="0"/>
              <a:t>were re-allocated again, many to the new towns. </a:t>
            </a:r>
            <a:endParaRPr lang="en-GB" dirty="0" smtClean="0"/>
          </a:p>
          <a:p>
            <a:r>
              <a:rPr lang="en-GB" dirty="0" smtClean="0"/>
              <a:t>Boroughs with </a:t>
            </a:r>
            <a:r>
              <a:rPr lang="en-GB" dirty="0"/>
              <a:t>less than 10,000 inhabitants lost one of their MPs. Two hundred and three boroughs existed before the act. Of these, fifty-six boroughs, each with a population of less than two thousand, were completely abolished. Thirty two-member boroughs, each with a population of less than four thousand, lost half their representation. </a:t>
            </a:r>
            <a:endParaRPr lang="en-GB" dirty="0" smtClean="0"/>
          </a:p>
          <a:p>
            <a:r>
              <a:rPr lang="en-GB" dirty="0" smtClean="0"/>
              <a:t>One extra </a:t>
            </a:r>
            <a:r>
              <a:rPr lang="en-GB" dirty="0"/>
              <a:t>seat </a:t>
            </a:r>
            <a:r>
              <a:rPr lang="en-GB" dirty="0" smtClean="0"/>
              <a:t>was given to </a:t>
            </a:r>
            <a:r>
              <a:rPr lang="en-GB" dirty="0"/>
              <a:t>Liverpool, Manchester, Birmingham and Leeds; </a:t>
            </a:r>
            <a:endParaRPr lang="en-GB" dirty="0" smtClean="0"/>
          </a:p>
          <a:p>
            <a:r>
              <a:rPr lang="en-GB" dirty="0" smtClean="0"/>
              <a:t>Twenty-five seats </a:t>
            </a:r>
            <a:r>
              <a:rPr lang="en-GB" dirty="0"/>
              <a:t>to counties whose population had increased since 1832. The Act also increased the number of county members. </a:t>
            </a:r>
            <a:endParaRPr lang="en-GB" dirty="0" smtClean="0"/>
          </a:p>
          <a:p>
            <a:r>
              <a:rPr lang="en-GB" dirty="0" smtClean="0"/>
              <a:t>The Act's </a:t>
            </a:r>
            <a:r>
              <a:rPr lang="en-GB" dirty="0"/>
              <a:t>enfranchising clauses created 65 county seats and 65 borough seats.</a:t>
            </a:r>
            <a:endParaRPr lang="en-GB" dirty="0" smtClean="0"/>
          </a:p>
          <a:p>
            <a:r>
              <a:rPr lang="en-GB" dirty="0" smtClean="0"/>
              <a:t>In </a:t>
            </a:r>
            <a:r>
              <a:rPr lang="en-GB" dirty="0"/>
              <a:t>all, the Act added 1,120,000 voters to the previous 1,400,000. This meant that one in three men could vote, 47% in the boroughs</a:t>
            </a:r>
            <a:r>
              <a:rPr lang="en-GB" dirty="0" smtClean="0"/>
              <a:t>.</a:t>
            </a:r>
          </a:p>
          <a:p>
            <a:r>
              <a:rPr lang="en-GB" dirty="0" smtClean="0"/>
              <a:t>It gave the vote to the wealthier working classes in the boroughs but not in the counties.</a:t>
            </a:r>
          </a:p>
          <a:p>
            <a:r>
              <a:rPr lang="en-GB" dirty="0" smtClean="0"/>
              <a:t>Overall the number of people over 21 who could vote had increased to about 16% (no women}.</a:t>
            </a:r>
            <a:endParaRPr lang="en-GB" dirty="0"/>
          </a:p>
        </p:txBody>
      </p:sp>
    </p:spTree>
    <p:extLst>
      <p:ext uri="{BB962C8B-B14F-4D97-AF65-F5344CB8AC3E}">
        <p14:creationId xmlns:p14="http://schemas.microsoft.com/office/powerpoint/2010/main" val="16458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62" y="7658"/>
            <a:ext cx="8678196" cy="6850342"/>
          </a:xfrm>
        </p:spPr>
      </p:pic>
    </p:spTree>
    <p:extLst>
      <p:ext uri="{BB962C8B-B14F-4D97-AF65-F5344CB8AC3E}">
        <p14:creationId xmlns:p14="http://schemas.microsoft.com/office/powerpoint/2010/main" val="241688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Historians reaction.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Whig school believes that political changes came about in response to a changing economic and social structure and to pressure from below.  Many socialist historians also support this whilst concentrating on the last point.</a:t>
            </a:r>
          </a:p>
          <a:p>
            <a:r>
              <a:rPr lang="en-GB" dirty="0" smtClean="0"/>
              <a:t>The smaller Tory school stress the competition between parties in 1866-7 and focus attention on the Disraeli’s political calculations.</a:t>
            </a:r>
          </a:p>
          <a:p>
            <a:r>
              <a:rPr lang="en-GB" dirty="0" smtClean="0"/>
              <a:t>Dr Robert Harrison a socialist historian has emphasised the part played by mass agitation, the Hyde Park riot and contemporary fears of revolution in 1867.</a:t>
            </a:r>
          </a:p>
          <a:p>
            <a:r>
              <a:rPr lang="en-GB" dirty="0" smtClean="0"/>
              <a:t>However Robert Blake in his biography of Disraeli denied that the agitation in general or the Hyde Park rights in particular influenced Disraeli but rather he saw reform as a means of isolating Gladstone, keeping the Liberal party divided, and consolidating his own leadership in the Commons.</a:t>
            </a:r>
            <a:endParaRPr lang="en-GB" dirty="0"/>
          </a:p>
        </p:txBody>
      </p:sp>
    </p:spTree>
    <p:extLst>
      <p:ext uri="{BB962C8B-B14F-4D97-AF65-F5344CB8AC3E}">
        <p14:creationId xmlns:p14="http://schemas.microsoft.com/office/powerpoint/2010/main" val="33009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Leap in the Dark</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a:t>Benjamin Disraeli, the </a:t>
            </a:r>
            <a:r>
              <a:rPr lang="en-GB" i="1" dirty="0"/>
              <a:t>Times</a:t>
            </a:r>
            <a:r>
              <a:rPr lang="en-GB" dirty="0"/>
              <a:t> once famously wrote, saw the </a:t>
            </a:r>
            <a:r>
              <a:rPr lang="en-GB" dirty="0" smtClean="0"/>
              <a:t>Conservative voter </a:t>
            </a:r>
            <a:r>
              <a:rPr lang="en-GB" dirty="0"/>
              <a:t>in the working man just as the sculptor sees “the angel in the marble”. </a:t>
            </a:r>
            <a:endParaRPr lang="en-GB" dirty="0" smtClean="0"/>
          </a:p>
          <a:p>
            <a:r>
              <a:rPr lang="en-GB" dirty="0" smtClean="0"/>
              <a:t>Many had begun to see a deference to his betters in the working man and thus the Conservatives may have seen the possibility of working class support.</a:t>
            </a:r>
          </a:p>
          <a:p>
            <a:r>
              <a:rPr lang="en-GB" dirty="0" smtClean="0"/>
              <a:t>The second reform act did not immediately benefit the Conservatives with the Liberals winning the 1868 election</a:t>
            </a:r>
            <a:r>
              <a:rPr lang="en-GB" dirty="0"/>
              <a:t>.</a:t>
            </a:r>
            <a:r>
              <a:rPr lang="en-GB" dirty="0" smtClean="0"/>
              <a:t> </a:t>
            </a:r>
          </a:p>
          <a:p>
            <a:r>
              <a:rPr lang="en-GB" dirty="0" smtClean="0"/>
              <a:t>They did however return to power with an overall majority in 1874.</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57105" y="1606858"/>
            <a:ext cx="4451840" cy="4057095"/>
          </a:xfrm>
        </p:spPr>
      </p:pic>
    </p:spTree>
    <p:extLst>
      <p:ext uri="{BB962C8B-B14F-4D97-AF65-F5344CB8AC3E}">
        <p14:creationId xmlns:p14="http://schemas.microsoft.com/office/powerpoint/2010/main" val="34672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results of the 1867 Reform</a:t>
            </a:r>
            <a:endParaRPr lang="en-GB" dirty="0"/>
          </a:p>
        </p:txBody>
      </p:sp>
      <p:sp>
        <p:nvSpPr>
          <p:cNvPr id="6" name="Content Placeholder 5"/>
          <p:cNvSpPr>
            <a:spLocks noGrp="1"/>
          </p:cNvSpPr>
          <p:nvPr>
            <p:ph idx="1"/>
          </p:nvPr>
        </p:nvSpPr>
        <p:spPr/>
        <p:txBody>
          <a:bodyPr>
            <a:normAutofit fontScale="55000" lnSpcReduction="20000"/>
          </a:bodyPr>
          <a:lstStyle/>
          <a:p>
            <a:r>
              <a:rPr lang="en-GB" dirty="0" smtClean="0"/>
              <a:t>It was a further stage in the UK’s journey to democracy, though it is still a property based franchise.</a:t>
            </a:r>
          </a:p>
          <a:p>
            <a:r>
              <a:rPr lang="en-GB" dirty="0" smtClean="0"/>
              <a:t>Centres for party loyalty and organisation had been created by the formation of the Carlton Club 1832 and the Reform Club 1836.</a:t>
            </a:r>
          </a:p>
          <a:p>
            <a:r>
              <a:rPr lang="en-GB" dirty="0" smtClean="0"/>
              <a:t>Electoral reform associations had been formed in the 1840s and 1850s.</a:t>
            </a:r>
          </a:p>
          <a:p>
            <a:r>
              <a:rPr lang="en-GB" dirty="0" smtClean="0"/>
              <a:t>These became constituency party associations in the 1850s and 1860s.</a:t>
            </a:r>
          </a:p>
          <a:p>
            <a:r>
              <a:rPr lang="en-GB" dirty="0" smtClean="0"/>
              <a:t>In 1867 the National Union of Conservative and Constitutional Associations was established.</a:t>
            </a:r>
          </a:p>
          <a:p>
            <a:r>
              <a:rPr lang="en-GB" dirty="0" smtClean="0"/>
              <a:t>The 1867 act heard is created some 3 seat borough constituencies, but an amendment in the Lords had provided voters with two votes. The Birmingham Liberal caucus organised voters to return three Liberals in 1868.</a:t>
            </a:r>
          </a:p>
          <a:p>
            <a:r>
              <a:rPr lang="en-GB" dirty="0" smtClean="0"/>
              <a:t>This was followed by the formation of the National Liberal Federation in 1877.</a:t>
            </a:r>
          </a:p>
          <a:p>
            <a:r>
              <a:rPr lang="en-GB" dirty="0" smtClean="0"/>
              <a:t>So the act led to further party organisation outside parliament and greater spending by the parties.</a:t>
            </a:r>
          </a:p>
          <a:p>
            <a:r>
              <a:rPr lang="en-GB" dirty="0" smtClean="0"/>
              <a:t>Inside parliament it led to greater party discipline and unity.</a:t>
            </a:r>
          </a:p>
          <a:p>
            <a:r>
              <a:rPr lang="en-GB" dirty="0" smtClean="0"/>
              <a:t>Fewer independents were able to get elected.</a:t>
            </a:r>
          </a:p>
          <a:p>
            <a:r>
              <a:rPr lang="en-GB" dirty="0" smtClean="0"/>
              <a:t>Bribery and corruption still existed.</a:t>
            </a:r>
          </a:p>
          <a:p>
            <a:endParaRPr lang="en-GB" dirty="0" smtClean="0"/>
          </a:p>
          <a:p>
            <a:endParaRPr lang="en-GB" dirty="0" smtClean="0"/>
          </a:p>
          <a:p>
            <a:endParaRPr lang="en-GB" dirty="0"/>
          </a:p>
        </p:txBody>
      </p:sp>
    </p:spTree>
    <p:extLst>
      <p:ext uri="{BB962C8B-B14F-4D97-AF65-F5344CB8AC3E}">
        <p14:creationId xmlns:p14="http://schemas.microsoft.com/office/powerpoint/2010/main" val="24701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additive="base">
                                        <p:cTn id="6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additive="base">
                                        <p:cTn id="7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Lord John </a:t>
            </a:r>
            <a:r>
              <a:rPr lang="en-GB" b="1" dirty="0" smtClean="0"/>
              <a:t>Russell </a:t>
            </a:r>
            <a:r>
              <a:rPr lang="en-GB" dirty="0" smtClean="0"/>
              <a:t>1792- </a:t>
            </a:r>
            <a:r>
              <a:rPr lang="en-GB" dirty="0" smtClean="0"/>
              <a:t>1878</a:t>
            </a:r>
            <a:r>
              <a:rPr lang="en-GB" baseline="30000" dirty="0" smtClean="0"/>
              <a:t>1</a:t>
            </a:r>
            <a:endParaRPr lang="en-GB" baseline="30000" dirty="0"/>
          </a:p>
        </p:txBody>
      </p:sp>
      <p:sp>
        <p:nvSpPr>
          <p:cNvPr id="3" name="Content Placeholder 2"/>
          <p:cNvSpPr>
            <a:spLocks noGrp="1"/>
          </p:cNvSpPr>
          <p:nvPr>
            <p:ph sz="half" idx="1"/>
          </p:nvPr>
        </p:nvSpPr>
        <p:spPr>
          <a:xfrm>
            <a:off x="457200" y="1145219"/>
            <a:ext cx="4038600" cy="5193437"/>
          </a:xfrm>
        </p:spPr>
        <p:txBody>
          <a:bodyPr>
            <a:normAutofit fontScale="62500" lnSpcReduction="20000"/>
          </a:bodyPr>
          <a:lstStyle/>
          <a:p>
            <a:r>
              <a:rPr lang="en-GB" dirty="0" smtClean="0"/>
              <a:t>In 1812 he became an MP. He was also granted the courtesy title, Lord Russell. </a:t>
            </a:r>
          </a:p>
          <a:p>
            <a:r>
              <a:rPr lang="en-GB" dirty="0" smtClean="0"/>
              <a:t>In the House of Commons Russell supported the Whigs and in 1817 he made a passionate speech against the decision by Lord Liverpool and his government to suspend Habeas Corpus. Russell also took an active part in the campaign for parliamentary reform.</a:t>
            </a:r>
          </a:p>
          <a:p>
            <a:r>
              <a:rPr lang="en-GB" dirty="0" smtClean="0"/>
              <a:t>For the next twelve years Russell was the leader of the Whig campaign in the House of Commons for parliamentary reform. </a:t>
            </a:r>
          </a:p>
          <a:p>
            <a:r>
              <a:rPr lang="en-GB" dirty="0" smtClean="0"/>
              <a:t>When he proposed the motion for an investigation into parliamentary representation in 1822, the motion was defeated by 105 votes. </a:t>
            </a:r>
          </a:p>
          <a:p>
            <a:r>
              <a:rPr lang="en-GB" dirty="0" smtClean="0"/>
              <a:t>An attempt by Lord Russell to introduce a bill to reduce bribery at elections also ended in failure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9884" y="1280604"/>
            <a:ext cx="3243606" cy="4525963"/>
          </a:xfrm>
        </p:spPr>
      </p:pic>
      <p:sp>
        <p:nvSpPr>
          <p:cNvPr id="6" name="TextBox 5"/>
          <p:cNvSpPr txBox="1"/>
          <p:nvPr/>
        </p:nvSpPr>
        <p:spPr>
          <a:xfrm>
            <a:off x="6356411" y="5809527"/>
            <a:ext cx="2112885" cy="369332"/>
          </a:xfrm>
          <a:prstGeom prst="rect">
            <a:avLst/>
          </a:prstGeom>
          <a:noFill/>
        </p:spPr>
        <p:txBody>
          <a:bodyPr wrap="square" rtlCol="0">
            <a:spAutoFit/>
          </a:bodyPr>
          <a:lstStyle/>
          <a:p>
            <a:r>
              <a:rPr lang="en-GB" dirty="0" smtClean="0"/>
              <a:t>1853</a:t>
            </a:r>
            <a:endParaRPr lang="en-GB" dirty="0"/>
          </a:p>
        </p:txBody>
      </p:sp>
      <p:sp>
        <p:nvSpPr>
          <p:cNvPr id="4" name="TextBox 3"/>
          <p:cNvSpPr txBox="1"/>
          <p:nvPr/>
        </p:nvSpPr>
        <p:spPr>
          <a:xfrm>
            <a:off x="710214" y="6418555"/>
            <a:ext cx="7759082" cy="369332"/>
          </a:xfrm>
          <a:prstGeom prst="rect">
            <a:avLst/>
          </a:prstGeom>
          <a:noFill/>
        </p:spPr>
        <p:txBody>
          <a:bodyPr wrap="square" rtlCol="0">
            <a:spAutoFit/>
          </a:bodyPr>
          <a:lstStyle/>
          <a:p>
            <a:r>
              <a:rPr lang="en-GB" baseline="30000" dirty="0"/>
              <a:t>1</a:t>
            </a:r>
            <a:r>
              <a:rPr lang="en-GB" dirty="0"/>
              <a:t> </a:t>
            </a:r>
            <a:r>
              <a:rPr lang="en-GB" dirty="0" smtClean="0"/>
              <a:t>adapted from http</a:t>
            </a:r>
            <a:r>
              <a:rPr lang="en-GB" dirty="0"/>
              <a:t>://spartacus-educational.com/PRrussell.htm</a:t>
            </a:r>
          </a:p>
        </p:txBody>
      </p:sp>
    </p:spTree>
    <p:extLst>
      <p:ext uri="{BB962C8B-B14F-4D97-AF65-F5344CB8AC3E}">
        <p14:creationId xmlns:p14="http://schemas.microsoft.com/office/powerpoint/2010/main" val="410037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900"/>
            <a:ext cx="8229600" cy="612558"/>
          </a:xfrm>
        </p:spPr>
        <p:txBody>
          <a:bodyPr>
            <a:normAutofit fontScale="90000"/>
          </a:bodyPr>
          <a:lstStyle/>
          <a:p>
            <a:r>
              <a:rPr lang="en-GB" b="1" dirty="0" smtClean="0"/>
              <a:t>Lord John Russell 2</a:t>
            </a:r>
            <a:endParaRPr lang="en-GB" dirty="0"/>
          </a:p>
        </p:txBody>
      </p:sp>
      <p:sp>
        <p:nvSpPr>
          <p:cNvPr id="3" name="Content Placeholder 2"/>
          <p:cNvSpPr>
            <a:spLocks noGrp="1"/>
          </p:cNvSpPr>
          <p:nvPr>
            <p:ph idx="1"/>
          </p:nvPr>
        </p:nvSpPr>
        <p:spPr>
          <a:xfrm>
            <a:off x="275209" y="781236"/>
            <a:ext cx="8566950" cy="5761608"/>
          </a:xfrm>
        </p:spPr>
        <p:txBody>
          <a:bodyPr>
            <a:normAutofit fontScale="55000" lnSpcReduction="20000"/>
          </a:bodyPr>
          <a:lstStyle/>
          <a:p>
            <a:r>
              <a:rPr lang="en-GB" dirty="0" smtClean="0"/>
              <a:t>In February 1828 he proposed a bill that would repeal the Test and Corporation Acts. Russell was totally opposed to this law under which no Catholic or Protestant Non-conformist could hold public office. Supported by Robert Peel, Lord Palmerston and William Huskisson the bill was passed with a majority of forty-five. </a:t>
            </a:r>
          </a:p>
          <a:p>
            <a:r>
              <a:rPr lang="en-GB" dirty="0" smtClean="0"/>
              <a:t>The following year Lord Russell led the successful campaign for the Catholic Relief Bill. As a result of these measures Catholic Emancipation was finally achieved.</a:t>
            </a:r>
          </a:p>
          <a:p>
            <a:r>
              <a:rPr lang="en-GB" dirty="0" smtClean="0"/>
              <a:t>After the Duke of Wellington resigned in November 1830, Lord Grey formed a Whig administration and Russell was offered the post of postmaster-general. the government's proposals for changing the electoral system.</a:t>
            </a:r>
          </a:p>
          <a:p>
            <a:r>
              <a:rPr lang="en-GB" dirty="0" smtClean="0"/>
              <a:t>Lord Russell introduced the Electoral reform bill in the House of Commons in March 1831. After it was rejected by the House of Lords he reintroduced it on December 1831. As a result of Lord Russell's perseverance the Reform Act was finally passed on 7th June, 1832.</a:t>
            </a:r>
          </a:p>
          <a:p>
            <a:r>
              <a:rPr lang="en-GB" dirty="0" smtClean="0"/>
              <a:t>After the general election for the new reformed House of Commons, the Whig government had a majority of 315. Earl Grey and his colleagues were now in a position to try and introduce a series of reforms. Russell was one of the most important figures in this campaign for change. In 1834 he introduced the Dissenters' Marriage Bill and the Irish Tithe Bill.</a:t>
            </a:r>
          </a:p>
          <a:p>
            <a:r>
              <a:rPr lang="en-GB" dirty="0" smtClean="0"/>
              <a:t>In November, 1834 Lord Althorp, the leader of the House of Commons, succeeded to the peerage on the death of his father. William IV objected when the post was offered to Lord Russell and took the opportunity to dismiss the Whig government. </a:t>
            </a:r>
          </a:p>
          <a:p>
            <a:r>
              <a:rPr lang="en-GB" dirty="0" smtClean="0"/>
              <a:t>Sir Robert Peel was invited by the king to form a Tory government. </a:t>
            </a:r>
          </a:p>
          <a:p>
            <a:r>
              <a:rPr lang="en-GB" dirty="0" smtClean="0"/>
              <a:t>After Peel lost a vote on 3rd March, 1835 concerning the Irish Church, he resigned and was replaced by Lord Melbourne as prime minister..</a:t>
            </a:r>
            <a:endParaRPr lang="en-GB" dirty="0"/>
          </a:p>
        </p:txBody>
      </p:sp>
    </p:spTree>
    <p:extLst>
      <p:ext uri="{BB962C8B-B14F-4D97-AF65-F5344CB8AC3E}">
        <p14:creationId xmlns:p14="http://schemas.microsoft.com/office/powerpoint/2010/main" val="20250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Lord John Russell 3</a:t>
            </a:r>
            <a:endParaRPr lang="en-GB" dirty="0"/>
          </a:p>
        </p:txBody>
      </p:sp>
      <p:sp>
        <p:nvSpPr>
          <p:cNvPr id="3" name="Content Placeholder 2"/>
          <p:cNvSpPr>
            <a:spLocks noGrp="1"/>
          </p:cNvSpPr>
          <p:nvPr>
            <p:ph idx="1"/>
          </p:nvPr>
        </p:nvSpPr>
        <p:spPr>
          <a:xfrm>
            <a:off x="457200" y="1600200"/>
            <a:ext cx="8229600" cy="4987031"/>
          </a:xfrm>
        </p:spPr>
        <p:txBody>
          <a:bodyPr>
            <a:normAutofit fontScale="62500" lnSpcReduction="20000"/>
          </a:bodyPr>
          <a:lstStyle/>
          <a:p>
            <a:r>
              <a:rPr lang="en-GB" dirty="0" smtClean="0"/>
              <a:t>Lord Russell became the Home Secretary in Melbourne's new Whig government. Russell's first reforming measure concerned the reform of local government. For many years most English towns had been under the control of a self-elected body of aldermen and councillors. Under the terms of the Municipal Corporations Act, these men now had to be elected by the whole body of ratepayers.</a:t>
            </a:r>
          </a:p>
          <a:p>
            <a:r>
              <a:rPr lang="en-GB" dirty="0" smtClean="0"/>
              <a:t>In 1836 Lord Russell was responsible for several new reforms including the establishment of the civil registration of births, marriages, and deaths, and the legalisation of the marriage of dissenters in their own chapels. </a:t>
            </a:r>
          </a:p>
          <a:p>
            <a:r>
              <a:rPr lang="en-GB" dirty="0" smtClean="0"/>
              <a:t>Lord Russell was able to steer bills establishing reformatories for juvenile offenders and new Irish Poor Law through parliament.</a:t>
            </a:r>
          </a:p>
          <a:p>
            <a:r>
              <a:rPr lang="en-GB" dirty="0" smtClean="0"/>
              <a:t>Lord Russell had for a long time been a advocate of reforming the Corn Laws. This eventually became the policy of Lord Melbourne's government. However, when the proposed changes were defeated by thirty-six votes on 18th May, 1841, the government resigned. The following general election resulted in Sir Robert Peel becoming prime minister.</a:t>
            </a:r>
          </a:p>
        </p:txBody>
      </p:sp>
    </p:spTree>
    <p:extLst>
      <p:ext uri="{BB962C8B-B14F-4D97-AF65-F5344CB8AC3E}">
        <p14:creationId xmlns:p14="http://schemas.microsoft.com/office/powerpoint/2010/main" val="271428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007"/>
          </a:xfrm>
        </p:spPr>
        <p:txBody>
          <a:bodyPr>
            <a:normAutofit fontScale="90000"/>
          </a:bodyPr>
          <a:lstStyle/>
          <a:p>
            <a:r>
              <a:rPr lang="en-GB" b="1" dirty="0" smtClean="0"/>
              <a:t>Lord John Russell 4</a:t>
            </a:r>
            <a:endParaRPr lang="en-GB" dirty="0"/>
          </a:p>
        </p:txBody>
      </p:sp>
      <p:sp>
        <p:nvSpPr>
          <p:cNvPr id="3" name="Content Placeholder 2"/>
          <p:cNvSpPr>
            <a:spLocks noGrp="1"/>
          </p:cNvSpPr>
          <p:nvPr>
            <p:ph idx="1"/>
          </p:nvPr>
        </p:nvSpPr>
        <p:spPr>
          <a:xfrm>
            <a:off x="230819" y="958788"/>
            <a:ext cx="8708995" cy="5575177"/>
          </a:xfrm>
        </p:spPr>
        <p:txBody>
          <a:bodyPr>
            <a:normAutofit fontScale="55000" lnSpcReduction="20000"/>
          </a:bodyPr>
          <a:lstStyle/>
          <a:p>
            <a:r>
              <a:rPr lang="en-GB" dirty="0" smtClean="0"/>
              <a:t>Although Lord Russell was opposed to most of Peel's policies, he fully supported his plans to reform the Corn Laws. In a speech he made on 22nd November 1845, Russell called for a total repeal of the corn laws. Peel was also coming to the same conclusion and with Whig support, the corn laws were finally abolished on 26th June 1846.</a:t>
            </a:r>
          </a:p>
          <a:p>
            <a:r>
              <a:rPr lang="en-GB" dirty="0" smtClean="0"/>
              <a:t>When Sir Robert Peel resigned the following month, Lord Russell was asked to form a new government. Russell immediate problem was to deal with the potato famine in Ireland. Russell attempted to help by allocating £10 million to be spent on public works in Ireland. Russell also vigorously supported John Fielden in his campaign for factory reform. This resulted in the passing of the 1847 Factory Act. The following year he managed to persuade parliament to accept his government's Public Health Act that gave municipalities powers to set up local boards of health.</a:t>
            </a:r>
          </a:p>
          <a:p>
            <a:r>
              <a:rPr lang="en-GB" dirty="0" smtClean="0"/>
              <a:t>In December 1851 Lord Russell sacked his foreign minister, Lord Palmerston, after he had recognised the government formed by Napoleon III in France without consulting with his fellow cabinet ministers. Palmerston gained revenge by proposing an amendment to the Militia Bill that was carried by eleven votes. As a result of this defeat Russell resigned and was replaced by the Earl of Derby.</a:t>
            </a:r>
          </a:p>
          <a:p>
            <a:r>
              <a:rPr lang="en-GB" dirty="0" smtClean="0"/>
              <a:t>Russell returned to the government when Lord Aberdeen became prime minister in 1852. In December Russell brought before the cabinet a new parliamentary reform bill. Many members of the cabinet, including Lord Palmerston, disagreed with the measure and threatened to resign. Disappointed by the lack of support from his colleagues, Russell decided to leave office. For the next four years Russell concentrated on writing books about his political hero, Charles Fox. </a:t>
            </a:r>
            <a:endParaRPr lang="en-GB" dirty="0"/>
          </a:p>
        </p:txBody>
      </p:sp>
    </p:spTree>
    <p:extLst>
      <p:ext uri="{BB962C8B-B14F-4D97-AF65-F5344CB8AC3E}">
        <p14:creationId xmlns:p14="http://schemas.microsoft.com/office/powerpoint/2010/main" val="31125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Lord John Russell 5</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In 1859 Russell became foreign secretary in Lord Palmerston's government. The following year Russell introduced a new parliamentary reform act into the House of Commons. The bill which included reducing the qualification for the franchise to £10 in the counties to £6 in towns was not supported by Lord Palmerston and did not become law.</a:t>
            </a:r>
          </a:p>
          <a:p>
            <a:r>
              <a:rPr lang="en-GB" dirty="0" smtClean="0"/>
              <a:t>In July 1861 he was raised to the peerage as Earl Russell. He continued to hold the office of foreign secretary and when Lord Palmerston died in October, 1865, Russell once again became prime minister. One of his first decisions was to try again to persuade parliament to accept the parliamentary reform proposals that had been rejected in 1860. The majority of the MPs in the House of Commons were still opposed to further reform and after the government was defeated on a vote on 18th June 1866, Earl Russell resigned.</a:t>
            </a:r>
          </a:p>
          <a:p>
            <a:r>
              <a:rPr lang="en-GB" dirty="0" smtClean="0"/>
              <a:t>After leaving office Russell continued to attend the House of Lords where he supported and voted for the 1867 Parliamentary Reform Act. He was also one of the main campaigners for the 1870 Education Act. Earl Russell died on 28th May 1878</a:t>
            </a:r>
          </a:p>
          <a:p>
            <a:endParaRPr lang="en-GB" dirty="0"/>
          </a:p>
        </p:txBody>
      </p:sp>
    </p:spTree>
    <p:extLst>
      <p:ext uri="{BB962C8B-B14F-4D97-AF65-F5344CB8AC3E}">
        <p14:creationId xmlns:p14="http://schemas.microsoft.com/office/powerpoint/2010/main" val="6489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Henry John Temple</a:t>
            </a:r>
            <a:br>
              <a:rPr lang="en-GB" dirty="0" smtClean="0"/>
            </a:br>
            <a:r>
              <a:rPr lang="en-GB" b="1" dirty="0" smtClean="0"/>
              <a:t>Lord Palmerston </a:t>
            </a:r>
            <a:r>
              <a:rPr lang="en-GB" dirty="0"/>
              <a:t>1784 </a:t>
            </a:r>
            <a:r>
              <a:rPr lang="en-GB" dirty="0" smtClean="0"/>
              <a:t>–</a:t>
            </a:r>
            <a:r>
              <a:rPr lang="en-GB" dirty="0" smtClean="0"/>
              <a:t>1865</a:t>
            </a:r>
            <a:r>
              <a:rPr lang="en-GB" baseline="30000" dirty="0" smtClean="0"/>
              <a:t>2</a:t>
            </a:r>
            <a:endParaRPr lang="en-GB" baseline="30000" dirty="0"/>
          </a:p>
        </p:txBody>
      </p:sp>
      <p:sp>
        <p:nvSpPr>
          <p:cNvPr id="3" name="Content Placeholder 2"/>
          <p:cNvSpPr>
            <a:spLocks noGrp="1"/>
          </p:cNvSpPr>
          <p:nvPr>
            <p:ph sz="half" idx="1"/>
          </p:nvPr>
        </p:nvSpPr>
        <p:spPr/>
        <p:txBody>
          <a:bodyPr>
            <a:normAutofit fontScale="77500" lnSpcReduction="20000"/>
          </a:bodyPr>
          <a:lstStyle/>
          <a:p>
            <a:r>
              <a:rPr lang="en-GB" dirty="0" smtClean="0"/>
              <a:t>He succeeded </a:t>
            </a:r>
            <a:r>
              <a:rPr lang="en-GB" dirty="0"/>
              <a:t>to the Irish peerage on his father's death </a:t>
            </a:r>
            <a:r>
              <a:rPr lang="en-GB" dirty="0" smtClean="0"/>
              <a:t>in 1802</a:t>
            </a:r>
            <a:r>
              <a:rPr lang="en-GB" dirty="0"/>
              <a:t>.</a:t>
            </a:r>
          </a:p>
          <a:p>
            <a:r>
              <a:rPr lang="en-GB" dirty="0" smtClean="0"/>
              <a:t>He became an MP in 1807.</a:t>
            </a:r>
          </a:p>
          <a:p>
            <a:r>
              <a:rPr lang="en-GB" dirty="0" smtClean="0"/>
              <a:t>He became Secretary of War in 1809 and held the post until 1828 when he resigned.</a:t>
            </a:r>
          </a:p>
          <a:p>
            <a:r>
              <a:rPr lang="en-GB" dirty="0" smtClean="0"/>
              <a:t>A dispute </a:t>
            </a:r>
            <a:r>
              <a:rPr lang="en-GB" dirty="0"/>
              <a:t>between Wellington and Huskisson over the issue of parliamentary representation for Manchester and Birmingham led to the resignation of Huskisson and his allies, including Palmerston.</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0000" y="1862931"/>
            <a:ext cx="3175000" cy="4000500"/>
          </a:xfrm>
        </p:spPr>
      </p:pic>
      <p:sp>
        <p:nvSpPr>
          <p:cNvPr id="6" name="TextBox 5"/>
          <p:cNvSpPr txBox="1"/>
          <p:nvPr/>
        </p:nvSpPr>
        <p:spPr>
          <a:xfrm>
            <a:off x="6720396" y="5894774"/>
            <a:ext cx="1908699" cy="381739"/>
          </a:xfrm>
          <a:prstGeom prst="rect">
            <a:avLst/>
          </a:prstGeom>
          <a:noFill/>
        </p:spPr>
        <p:txBody>
          <a:bodyPr wrap="square" rtlCol="0">
            <a:spAutoFit/>
          </a:bodyPr>
          <a:lstStyle/>
          <a:p>
            <a:r>
              <a:rPr lang="en-GB" dirty="0" smtClean="0"/>
              <a:t>1855</a:t>
            </a:r>
            <a:endParaRPr lang="en-GB" dirty="0"/>
          </a:p>
        </p:txBody>
      </p:sp>
      <p:sp>
        <p:nvSpPr>
          <p:cNvPr id="4" name="TextBox 3"/>
          <p:cNvSpPr txBox="1"/>
          <p:nvPr/>
        </p:nvSpPr>
        <p:spPr>
          <a:xfrm>
            <a:off x="692458" y="6276513"/>
            <a:ext cx="7439488" cy="369332"/>
          </a:xfrm>
          <a:prstGeom prst="rect">
            <a:avLst/>
          </a:prstGeom>
          <a:noFill/>
        </p:spPr>
        <p:txBody>
          <a:bodyPr wrap="square" rtlCol="0">
            <a:spAutoFit/>
          </a:bodyPr>
          <a:lstStyle/>
          <a:p>
            <a:r>
              <a:rPr lang="en-GB" baseline="30000" dirty="0" smtClean="0"/>
              <a:t>2</a:t>
            </a:r>
            <a:r>
              <a:rPr lang="en-GB" dirty="0" smtClean="0"/>
              <a:t> http</a:t>
            </a:r>
            <a:r>
              <a:rPr lang="en-GB" dirty="0"/>
              <a:t>://spartacus-educational.com/PRpalmerston.htm</a:t>
            </a:r>
          </a:p>
        </p:txBody>
      </p:sp>
    </p:spTree>
    <p:extLst>
      <p:ext uri="{BB962C8B-B14F-4D97-AF65-F5344CB8AC3E}">
        <p14:creationId xmlns:p14="http://schemas.microsoft.com/office/powerpoint/2010/main" val="12227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2108"/>
          </a:xfrm>
        </p:spPr>
        <p:txBody>
          <a:bodyPr>
            <a:normAutofit fontScale="90000"/>
          </a:bodyPr>
          <a:lstStyle/>
          <a:p>
            <a:r>
              <a:rPr lang="en-GB" b="1" dirty="0" smtClean="0"/>
              <a:t>Lord Palmerston 2</a:t>
            </a:r>
            <a:endParaRPr lang="en-GB" dirty="0"/>
          </a:p>
        </p:txBody>
      </p:sp>
      <p:sp>
        <p:nvSpPr>
          <p:cNvPr id="3" name="Content Placeholder 2"/>
          <p:cNvSpPr>
            <a:spLocks noGrp="1"/>
          </p:cNvSpPr>
          <p:nvPr>
            <p:ph idx="1"/>
          </p:nvPr>
        </p:nvSpPr>
        <p:spPr>
          <a:xfrm>
            <a:off x="457200" y="994300"/>
            <a:ext cx="8229600" cy="5131864"/>
          </a:xfrm>
        </p:spPr>
        <p:txBody>
          <a:bodyPr>
            <a:normAutofit fontScale="55000" lnSpcReduction="20000"/>
          </a:bodyPr>
          <a:lstStyle/>
          <a:p>
            <a:r>
              <a:rPr lang="en-GB" dirty="0" smtClean="0"/>
              <a:t>Although he had always been a member of Tory administrations, Lord Palmerston accepted the offer to join Lord Grey and his Whig government in 1830. Palmerston became Secretary of State for Foreign Affairs, and for the next two years was preoccupied with persuading France and Holland to accept that independence of Belgium.</a:t>
            </a:r>
          </a:p>
          <a:p>
            <a:r>
              <a:rPr lang="en-GB" dirty="0" smtClean="0"/>
              <a:t>One of the condition of being a member of Lord Grey's government was to support the Whig policy of parliamentary reform. Although Palmerston had previously been opposed to parliamentary reform, he agreed to support Grey's proposed measures. The decision upset his electors at Cambridge University and he was forced to move to Bletchley and when this seat disappeared as a result of the 1832 Reform Act he became the MP for South Hampshire.</a:t>
            </a:r>
          </a:p>
          <a:p>
            <a:r>
              <a:rPr lang="en-GB" dirty="0" smtClean="0"/>
              <a:t>Between 1832 and 1852 Lord Palmerston served both Whig (Lord Melbourne, Lord John Russell) and Tory (Sir Robert Peel) governments. </a:t>
            </a:r>
          </a:p>
          <a:p>
            <a:r>
              <a:rPr lang="en-GB" dirty="0" smtClean="0"/>
              <a:t>Although Palmerston had the support of most of Parliament, he was strongly disliked by Queen Victoria. Palmerston believed the main objective of the government's foreign policy should be to increase Britain's power in the world. This sometimes involved adopting policies that embarrassed and weakened foreign governments. </a:t>
            </a:r>
          </a:p>
          <a:p>
            <a:r>
              <a:rPr lang="en-GB" dirty="0" smtClean="0"/>
              <a:t>Victoria and her husband, Prince Albert, on the other hand, believed that the British government should do what it could to help preserve European royal families against revolutionary groups advocating republicanism.</a:t>
            </a:r>
            <a:endParaRPr lang="en-GB" dirty="0"/>
          </a:p>
        </p:txBody>
      </p:sp>
    </p:spTree>
    <p:extLst>
      <p:ext uri="{BB962C8B-B14F-4D97-AF65-F5344CB8AC3E}">
        <p14:creationId xmlns:p14="http://schemas.microsoft.com/office/powerpoint/2010/main" val="28011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3697</Words>
  <Application>Microsoft Office PowerPoint</Application>
  <PresentationFormat>On-screen Show (4:3)</PresentationFormat>
  <Paragraphs>180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Second Reform Act  By Mike Allen</vt:lpstr>
      <vt:lpstr>2 major figures of the period</vt:lpstr>
      <vt:lpstr>Lord John Russell 1792- 18781</vt:lpstr>
      <vt:lpstr>Lord John Russell 2</vt:lpstr>
      <vt:lpstr>Lord John Russell 3</vt:lpstr>
      <vt:lpstr>Lord John Russell 4</vt:lpstr>
      <vt:lpstr>Lord John Russell 5</vt:lpstr>
      <vt:lpstr>Henry John Temple Lord Palmerston 1784 –18652</vt:lpstr>
      <vt:lpstr>Lord Palmerston 2</vt:lpstr>
      <vt:lpstr>Lord Palmerston 3</vt:lpstr>
      <vt:lpstr>Lord Palmerston 4</vt:lpstr>
      <vt:lpstr>British Politics 1846-1867 (1)</vt:lpstr>
      <vt:lpstr>British Politics 1846-1867 (2)</vt:lpstr>
      <vt:lpstr>British Politics 1846-1867 (3)</vt:lpstr>
      <vt:lpstr>British Politics 1846-1867 (4)</vt:lpstr>
      <vt:lpstr>British Politics 1846-1867 (5)</vt:lpstr>
      <vt:lpstr>British Politics 1846-1867 (6)</vt:lpstr>
      <vt:lpstr>The growing movement for Parliamentary Reform in the 1860’s</vt:lpstr>
      <vt:lpstr>The growing movement for Parliamentary Reform in the 1860’s 2</vt:lpstr>
      <vt:lpstr>The Electoral position in 1867</vt:lpstr>
      <vt:lpstr>The 1866 Reform Bill</vt:lpstr>
      <vt:lpstr>1867 Reform Act 1</vt:lpstr>
      <vt:lpstr>1867 Reform Act 2</vt:lpstr>
      <vt:lpstr>PowerPoint Presentation</vt:lpstr>
      <vt:lpstr>Historians reaction.</vt:lpstr>
      <vt:lpstr>The Leap in the Dark</vt:lpstr>
      <vt:lpstr>The results of the 1867 Reform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Reform Act</dc:title>
  <dc:creator>Michael Allen</dc:creator>
  <cp:lastModifiedBy>Michael Allen</cp:lastModifiedBy>
  <cp:revision>43</cp:revision>
  <dcterms:created xsi:type="dcterms:W3CDTF">2015-12-07T15:43:22Z</dcterms:created>
  <dcterms:modified xsi:type="dcterms:W3CDTF">2015-12-09T22:18:00Z</dcterms:modified>
</cp:coreProperties>
</file>