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7"/>
  </p:handoutMasterIdLst>
  <p:sldIdLst>
    <p:sldId id="256" r:id="rId2"/>
    <p:sldId id="257" r:id="rId3"/>
    <p:sldId id="260" r:id="rId4"/>
    <p:sldId id="258" r:id="rId5"/>
    <p:sldId id="267" r:id="rId6"/>
    <p:sldId id="259" r:id="rId7"/>
    <p:sldId id="263" r:id="rId8"/>
    <p:sldId id="261" r:id="rId9"/>
    <p:sldId id="270" r:id="rId10"/>
    <p:sldId id="262" r:id="rId11"/>
    <p:sldId id="264" r:id="rId12"/>
    <p:sldId id="268" r:id="rId13"/>
    <p:sldId id="265" r:id="rId14"/>
    <p:sldId id="269" r:id="rId15"/>
    <p:sldId id="266" r:id="rId16"/>
  </p:sldIdLst>
  <p:sldSz cx="9144000" cy="6858000" type="screen4x3"/>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E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6" autoAdjust="0"/>
    <p:restoredTop sz="94660"/>
  </p:normalViewPr>
  <p:slideViewPr>
    <p:cSldViewPr>
      <p:cViewPr varScale="1">
        <p:scale>
          <a:sx n="107" d="100"/>
          <a:sy n="107" d="100"/>
        </p:scale>
        <p:origin x="-164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4010" y="0"/>
            <a:ext cx="2887186" cy="496332"/>
          </a:xfrm>
          <a:prstGeom prst="rect">
            <a:avLst/>
          </a:prstGeom>
        </p:spPr>
        <p:txBody>
          <a:bodyPr vert="horz" lIns="91440" tIns="45720" rIns="91440" bIns="45720" rtlCol="0"/>
          <a:lstStyle>
            <a:lvl1pPr algn="r">
              <a:defRPr sz="1200"/>
            </a:lvl1pPr>
          </a:lstStyle>
          <a:p>
            <a:fld id="{DD648BD2-A9A5-4A8A-AA1C-7247A6B9B64B}" type="datetimeFigureOut">
              <a:rPr lang="en-GB" smtClean="0"/>
              <a:t>24/11/2016</a:t>
            </a:fld>
            <a:endParaRPr lang="en-GB"/>
          </a:p>
        </p:txBody>
      </p:sp>
      <p:sp>
        <p:nvSpPr>
          <p:cNvPr id="4" name="Footer Placeholder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31A13CEB-B203-4039-8468-CF399EDC016C}" type="slidenum">
              <a:rPr lang="en-GB" smtClean="0"/>
              <a:t>‹#›</a:t>
            </a:fld>
            <a:endParaRPr lang="en-GB"/>
          </a:p>
        </p:txBody>
      </p:sp>
    </p:spTree>
    <p:extLst>
      <p:ext uri="{BB962C8B-B14F-4D97-AF65-F5344CB8AC3E}">
        <p14:creationId xmlns:p14="http://schemas.microsoft.com/office/powerpoint/2010/main" val="332548623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4BC29B4-C877-4C58-B48C-349491428C04}" type="datetimeFigureOut">
              <a:rPr lang="en-GB" smtClean="0"/>
              <a:t>24/11/2016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E1C10F-8467-48CB-A6E2-0F052744615A}" type="slidenum">
              <a:rPr lang="en-GB" smtClean="0"/>
              <a:t>‹#›</a:t>
            </a:fld>
            <a:endParaRPr lang="en-GB"/>
          </a:p>
        </p:txBody>
      </p:sp>
    </p:spTree>
    <p:extLst>
      <p:ext uri="{BB962C8B-B14F-4D97-AF65-F5344CB8AC3E}">
        <p14:creationId xmlns:p14="http://schemas.microsoft.com/office/powerpoint/2010/main" val="120679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BC29B4-C877-4C58-B48C-349491428C04}" type="datetimeFigureOut">
              <a:rPr lang="en-GB" smtClean="0"/>
              <a:t>24/11/2016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E1C10F-8467-48CB-A6E2-0F052744615A}" type="slidenum">
              <a:rPr lang="en-GB" smtClean="0"/>
              <a:t>‹#›</a:t>
            </a:fld>
            <a:endParaRPr lang="en-GB"/>
          </a:p>
        </p:txBody>
      </p:sp>
    </p:spTree>
    <p:extLst>
      <p:ext uri="{BB962C8B-B14F-4D97-AF65-F5344CB8AC3E}">
        <p14:creationId xmlns:p14="http://schemas.microsoft.com/office/powerpoint/2010/main" val="2692267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BC29B4-C877-4C58-B48C-349491428C04}" type="datetimeFigureOut">
              <a:rPr lang="en-GB" smtClean="0"/>
              <a:t>24/11/2016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E1C10F-8467-48CB-A6E2-0F052744615A}" type="slidenum">
              <a:rPr lang="en-GB" smtClean="0"/>
              <a:t>‹#›</a:t>
            </a:fld>
            <a:endParaRPr lang="en-GB"/>
          </a:p>
        </p:txBody>
      </p:sp>
    </p:spTree>
    <p:extLst>
      <p:ext uri="{BB962C8B-B14F-4D97-AF65-F5344CB8AC3E}">
        <p14:creationId xmlns:p14="http://schemas.microsoft.com/office/powerpoint/2010/main" val="2275334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BC29B4-C877-4C58-B48C-349491428C04}" type="datetimeFigureOut">
              <a:rPr lang="en-GB" smtClean="0"/>
              <a:t>24/11/2016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E1C10F-8467-48CB-A6E2-0F052744615A}" type="slidenum">
              <a:rPr lang="en-GB" smtClean="0"/>
              <a:t>‹#›</a:t>
            </a:fld>
            <a:endParaRPr lang="en-GB"/>
          </a:p>
        </p:txBody>
      </p:sp>
    </p:spTree>
    <p:extLst>
      <p:ext uri="{BB962C8B-B14F-4D97-AF65-F5344CB8AC3E}">
        <p14:creationId xmlns:p14="http://schemas.microsoft.com/office/powerpoint/2010/main" val="911353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BC29B4-C877-4C58-B48C-349491428C04}" type="datetimeFigureOut">
              <a:rPr lang="en-GB" smtClean="0"/>
              <a:t>24/11/2016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E1C10F-8467-48CB-A6E2-0F052744615A}" type="slidenum">
              <a:rPr lang="en-GB" smtClean="0"/>
              <a:t>‹#›</a:t>
            </a:fld>
            <a:endParaRPr lang="en-GB"/>
          </a:p>
        </p:txBody>
      </p:sp>
    </p:spTree>
    <p:extLst>
      <p:ext uri="{BB962C8B-B14F-4D97-AF65-F5344CB8AC3E}">
        <p14:creationId xmlns:p14="http://schemas.microsoft.com/office/powerpoint/2010/main" val="3549146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4BC29B4-C877-4C58-B48C-349491428C04}" type="datetimeFigureOut">
              <a:rPr lang="en-GB" smtClean="0"/>
              <a:t>24/11/2016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E1C10F-8467-48CB-A6E2-0F052744615A}" type="slidenum">
              <a:rPr lang="en-GB" smtClean="0"/>
              <a:t>‹#›</a:t>
            </a:fld>
            <a:endParaRPr lang="en-GB"/>
          </a:p>
        </p:txBody>
      </p:sp>
    </p:spTree>
    <p:extLst>
      <p:ext uri="{BB962C8B-B14F-4D97-AF65-F5344CB8AC3E}">
        <p14:creationId xmlns:p14="http://schemas.microsoft.com/office/powerpoint/2010/main" val="2739658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4BC29B4-C877-4C58-B48C-349491428C04}" type="datetimeFigureOut">
              <a:rPr lang="en-GB" smtClean="0"/>
              <a:t>24/11/2016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0E1C10F-8467-48CB-A6E2-0F052744615A}" type="slidenum">
              <a:rPr lang="en-GB" smtClean="0"/>
              <a:t>‹#›</a:t>
            </a:fld>
            <a:endParaRPr lang="en-GB"/>
          </a:p>
        </p:txBody>
      </p:sp>
    </p:spTree>
    <p:extLst>
      <p:ext uri="{BB962C8B-B14F-4D97-AF65-F5344CB8AC3E}">
        <p14:creationId xmlns:p14="http://schemas.microsoft.com/office/powerpoint/2010/main" val="319602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4BC29B4-C877-4C58-B48C-349491428C04}" type="datetimeFigureOut">
              <a:rPr lang="en-GB" smtClean="0"/>
              <a:t>24/11/2016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E1C10F-8467-48CB-A6E2-0F052744615A}" type="slidenum">
              <a:rPr lang="en-GB" smtClean="0"/>
              <a:t>‹#›</a:t>
            </a:fld>
            <a:endParaRPr lang="en-GB"/>
          </a:p>
        </p:txBody>
      </p:sp>
    </p:spTree>
    <p:extLst>
      <p:ext uri="{BB962C8B-B14F-4D97-AF65-F5344CB8AC3E}">
        <p14:creationId xmlns:p14="http://schemas.microsoft.com/office/powerpoint/2010/main" val="2407477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BC29B4-C877-4C58-B48C-349491428C04}" type="datetimeFigureOut">
              <a:rPr lang="en-GB" smtClean="0"/>
              <a:t>24/11/2016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0E1C10F-8467-48CB-A6E2-0F052744615A}" type="slidenum">
              <a:rPr lang="en-GB" smtClean="0"/>
              <a:t>‹#›</a:t>
            </a:fld>
            <a:endParaRPr lang="en-GB"/>
          </a:p>
        </p:txBody>
      </p:sp>
    </p:spTree>
    <p:extLst>
      <p:ext uri="{BB962C8B-B14F-4D97-AF65-F5344CB8AC3E}">
        <p14:creationId xmlns:p14="http://schemas.microsoft.com/office/powerpoint/2010/main" val="3156157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BC29B4-C877-4C58-B48C-349491428C04}" type="datetimeFigureOut">
              <a:rPr lang="en-GB" smtClean="0"/>
              <a:t>24/11/2016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E1C10F-8467-48CB-A6E2-0F052744615A}" type="slidenum">
              <a:rPr lang="en-GB" smtClean="0"/>
              <a:t>‹#›</a:t>
            </a:fld>
            <a:endParaRPr lang="en-GB"/>
          </a:p>
        </p:txBody>
      </p:sp>
    </p:spTree>
    <p:extLst>
      <p:ext uri="{BB962C8B-B14F-4D97-AF65-F5344CB8AC3E}">
        <p14:creationId xmlns:p14="http://schemas.microsoft.com/office/powerpoint/2010/main" val="3861800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BC29B4-C877-4C58-B48C-349491428C04}" type="datetimeFigureOut">
              <a:rPr lang="en-GB" smtClean="0"/>
              <a:t>24/11/2016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E1C10F-8467-48CB-A6E2-0F052744615A}" type="slidenum">
              <a:rPr lang="en-GB" smtClean="0"/>
              <a:t>‹#›</a:t>
            </a:fld>
            <a:endParaRPr lang="en-GB"/>
          </a:p>
        </p:txBody>
      </p:sp>
    </p:spTree>
    <p:extLst>
      <p:ext uri="{BB962C8B-B14F-4D97-AF65-F5344CB8AC3E}">
        <p14:creationId xmlns:p14="http://schemas.microsoft.com/office/powerpoint/2010/main" val="2139616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C000"/>
            </a:gs>
            <a:gs pos="39999">
              <a:srgbClr val="FFFF00"/>
            </a:gs>
            <a:gs pos="70000">
              <a:srgbClr val="E7EEC2"/>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BC29B4-C877-4C58-B48C-349491428C04}" type="datetimeFigureOut">
              <a:rPr lang="en-GB" smtClean="0"/>
              <a:t>24/11/2016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E1C10F-8467-48CB-A6E2-0F052744615A}" type="slidenum">
              <a:rPr lang="en-GB" smtClean="0"/>
              <a:t>‹#›</a:t>
            </a:fld>
            <a:endParaRPr lang="en-GB"/>
          </a:p>
        </p:txBody>
      </p:sp>
    </p:spTree>
    <p:extLst>
      <p:ext uri="{BB962C8B-B14F-4D97-AF65-F5344CB8AC3E}">
        <p14:creationId xmlns:p14="http://schemas.microsoft.com/office/powerpoint/2010/main" val="296559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package" Target="../embeddings/Microsoft_Excel_Worksheet1.xlsx"/></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President and Congress</a:t>
            </a:r>
            <a:endParaRPr lang="en-GB" dirty="0"/>
          </a:p>
        </p:txBody>
      </p:sp>
      <p:sp>
        <p:nvSpPr>
          <p:cNvPr id="3" name="Subtitle 2"/>
          <p:cNvSpPr>
            <a:spLocks noGrp="1"/>
          </p:cNvSpPr>
          <p:nvPr>
            <p:ph type="subTitle" idx="1"/>
          </p:nvPr>
        </p:nvSpPr>
        <p:spPr/>
        <p:txBody>
          <a:bodyPr/>
          <a:lstStyle/>
          <a:p>
            <a:r>
              <a:rPr lang="en-GB" dirty="0" smtClean="0"/>
              <a:t>By </a:t>
            </a:r>
          </a:p>
          <a:p>
            <a:r>
              <a:rPr lang="en-GB" dirty="0" smtClean="0"/>
              <a:t>Mike Allen</a:t>
            </a:r>
            <a:endParaRPr lang="en-GB" dirty="0"/>
          </a:p>
        </p:txBody>
      </p:sp>
    </p:spTree>
    <p:extLst>
      <p:ext uri="{BB962C8B-B14F-4D97-AF65-F5344CB8AC3E}">
        <p14:creationId xmlns:p14="http://schemas.microsoft.com/office/powerpoint/2010/main" val="2114225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Presidential persuasion 2</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Bargaining skills are essential for the President. – “</a:t>
            </a:r>
            <a:r>
              <a:rPr lang="en-GB" dirty="0" err="1"/>
              <a:t>B</a:t>
            </a:r>
            <a:r>
              <a:rPr lang="en-GB" dirty="0" err="1" smtClean="0"/>
              <a:t>argainer</a:t>
            </a:r>
            <a:r>
              <a:rPr lang="en-GB" dirty="0" smtClean="0"/>
              <a:t> in chief” David </a:t>
            </a:r>
            <a:r>
              <a:rPr lang="en-GB" dirty="0" err="1" smtClean="0"/>
              <a:t>Merrin</a:t>
            </a:r>
            <a:r>
              <a:rPr lang="en-GB" dirty="0" smtClean="0"/>
              <a:t> 1993 </a:t>
            </a:r>
            <a:r>
              <a:rPr lang="en-GB" dirty="0" err="1" smtClean="0"/>
              <a:t>e.g</a:t>
            </a:r>
            <a:r>
              <a:rPr lang="en-GB" dirty="0" smtClean="0"/>
              <a:t> the presidential phone call.</a:t>
            </a:r>
          </a:p>
          <a:p>
            <a:r>
              <a:rPr lang="en-GB" dirty="0" smtClean="0"/>
              <a:t>The presidential job of persuasion is now more difficult than in the 50’s or 60’s.</a:t>
            </a:r>
          </a:p>
          <a:p>
            <a:pPr lvl="1"/>
            <a:r>
              <a:rPr lang="en-GB" dirty="0" smtClean="0"/>
              <a:t>Increased levels of party discipline</a:t>
            </a:r>
          </a:p>
          <a:p>
            <a:pPr lvl="1"/>
            <a:r>
              <a:rPr lang="en-GB" dirty="0" smtClean="0"/>
              <a:t>Less likely that the President and Congress are from the same party</a:t>
            </a:r>
          </a:p>
          <a:p>
            <a:pPr lvl="1"/>
            <a:r>
              <a:rPr lang="en-GB" dirty="0" smtClean="0"/>
              <a:t>Members of Congress are more aware of constituents wishes with the development of the Internet.</a:t>
            </a:r>
          </a:p>
          <a:p>
            <a:pPr lvl="1"/>
            <a:r>
              <a:rPr lang="en-GB" dirty="0" smtClean="0"/>
              <a:t>More outsiders are becoming President who thus know less about Congress and have few personal contacts. E.g. Carter, Reagan, Clinton and Trump.</a:t>
            </a:r>
          </a:p>
          <a:p>
            <a:endParaRPr lang="en-GB" dirty="0" smtClean="0"/>
          </a:p>
          <a:p>
            <a:endParaRPr lang="en-GB" dirty="0"/>
          </a:p>
        </p:txBody>
      </p:sp>
    </p:spTree>
    <p:extLst>
      <p:ext uri="{BB962C8B-B14F-4D97-AF65-F5344CB8AC3E}">
        <p14:creationId xmlns:p14="http://schemas.microsoft.com/office/powerpoint/2010/main" val="3201170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power of </a:t>
            </a:r>
            <a:r>
              <a:rPr lang="en-GB" b="1" dirty="0" smtClean="0"/>
              <a:t>veto 1 </a:t>
            </a:r>
            <a:r>
              <a:rPr lang="en-GB" b="1" baseline="30000" dirty="0" smtClean="0"/>
              <a:t>4</a:t>
            </a:r>
            <a:endParaRPr lang="en-GB" baseline="30000" dirty="0"/>
          </a:p>
        </p:txBody>
      </p:sp>
      <p:sp>
        <p:nvSpPr>
          <p:cNvPr id="3" name="Content Placeholder 2"/>
          <p:cNvSpPr>
            <a:spLocks noGrp="1"/>
          </p:cNvSpPr>
          <p:nvPr>
            <p:ph sz="half" idx="1"/>
          </p:nvPr>
        </p:nvSpPr>
        <p:spPr>
          <a:xfrm>
            <a:off x="457200" y="1600200"/>
            <a:ext cx="4330824" cy="4525963"/>
          </a:xfrm>
        </p:spPr>
        <p:txBody>
          <a:bodyPr>
            <a:normAutofit fontScale="77500" lnSpcReduction="20000"/>
          </a:bodyPr>
          <a:lstStyle/>
          <a:p>
            <a:r>
              <a:rPr lang="en-GB" dirty="0" smtClean="0"/>
              <a:t>Part of the negotiation process is the threat that the President will use his constitutional power to veto an entire bill if it no longer meets his key requirements. </a:t>
            </a:r>
          </a:p>
          <a:p>
            <a:r>
              <a:rPr lang="en-GB" dirty="0" smtClean="0"/>
              <a:t>This is quite a powerful weapon, as Congress will be reluctant to force a veto.</a:t>
            </a:r>
          </a:p>
          <a:p>
            <a:r>
              <a:rPr lang="en-GB" dirty="0" smtClean="0"/>
              <a:t>As it takes a two-thirds majority of both houses of Congress to override a presidential veto, only rarely is Congress able to gather sufficient votes to force through legislation that does not have the President’s support.</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38787" y="1710209"/>
            <a:ext cx="3590999" cy="3590999"/>
          </a:xfrm>
        </p:spPr>
      </p:pic>
      <p:sp>
        <p:nvSpPr>
          <p:cNvPr id="4" name="TextBox 3"/>
          <p:cNvSpPr txBox="1"/>
          <p:nvPr/>
        </p:nvSpPr>
        <p:spPr>
          <a:xfrm>
            <a:off x="179512" y="6346194"/>
            <a:ext cx="9217024" cy="646331"/>
          </a:xfrm>
          <a:prstGeom prst="rect">
            <a:avLst/>
          </a:prstGeom>
          <a:noFill/>
        </p:spPr>
        <p:txBody>
          <a:bodyPr wrap="square" rtlCol="0">
            <a:spAutoFit/>
          </a:bodyPr>
          <a:lstStyle/>
          <a:p>
            <a:r>
              <a:rPr lang="en-GB" baseline="30000" dirty="0" smtClean="0"/>
              <a:t>4</a:t>
            </a:r>
            <a:r>
              <a:rPr lang="en-GB" dirty="0" smtClean="0"/>
              <a:t> Adapted from US Government and Politics William Storey 2007 Edinburgh University Press </a:t>
            </a:r>
          </a:p>
          <a:p>
            <a:endParaRPr lang="en-GB" dirty="0"/>
          </a:p>
        </p:txBody>
      </p:sp>
    </p:spTree>
    <p:extLst>
      <p:ext uri="{BB962C8B-B14F-4D97-AF65-F5344CB8AC3E}">
        <p14:creationId xmlns:p14="http://schemas.microsoft.com/office/powerpoint/2010/main" val="2359061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power of veto 2</a:t>
            </a:r>
            <a:endParaRPr lang="en-GB" dirty="0"/>
          </a:p>
        </p:txBody>
      </p:sp>
      <p:sp>
        <p:nvSpPr>
          <p:cNvPr id="3" name="Content Placeholder 2"/>
          <p:cNvSpPr>
            <a:spLocks noGrp="1"/>
          </p:cNvSpPr>
          <p:nvPr>
            <p:ph sz="half" idx="1"/>
          </p:nvPr>
        </p:nvSpPr>
        <p:spPr>
          <a:xfrm>
            <a:off x="35496" y="1196752"/>
            <a:ext cx="4460304" cy="5661248"/>
          </a:xfrm>
        </p:spPr>
        <p:txBody>
          <a:bodyPr>
            <a:normAutofit fontScale="62500" lnSpcReduction="20000"/>
          </a:bodyPr>
          <a:lstStyle/>
          <a:p>
            <a:r>
              <a:rPr lang="en-GB" dirty="0" smtClean="0"/>
              <a:t>On the other hand, the veto is a blunt weapon, eliminating the benefits of a bill as well as its disadvantages. </a:t>
            </a:r>
          </a:p>
          <a:p>
            <a:r>
              <a:rPr lang="en-GB" dirty="0" smtClean="0"/>
              <a:t>In the past, Presidents have had the means of ignoring those parts of bills of which they disapproved.</a:t>
            </a:r>
          </a:p>
          <a:p>
            <a:r>
              <a:rPr lang="en-GB" dirty="0" smtClean="0"/>
              <a:t>It used to be possible for Presidents to impound (not spend) money for any programme Congress had funded but which the President did not support. This power was removed by the Congressional Budget and Impoundment Control Act (1974). </a:t>
            </a:r>
          </a:p>
          <a:p>
            <a:r>
              <a:rPr lang="en-GB" dirty="0" smtClean="0"/>
              <a:t>It also became possible for the President to veto only those parts of a bill with which he disagreed, a line-item veto, as a result of an act passed in 1994. In 1996 however, the power to veto only parts of a bill was declared unconstitutional by the Supreme Court on the grounds that it effectively gave the President the power to draft legislation, which breaches the constitutional principle of separation of powers.</a:t>
            </a:r>
          </a:p>
          <a:p>
            <a:endParaRPr lang="en-GB"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456410" y="2204864"/>
            <a:ext cx="4704523" cy="3528392"/>
          </a:xfrm>
        </p:spPr>
      </p:pic>
    </p:spTree>
    <p:extLst>
      <p:ext uri="{BB962C8B-B14F-4D97-AF65-F5344CB8AC3E}">
        <p14:creationId xmlns:p14="http://schemas.microsoft.com/office/powerpoint/2010/main" val="1876651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power of veto 3</a:t>
            </a:r>
            <a:endParaRPr lang="en-GB" dirty="0"/>
          </a:p>
        </p:txBody>
      </p:sp>
      <p:sp>
        <p:nvSpPr>
          <p:cNvPr id="3" name="Content Placeholder 2"/>
          <p:cNvSpPr>
            <a:spLocks noGrp="1"/>
          </p:cNvSpPr>
          <p:nvPr>
            <p:ph idx="1"/>
          </p:nvPr>
        </p:nvSpPr>
        <p:spPr/>
        <p:txBody>
          <a:bodyPr>
            <a:normAutofit fontScale="70000" lnSpcReduction="20000"/>
          </a:bodyPr>
          <a:lstStyle/>
          <a:p>
            <a:r>
              <a:rPr lang="en-GB" b="1" dirty="0"/>
              <a:t>Executive Orders</a:t>
            </a:r>
          </a:p>
          <a:p>
            <a:r>
              <a:rPr lang="en-GB" dirty="0"/>
              <a:t>In one respect, however, Presidents have considerable freedom of </a:t>
            </a:r>
            <a:r>
              <a:rPr lang="en-GB" dirty="0" smtClean="0"/>
              <a:t>legislative manoeuvre</a:t>
            </a:r>
            <a:r>
              <a:rPr lang="en-GB" dirty="0"/>
              <a:t>. Once a law is passed, Presidents have the </a:t>
            </a:r>
            <a:r>
              <a:rPr lang="en-GB" dirty="0" smtClean="0"/>
              <a:t>power to </a:t>
            </a:r>
            <a:r>
              <a:rPr lang="en-GB" dirty="0"/>
              <a:t>issue rules and regulations that clarify the law or aid its implementation.</a:t>
            </a:r>
          </a:p>
          <a:p>
            <a:r>
              <a:rPr lang="en-GB" dirty="0"/>
              <a:t>The precise limits of this power are difficult to establish. </a:t>
            </a:r>
            <a:r>
              <a:rPr lang="en-GB" dirty="0" smtClean="0"/>
              <a:t>The desegregation </a:t>
            </a:r>
            <a:r>
              <a:rPr lang="en-GB" dirty="0"/>
              <a:t>of the US armed forces in 1948, for example, </a:t>
            </a:r>
            <a:r>
              <a:rPr lang="en-GB" dirty="0" smtClean="0"/>
              <a:t>was made </a:t>
            </a:r>
            <a:r>
              <a:rPr lang="en-GB" dirty="0"/>
              <a:t>by Executive Order 9981. </a:t>
            </a:r>
            <a:endParaRPr lang="en-GB" dirty="0" smtClean="0"/>
          </a:p>
          <a:p>
            <a:r>
              <a:rPr lang="en-GB" dirty="0" smtClean="0"/>
              <a:t>However</a:t>
            </a:r>
            <a:r>
              <a:rPr lang="en-GB" dirty="0"/>
              <a:t>, when the same President</a:t>
            </a:r>
            <a:r>
              <a:rPr lang="en-GB" dirty="0" smtClean="0"/>
              <a:t>, Harry </a:t>
            </a:r>
            <a:r>
              <a:rPr lang="en-GB" dirty="0"/>
              <a:t>S. Truman, placed all of the nation’s steel producers </a:t>
            </a:r>
            <a:r>
              <a:rPr lang="en-GB" dirty="0" smtClean="0"/>
              <a:t>under Federal </a:t>
            </a:r>
            <a:r>
              <a:rPr lang="en-GB" dirty="0"/>
              <a:t>control during the Korean War, in Executive Order 10340</a:t>
            </a:r>
            <a:r>
              <a:rPr lang="en-GB" dirty="0" smtClean="0"/>
              <a:t>, he </a:t>
            </a:r>
            <a:r>
              <a:rPr lang="en-GB" dirty="0"/>
              <a:t>was overruled by the Supreme Court in </a:t>
            </a:r>
            <a:r>
              <a:rPr lang="en-GB" i="1" dirty="0"/>
              <a:t>Youngstown Sheet &amp; Tube Co</a:t>
            </a:r>
            <a:r>
              <a:rPr lang="en-GB" dirty="0" smtClean="0"/>
              <a:t>. v</a:t>
            </a:r>
            <a:r>
              <a:rPr lang="en-GB" dirty="0"/>
              <a:t>. </a:t>
            </a:r>
            <a:r>
              <a:rPr lang="en-GB" i="1" dirty="0"/>
              <a:t>Sawyer </a:t>
            </a:r>
            <a:r>
              <a:rPr lang="en-GB" dirty="0"/>
              <a:t>(1952), on the grounds that this amounted to creating </a:t>
            </a:r>
            <a:r>
              <a:rPr lang="en-GB" dirty="0" smtClean="0"/>
              <a:t>new legislation</a:t>
            </a:r>
            <a:r>
              <a:rPr lang="en-GB" dirty="0"/>
              <a:t>.</a:t>
            </a:r>
          </a:p>
        </p:txBody>
      </p:sp>
    </p:spTree>
    <p:extLst>
      <p:ext uri="{BB962C8B-B14F-4D97-AF65-F5344CB8AC3E}">
        <p14:creationId xmlns:p14="http://schemas.microsoft.com/office/powerpoint/2010/main" val="2636895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70360" cy="6610003"/>
          </a:xfrm>
        </p:spPr>
      </p:pic>
    </p:spTree>
    <p:extLst>
      <p:ext uri="{BB962C8B-B14F-4D97-AF65-F5344CB8AC3E}">
        <p14:creationId xmlns:p14="http://schemas.microsoft.com/office/powerpoint/2010/main" val="1951530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The relationship between President and Congress varies according to the disposition and abilities of the President.</a:t>
            </a:r>
          </a:p>
          <a:p>
            <a:r>
              <a:rPr lang="en-GB" dirty="0" smtClean="0"/>
              <a:t>It also varies according to the party composition of  Congress and to the degree of policy difference between the president and the other party.</a:t>
            </a:r>
          </a:p>
          <a:p>
            <a:r>
              <a:rPr lang="en-GB" dirty="0" smtClean="0"/>
              <a:t>No President has the power of a British Prime Minister to get legislation through Parliament.  It is very rare for a government bill to be defeated or withdrawn due to opposition.</a:t>
            </a:r>
          </a:p>
          <a:p>
            <a:r>
              <a:rPr lang="en-GB" dirty="0" smtClean="0"/>
              <a:t>This happens frequently for bills proposed by the President in the US.  It has been calculated that a successful president can get two thirds of his legislation through whilst an unsuccessful president gets about one third of his legislation approved.  President Obama may have been even less successful since 2010.</a:t>
            </a:r>
          </a:p>
          <a:p>
            <a:r>
              <a:rPr lang="en-GB" dirty="0" smtClean="0"/>
              <a:t>Congress remains a substantial check on the President as the framers of the constitution intended.</a:t>
            </a:r>
            <a:endParaRPr lang="en-GB" dirty="0"/>
          </a:p>
        </p:txBody>
      </p:sp>
    </p:spTree>
    <p:extLst>
      <p:ext uri="{BB962C8B-B14F-4D97-AF65-F5344CB8AC3E}">
        <p14:creationId xmlns:p14="http://schemas.microsoft.com/office/powerpoint/2010/main" val="3434163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president’s role and powers in relation to Congress</a:t>
            </a:r>
            <a:endParaRPr lang="en-GB" dirty="0"/>
          </a:p>
        </p:txBody>
      </p:sp>
      <p:sp>
        <p:nvSpPr>
          <p:cNvPr id="3" name="Content Placeholder 2"/>
          <p:cNvSpPr>
            <a:spLocks noGrp="1"/>
          </p:cNvSpPr>
          <p:nvPr>
            <p:ph idx="1"/>
          </p:nvPr>
        </p:nvSpPr>
        <p:spPr/>
        <p:txBody>
          <a:bodyPr>
            <a:normAutofit fontScale="62500" lnSpcReduction="20000"/>
          </a:bodyPr>
          <a:lstStyle/>
          <a:p>
            <a:r>
              <a:rPr lang="en-GB" dirty="0" smtClean="0"/>
              <a:t>He can propose legislation (Article II)</a:t>
            </a:r>
          </a:p>
          <a:p>
            <a:r>
              <a:rPr lang="en-GB" dirty="0" smtClean="0"/>
              <a:t>He submits an annual budget. The Office of Management and Budget draws this up.</a:t>
            </a:r>
          </a:p>
          <a:p>
            <a:r>
              <a:rPr lang="en-GB" dirty="0" smtClean="0"/>
              <a:t>He signs legislation.</a:t>
            </a:r>
          </a:p>
          <a:p>
            <a:r>
              <a:rPr lang="en-GB" dirty="0" smtClean="0"/>
              <a:t>He can veto legislation.  This can be overcome by a two thirds majority in both houses but is rarely achieved (about 10% of vetoes are overcome).</a:t>
            </a:r>
          </a:p>
          <a:p>
            <a:r>
              <a:rPr lang="en-GB" dirty="0" smtClean="0"/>
              <a:t>He nominates officials which have to be confirmed by the Senate.</a:t>
            </a:r>
          </a:p>
          <a:p>
            <a:r>
              <a:rPr lang="en-GB" dirty="0" smtClean="0"/>
              <a:t>He nominates all Federal Judges</a:t>
            </a:r>
          </a:p>
          <a:p>
            <a:pPr lvl="1"/>
            <a:r>
              <a:rPr lang="en-GB" dirty="0" smtClean="0"/>
              <a:t>Supreme Court</a:t>
            </a:r>
          </a:p>
          <a:p>
            <a:pPr lvl="1"/>
            <a:r>
              <a:rPr lang="en-GB" dirty="0" smtClean="0"/>
              <a:t>Federal Trial (district)</a:t>
            </a:r>
          </a:p>
          <a:p>
            <a:pPr lvl="1"/>
            <a:r>
              <a:rPr lang="en-GB" dirty="0" smtClean="0"/>
              <a:t>Appeal (circuit courts)</a:t>
            </a:r>
          </a:p>
          <a:p>
            <a:r>
              <a:rPr lang="en-GB" dirty="0" smtClean="0"/>
              <a:t>All judges are appointed for life. These have to be confirmed by the Senate.</a:t>
            </a:r>
          </a:p>
          <a:p>
            <a:r>
              <a:rPr lang="en-GB" dirty="0" smtClean="0"/>
              <a:t>Senate approval of Treaties.</a:t>
            </a:r>
          </a:p>
          <a:p>
            <a:r>
              <a:rPr lang="en-GB" dirty="0" smtClean="0"/>
              <a:t>Senate approval of Declarations of War.</a:t>
            </a:r>
          </a:p>
        </p:txBody>
      </p:sp>
    </p:spTree>
    <p:extLst>
      <p:ext uri="{BB962C8B-B14F-4D97-AF65-F5344CB8AC3E}">
        <p14:creationId xmlns:p14="http://schemas.microsoft.com/office/powerpoint/2010/main" val="1877650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noChangeAspect="1"/>
          </p:cNvGraphicFramePr>
          <p:nvPr>
            <p:ph idx="4294967295"/>
            <p:extLst>
              <p:ext uri="{D42A27DB-BD31-4B8C-83A1-F6EECF244321}">
                <p14:modId xmlns:p14="http://schemas.microsoft.com/office/powerpoint/2010/main" val="1597572587"/>
              </p:ext>
            </p:extLst>
          </p:nvPr>
        </p:nvGraphicFramePr>
        <p:xfrm>
          <a:off x="10480" y="1916832"/>
          <a:ext cx="9120683" cy="3528392"/>
        </p:xfrm>
        <a:graphic>
          <a:graphicData uri="http://schemas.openxmlformats.org/presentationml/2006/ole">
            <mc:AlternateContent xmlns:mc="http://schemas.openxmlformats.org/markup-compatibility/2006">
              <mc:Choice xmlns:v="urn:schemas-microsoft-com:vml" Requires="v">
                <p:oleObj spid="_x0000_s1034" name="Worksheet" r:id="rId4" imgW="7657999" imgH="2962170" progId="Excel.Sheet.12">
                  <p:embed/>
                </p:oleObj>
              </mc:Choice>
              <mc:Fallback>
                <p:oleObj name="Worksheet" r:id="rId4" imgW="7657999" imgH="2962170" progId="Excel.Sheet.12">
                  <p:embed/>
                  <p:pic>
                    <p:nvPicPr>
                      <p:cNvPr id="0" name=""/>
                      <p:cNvPicPr/>
                      <p:nvPr/>
                    </p:nvPicPr>
                    <p:blipFill>
                      <a:blip r:embed="rId5"/>
                      <a:stretch>
                        <a:fillRect/>
                      </a:stretch>
                    </p:blipFill>
                    <p:spPr>
                      <a:xfrm>
                        <a:off x="10480" y="1916832"/>
                        <a:ext cx="9120683" cy="3528392"/>
                      </a:xfrm>
                      <a:prstGeom prst="rect">
                        <a:avLst/>
                      </a:prstGeom>
                    </p:spPr>
                  </p:pic>
                </p:oleObj>
              </mc:Fallback>
            </mc:AlternateContent>
          </a:graphicData>
        </a:graphic>
      </p:graphicFrame>
      <p:sp>
        <p:nvSpPr>
          <p:cNvPr id="7" name="TextBox 6"/>
          <p:cNvSpPr txBox="1"/>
          <p:nvPr/>
        </p:nvSpPr>
        <p:spPr>
          <a:xfrm>
            <a:off x="395536" y="5661248"/>
            <a:ext cx="8424936" cy="369332"/>
          </a:xfrm>
          <a:prstGeom prst="rect">
            <a:avLst/>
          </a:prstGeom>
          <a:noFill/>
        </p:spPr>
        <p:txBody>
          <a:bodyPr wrap="square" rtlCol="0">
            <a:spAutoFit/>
          </a:bodyPr>
          <a:lstStyle/>
          <a:p>
            <a:r>
              <a:rPr lang="en-GB" dirty="0" smtClean="0"/>
              <a:t>Source: A2 US Government &amp; Politics Anthony J Bennett </a:t>
            </a:r>
            <a:r>
              <a:rPr lang="en-GB" dirty="0"/>
              <a:t>Philip Allan; 3rd </a:t>
            </a:r>
            <a:r>
              <a:rPr lang="en-GB" dirty="0" smtClean="0"/>
              <a:t>edition 2009</a:t>
            </a:r>
            <a:endParaRPr lang="en-GB" dirty="0"/>
          </a:p>
        </p:txBody>
      </p:sp>
    </p:spTree>
    <p:extLst>
      <p:ext uri="{BB962C8B-B14F-4D97-AF65-F5344CB8AC3E}">
        <p14:creationId xmlns:p14="http://schemas.microsoft.com/office/powerpoint/2010/main" val="15150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The President’s role as chief </a:t>
            </a:r>
            <a:r>
              <a:rPr lang="en-GB" b="1" dirty="0" smtClean="0"/>
              <a:t>legislator</a:t>
            </a:r>
            <a:r>
              <a:rPr lang="en-GB" b="1" baseline="30000" dirty="0" smtClean="0"/>
              <a:t>1</a:t>
            </a:r>
            <a:endParaRPr lang="en-GB" baseline="30000" dirty="0"/>
          </a:p>
        </p:txBody>
      </p:sp>
      <p:sp>
        <p:nvSpPr>
          <p:cNvPr id="3" name="Content Placeholder 2"/>
          <p:cNvSpPr>
            <a:spLocks noGrp="1"/>
          </p:cNvSpPr>
          <p:nvPr>
            <p:ph sz="half" idx="1"/>
          </p:nvPr>
        </p:nvSpPr>
        <p:spPr>
          <a:xfrm>
            <a:off x="0" y="1600200"/>
            <a:ext cx="2736304" cy="5257800"/>
          </a:xfrm>
        </p:spPr>
        <p:txBody>
          <a:bodyPr>
            <a:normAutofit fontScale="77500" lnSpcReduction="20000"/>
          </a:bodyPr>
          <a:lstStyle/>
          <a:p>
            <a:r>
              <a:rPr lang="en-GB" b="1" dirty="0"/>
              <a:t>The State of the Union Address</a:t>
            </a:r>
          </a:p>
          <a:p>
            <a:r>
              <a:rPr lang="en-GB" dirty="0"/>
              <a:t>It is expected that the legislative agenda for the Federal </a:t>
            </a:r>
            <a:r>
              <a:rPr lang="en-GB" dirty="0" smtClean="0"/>
              <a:t>government will </a:t>
            </a:r>
            <a:r>
              <a:rPr lang="en-GB" dirty="0"/>
              <a:t>be set by the President. As the only person elected by the </a:t>
            </a:r>
            <a:r>
              <a:rPr lang="en-GB" dirty="0" smtClean="0"/>
              <a:t>whole nation</a:t>
            </a:r>
            <a:r>
              <a:rPr lang="en-GB" dirty="0"/>
              <a:t>, the President is expected to present a programme for </a:t>
            </a:r>
            <a:r>
              <a:rPr lang="en-GB" dirty="0" smtClean="0"/>
              <a:t>government that </a:t>
            </a:r>
            <a:r>
              <a:rPr lang="en-GB" dirty="0"/>
              <a:t>meets the nation’s </a:t>
            </a:r>
            <a:r>
              <a:rPr lang="en-GB" dirty="0" smtClean="0"/>
              <a:t>needs</a:t>
            </a:r>
          </a:p>
          <a:p>
            <a:endParaRPr lang="en-GB"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787094" y="2132856"/>
            <a:ext cx="6347048" cy="4230306"/>
          </a:xfrm>
        </p:spPr>
      </p:pic>
    </p:spTree>
    <p:extLst>
      <p:ext uri="{BB962C8B-B14F-4D97-AF65-F5344CB8AC3E}">
        <p14:creationId xmlns:p14="http://schemas.microsoft.com/office/powerpoint/2010/main" val="1683143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The President’s role as chief legislator continued</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The </a:t>
            </a:r>
            <a:r>
              <a:rPr lang="en-GB" b="1" dirty="0" smtClean="0"/>
              <a:t>State of the Union Message</a:t>
            </a:r>
            <a:r>
              <a:rPr lang="en-GB" dirty="0" smtClean="0"/>
              <a:t>, an address to both houses of Congress, which takes place around 20 January. </a:t>
            </a:r>
          </a:p>
          <a:p>
            <a:r>
              <a:rPr lang="en-GB" dirty="0" smtClean="0"/>
              <a:t>The President identifies the key issues the administration believes need to be addressed and outlines the bills the White House will send to Congress to resolve these issues.</a:t>
            </a:r>
          </a:p>
          <a:p>
            <a:r>
              <a:rPr lang="en-GB" dirty="0" smtClean="0"/>
              <a:t>On the first Monday in February, the President’s budget is delivered to the House of Representatives.  In contrast to the UK it contains both taxation and spending.</a:t>
            </a:r>
          </a:p>
          <a:p>
            <a:r>
              <a:rPr lang="en-GB" baseline="30000" dirty="0" smtClean="0"/>
              <a:t>1</a:t>
            </a:r>
            <a:r>
              <a:rPr lang="en-GB" dirty="0" smtClean="0"/>
              <a:t>Adapted from US Government and Politics William Storey 2007 Edinburgh University Press p295</a:t>
            </a:r>
          </a:p>
          <a:p>
            <a:endParaRPr lang="en-GB" dirty="0"/>
          </a:p>
        </p:txBody>
      </p:sp>
    </p:spTree>
    <p:extLst>
      <p:ext uri="{BB962C8B-B14F-4D97-AF65-F5344CB8AC3E}">
        <p14:creationId xmlns:p14="http://schemas.microsoft.com/office/powerpoint/2010/main" val="289447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692696"/>
          </a:xfrm>
        </p:spPr>
        <p:txBody>
          <a:bodyPr>
            <a:normAutofit fontScale="90000"/>
          </a:bodyPr>
          <a:lstStyle/>
          <a:p>
            <a:r>
              <a:rPr lang="en-GB" dirty="0" smtClean="0"/>
              <a:t>Composition of Congress</a:t>
            </a:r>
            <a:endParaRPr lang="en-GB" dirty="0"/>
          </a:p>
        </p:txBody>
      </p:sp>
      <p:sp>
        <p:nvSpPr>
          <p:cNvPr id="3" name="Content Placeholder 2"/>
          <p:cNvSpPr>
            <a:spLocks noGrp="1"/>
          </p:cNvSpPr>
          <p:nvPr>
            <p:ph sz="half" idx="1"/>
          </p:nvPr>
        </p:nvSpPr>
        <p:spPr>
          <a:xfrm>
            <a:off x="35496" y="1196752"/>
            <a:ext cx="4460304" cy="5544616"/>
          </a:xfrm>
        </p:spPr>
        <p:txBody>
          <a:bodyPr>
            <a:normAutofit fontScale="62500" lnSpcReduction="20000"/>
          </a:bodyPr>
          <a:lstStyle/>
          <a:p>
            <a:r>
              <a:rPr lang="en-GB" dirty="0" smtClean="0"/>
              <a:t>Either one or both House may be controlled by a different party to the President. Even if they are from the same party it does not guarantee success for the President e.g. President Clintons healthcare reforms 1993-4.</a:t>
            </a:r>
          </a:p>
          <a:p>
            <a:r>
              <a:rPr lang="en-GB" dirty="0" smtClean="0"/>
              <a:t>Congressmen are responding to a different electorate.</a:t>
            </a:r>
          </a:p>
          <a:p>
            <a:r>
              <a:rPr lang="en-GB" dirty="0" smtClean="0"/>
              <a:t>Representatives are elected every 2 years and are concerned with parochial issues.</a:t>
            </a:r>
          </a:p>
          <a:p>
            <a:r>
              <a:rPr lang="en-GB" dirty="0" smtClean="0">
                <a:cs typeface="Arial"/>
              </a:rPr>
              <a:t>Two thirds of Senators are not elected at the same time as the president and most serve for longer time spans so they may not have the same concerns as the President.</a:t>
            </a:r>
            <a:r>
              <a:rPr lang="en-GB" dirty="0" smtClean="0"/>
              <a:t> </a:t>
            </a:r>
          </a:p>
          <a:p>
            <a:r>
              <a:rPr lang="en-GB" dirty="0" smtClean="0"/>
              <a:t>This can lead to inaction and gridlock e.g. President Obama 2010-16.</a:t>
            </a:r>
          </a:p>
          <a:p>
            <a:r>
              <a:rPr lang="en-GB" dirty="0" smtClean="0"/>
              <a:t>Even if it does not lead to gridlock Congress can and does amend legislation, sometimes so much that the President no longer supports the bill.</a:t>
            </a:r>
          </a:p>
          <a:p>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05400" y="750522"/>
            <a:ext cx="4038600" cy="3129915"/>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9956" y="3880437"/>
            <a:ext cx="4464044" cy="2977563"/>
          </a:xfrm>
          <a:prstGeom prst="rect">
            <a:avLst/>
          </a:prstGeom>
        </p:spPr>
      </p:pic>
    </p:spTree>
    <p:extLst>
      <p:ext uri="{BB962C8B-B14F-4D97-AF65-F5344CB8AC3E}">
        <p14:creationId xmlns:p14="http://schemas.microsoft.com/office/powerpoint/2010/main" val="3078871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Amendments by Congress</a:t>
            </a:r>
            <a:r>
              <a:rPr lang="en-GB" baseline="30000" dirty="0" smtClean="0"/>
              <a:t>2</a:t>
            </a:r>
            <a:endParaRPr lang="en-GB" baseline="30000" dirty="0"/>
          </a:p>
        </p:txBody>
      </p:sp>
      <p:sp>
        <p:nvSpPr>
          <p:cNvPr id="3" name="Content Placeholder 2"/>
          <p:cNvSpPr>
            <a:spLocks noGrp="1"/>
          </p:cNvSpPr>
          <p:nvPr>
            <p:ph idx="1"/>
          </p:nvPr>
        </p:nvSpPr>
        <p:spPr/>
        <p:txBody>
          <a:bodyPr>
            <a:normAutofit fontScale="85000" lnSpcReduction="20000"/>
          </a:bodyPr>
          <a:lstStyle/>
          <a:p>
            <a:r>
              <a:rPr lang="en-GB" dirty="0"/>
              <a:t>Unacceptable modifications come in two forms. </a:t>
            </a:r>
            <a:endParaRPr lang="en-GB" dirty="0" smtClean="0"/>
          </a:p>
          <a:p>
            <a:pPr lvl="1"/>
            <a:r>
              <a:rPr lang="en-GB" dirty="0" smtClean="0"/>
              <a:t>Congress may delete </a:t>
            </a:r>
            <a:r>
              <a:rPr lang="en-GB" dirty="0"/>
              <a:t>key provisions that weaken the bill to such an extent that it </a:t>
            </a:r>
            <a:r>
              <a:rPr lang="en-GB" dirty="0" smtClean="0"/>
              <a:t>will </a:t>
            </a:r>
            <a:r>
              <a:rPr lang="en-GB" dirty="0"/>
              <a:t>not be able to fulfil its purpose even if it passes. </a:t>
            </a:r>
            <a:endParaRPr lang="en-GB" dirty="0" smtClean="0"/>
          </a:p>
          <a:p>
            <a:pPr lvl="1"/>
            <a:r>
              <a:rPr lang="en-GB" dirty="0" smtClean="0"/>
              <a:t>Members </a:t>
            </a:r>
            <a:r>
              <a:rPr lang="en-GB" dirty="0"/>
              <a:t>of </a:t>
            </a:r>
            <a:r>
              <a:rPr lang="en-GB" dirty="0" smtClean="0"/>
              <a:t>Congress may </a:t>
            </a:r>
            <a:r>
              <a:rPr lang="en-GB" dirty="0"/>
              <a:t>also add provisions to the bill, known as ‘riders’ or ‘earmarks</a:t>
            </a:r>
            <a:r>
              <a:rPr lang="en-GB" dirty="0" smtClean="0"/>
              <a:t>’, which </a:t>
            </a:r>
            <a:r>
              <a:rPr lang="en-GB" dirty="0"/>
              <a:t>benefit their districts. </a:t>
            </a:r>
            <a:endParaRPr lang="en-GB" dirty="0" smtClean="0"/>
          </a:p>
          <a:p>
            <a:r>
              <a:rPr lang="en-GB" dirty="0" smtClean="0"/>
              <a:t>This </a:t>
            </a:r>
            <a:r>
              <a:rPr lang="en-GB" dirty="0"/>
              <a:t>can lead to presidential </a:t>
            </a:r>
            <a:r>
              <a:rPr lang="en-GB" dirty="0" smtClean="0"/>
              <a:t>initiatives becoming </a:t>
            </a:r>
            <a:r>
              <a:rPr lang="en-GB" dirty="0"/>
              <a:t>‘Christmas tree’ bills, covered with presents for the </a:t>
            </a:r>
            <a:r>
              <a:rPr lang="en-GB" dirty="0" smtClean="0"/>
              <a:t>constituents of </a:t>
            </a:r>
            <a:r>
              <a:rPr lang="en-GB" dirty="0"/>
              <a:t>the most influential members of Congress at </a:t>
            </a:r>
            <a:r>
              <a:rPr lang="en-GB" dirty="0" smtClean="0"/>
              <a:t>huge expense </a:t>
            </a:r>
            <a:r>
              <a:rPr lang="en-GB" dirty="0"/>
              <a:t>to the taxpayer</a:t>
            </a:r>
            <a:r>
              <a:rPr lang="en-GB" dirty="0" smtClean="0"/>
              <a:t>.</a:t>
            </a:r>
          </a:p>
          <a:p>
            <a:pPr marL="0" indent="0">
              <a:buNone/>
            </a:pPr>
            <a:r>
              <a:rPr lang="en-GB" baseline="30000" dirty="0" smtClean="0"/>
              <a:t>2 </a:t>
            </a:r>
            <a:r>
              <a:rPr lang="en-GB" dirty="0" smtClean="0"/>
              <a:t>Adapted from US Government and Politics William Storey 2007 Edinburgh University Press p296</a:t>
            </a:r>
            <a:endParaRPr lang="en-GB" dirty="0"/>
          </a:p>
        </p:txBody>
      </p:sp>
    </p:spTree>
    <p:extLst>
      <p:ext uri="{BB962C8B-B14F-4D97-AF65-F5344CB8AC3E}">
        <p14:creationId xmlns:p14="http://schemas.microsoft.com/office/powerpoint/2010/main" val="4218258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836712"/>
          </a:xfrm>
        </p:spPr>
        <p:txBody>
          <a:bodyPr/>
          <a:lstStyle/>
          <a:p>
            <a:r>
              <a:rPr lang="en-GB" dirty="0" smtClean="0"/>
              <a:t>Presidential persuasion 1</a:t>
            </a:r>
            <a:r>
              <a:rPr lang="en-GB" baseline="30000" dirty="0" smtClean="0"/>
              <a:t>3</a:t>
            </a:r>
            <a:endParaRPr lang="en-GB" baseline="30000" dirty="0"/>
          </a:p>
        </p:txBody>
      </p:sp>
      <p:sp>
        <p:nvSpPr>
          <p:cNvPr id="3" name="Content Placeholder 2"/>
          <p:cNvSpPr>
            <a:spLocks noGrp="1"/>
          </p:cNvSpPr>
          <p:nvPr>
            <p:ph sz="half" idx="1"/>
          </p:nvPr>
        </p:nvSpPr>
        <p:spPr>
          <a:xfrm>
            <a:off x="0" y="2780928"/>
            <a:ext cx="9252520" cy="3429000"/>
          </a:xfrm>
        </p:spPr>
        <p:txBody>
          <a:bodyPr>
            <a:noAutofit/>
          </a:bodyPr>
          <a:lstStyle/>
          <a:p>
            <a:r>
              <a:rPr lang="en-GB" sz="1800" dirty="0" smtClean="0"/>
              <a:t>Little happens by presidential command, most action is the result of persuasion.</a:t>
            </a:r>
          </a:p>
          <a:p>
            <a:r>
              <a:rPr lang="en-GB" sz="1800" dirty="0" smtClean="0"/>
              <a:t>“Presidential Power is the power to persuade.” Richard Neustadt 1960.</a:t>
            </a:r>
          </a:p>
          <a:p>
            <a:r>
              <a:rPr lang="en-GB" sz="1800" dirty="0" smtClean="0"/>
              <a:t>The President cannot do all of it himself, he uses other people:-</a:t>
            </a:r>
          </a:p>
          <a:p>
            <a:pPr lvl="1"/>
            <a:r>
              <a:rPr lang="en-GB" sz="1800" dirty="0" smtClean="0"/>
              <a:t>The Vice President</a:t>
            </a:r>
          </a:p>
          <a:p>
            <a:pPr lvl="1"/>
            <a:r>
              <a:rPr lang="en-GB" sz="1800" dirty="0" smtClean="0"/>
              <a:t>The Office of Legislative Affairs – full time lobbyists who meet with members of Congress and their senior staff.</a:t>
            </a:r>
          </a:p>
          <a:p>
            <a:pPr lvl="1"/>
            <a:r>
              <a:rPr lang="en-GB" sz="1800" dirty="0" smtClean="0"/>
              <a:t>Cabinet Officers in their policy areas. E.g. G W Bush used Education Secretary Rod Page in 2001 on educational reform and in 2002 Secretary of State Colin Powell to persuade Congress to use troops in Iraq.</a:t>
            </a:r>
          </a:p>
          <a:p>
            <a:pPr lvl="1"/>
            <a:r>
              <a:rPr lang="en-GB" sz="1800" dirty="0" smtClean="0"/>
              <a:t>Party leadership in Congress – the House Speaker, majority and minority leaders in both Houses, the party whips, and committee chairs and ranking (most senior) minority members. </a:t>
            </a:r>
          </a:p>
          <a:p>
            <a:pPr marL="457200" lvl="1" indent="0">
              <a:buNone/>
            </a:pPr>
            <a:r>
              <a:rPr lang="en-GB" sz="1800" baseline="30000" dirty="0" smtClean="0"/>
              <a:t>3</a:t>
            </a:r>
            <a:r>
              <a:rPr lang="en-GB" sz="1800" dirty="0" smtClean="0"/>
              <a:t>Adapted from A2 US Government &amp; Politics Anthony J Bennett Philip Allan; 3rd edition 2009</a:t>
            </a:r>
          </a:p>
          <a:p>
            <a:pPr marL="457200" lvl="1" indent="0">
              <a:buNone/>
            </a:pPr>
            <a:r>
              <a:rPr lang="en-GB" sz="1800" dirty="0" smtClean="0"/>
              <a:t> </a:t>
            </a:r>
          </a:p>
          <a:p>
            <a:endParaRPr lang="en-GB" sz="18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195736" y="700889"/>
            <a:ext cx="4320480" cy="2034721"/>
          </a:xfrm>
        </p:spPr>
      </p:pic>
    </p:spTree>
    <p:extLst>
      <p:ext uri="{BB962C8B-B14F-4D97-AF65-F5344CB8AC3E}">
        <p14:creationId xmlns:p14="http://schemas.microsoft.com/office/powerpoint/2010/main" val="2808218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8878" y="520994"/>
            <a:ext cx="6788944" cy="4525963"/>
          </a:xfrm>
        </p:spPr>
      </p:pic>
      <p:sp>
        <p:nvSpPr>
          <p:cNvPr id="8" name="TextBox 7"/>
          <p:cNvSpPr txBox="1"/>
          <p:nvPr/>
        </p:nvSpPr>
        <p:spPr>
          <a:xfrm>
            <a:off x="0" y="5013176"/>
            <a:ext cx="9166701" cy="1754326"/>
          </a:xfrm>
          <a:prstGeom prst="rect">
            <a:avLst/>
          </a:prstGeom>
          <a:noFill/>
        </p:spPr>
        <p:txBody>
          <a:bodyPr wrap="square" rtlCol="0">
            <a:spAutoFit/>
          </a:bodyPr>
          <a:lstStyle/>
          <a:p>
            <a:r>
              <a:rPr lang="en-GB" dirty="0"/>
              <a:t>President Barack Obama, joined by Vice President Joe Biden, members of Congress, and invited guests, signs the Workforce Innovation and Opportunity Act, which aims to help job seekers gain valuable employment skills, at the Eisenhower Executive Office Building in the White House complex in Washington, Tuesday, July 22, 2014. He is flanked by Sen. Patty Murray, D-Wash., at far right, Rep. Virginia Foxx, R-N.C., left, with Rep. George Miller, D-Calif., looking over the president’s shoulder at </a:t>
            </a:r>
            <a:r>
              <a:rPr lang="en-GB" dirty="0" err="1"/>
              <a:t>center</a:t>
            </a:r>
            <a:r>
              <a:rPr lang="en-GB" dirty="0"/>
              <a:t> right. (AP Photo/J. Scott Applewhite</a:t>
            </a:r>
            <a:r>
              <a:rPr lang="en-GB" dirty="0" smtClean="0"/>
              <a:t>)</a:t>
            </a:r>
            <a:endParaRPr lang="en-GB" dirty="0"/>
          </a:p>
        </p:txBody>
      </p:sp>
      <p:sp>
        <p:nvSpPr>
          <p:cNvPr id="9" name="TextBox 8"/>
          <p:cNvSpPr txBox="1"/>
          <p:nvPr/>
        </p:nvSpPr>
        <p:spPr>
          <a:xfrm>
            <a:off x="1403648" y="10100"/>
            <a:ext cx="5832648" cy="523220"/>
          </a:xfrm>
          <a:prstGeom prst="rect">
            <a:avLst/>
          </a:prstGeom>
          <a:noFill/>
        </p:spPr>
        <p:txBody>
          <a:bodyPr wrap="square" rtlCol="0">
            <a:spAutoFit/>
          </a:bodyPr>
          <a:lstStyle/>
          <a:p>
            <a:pPr algn="ctr"/>
            <a:r>
              <a:rPr lang="en-GB" sz="2800" dirty="0" smtClean="0"/>
              <a:t>Bill signing</a:t>
            </a:r>
            <a:endParaRPr lang="en-GB" sz="2800" dirty="0"/>
          </a:p>
        </p:txBody>
      </p:sp>
    </p:spTree>
    <p:extLst>
      <p:ext uri="{BB962C8B-B14F-4D97-AF65-F5344CB8AC3E}">
        <p14:creationId xmlns:p14="http://schemas.microsoft.com/office/powerpoint/2010/main" val="36817400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3187</TotalTime>
  <Words>1476</Words>
  <Application>Microsoft Office PowerPoint</Application>
  <PresentationFormat>On-screen Show (4:3)</PresentationFormat>
  <Paragraphs>78</Paragraphs>
  <Slides>15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Office Theme</vt:lpstr>
      <vt:lpstr>Worksheet</vt:lpstr>
      <vt:lpstr>The President and Congress</vt:lpstr>
      <vt:lpstr>The president’s role and powers in relation to Congress</vt:lpstr>
      <vt:lpstr>PowerPoint Presentation</vt:lpstr>
      <vt:lpstr>The President’s role as chief legislator1</vt:lpstr>
      <vt:lpstr>The President’s role as chief legislator continued</vt:lpstr>
      <vt:lpstr>Composition of Congress</vt:lpstr>
      <vt:lpstr>Amendments by Congress2</vt:lpstr>
      <vt:lpstr>Presidential persuasion 13</vt:lpstr>
      <vt:lpstr>PowerPoint Presentation</vt:lpstr>
      <vt:lpstr>Presidential persuasion 2</vt:lpstr>
      <vt:lpstr>The power of veto 1 4</vt:lpstr>
      <vt:lpstr>The power of veto 2</vt:lpstr>
      <vt:lpstr>The power of veto 3</vt:lpstr>
      <vt:lpstr>PowerPoint Presentation</vt:lpstr>
      <vt:lpstr>Conclusion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President and Congress</dc:title>
  <dc:creator>Michael Allen</dc:creator>
  <cp:lastModifiedBy>Michael Allen</cp:lastModifiedBy>
  <cp:revision>21</cp:revision>
  <cp:lastPrinted>2016-11-24T08:36:00Z</cp:lastPrinted>
  <dcterms:created xsi:type="dcterms:W3CDTF">2016-11-21T18:14:33Z</dcterms:created>
  <dcterms:modified xsi:type="dcterms:W3CDTF">2016-11-24T09:00:57Z</dcterms:modified>
</cp:coreProperties>
</file>