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1" r:id="rId4"/>
    <p:sldId id="262" r:id="rId5"/>
    <p:sldId id="263" r:id="rId6"/>
    <p:sldId id="264" r:id="rId7"/>
    <p:sldId id="265" r:id="rId8"/>
    <p:sldId id="266" r:id="rId9"/>
    <p:sldId id="273" r:id="rId10"/>
    <p:sldId id="258" r:id="rId11"/>
    <p:sldId id="268" r:id="rId12"/>
    <p:sldId id="269" r:id="rId13"/>
    <p:sldId id="270" r:id="rId14"/>
    <p:sldId id="267" r:id="rId15"/>
    <p:sldId id="271" r:id="rId16"/>
    <p:sldId id="274" r:id="rId17"/>
    <p:sldId id="259" r:id="rId18"/>
    <p:sldId id="272" r:id="rId19"/>
    <p:sldId id="275" r:id="rId20"/>
    <p:sldId id="276" r:id="rId21"/>
    <p:sldId id="277" r:id="rId22"/>
    <p:sldId id="260"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D29F7-3882-4949-BC6F-1ED9D64C7101}" type="datetimeFigureOut">
              <a:rPr lang="en-GB" smtClean="0"/>
              <a:t>25/11/2015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3330FA-E8C3-4D23-91A0-8CE0404E921F}" type="slidenum">
              <a:rPr lang="en-GB" smtClean="0"/>
              <a:t>‹#›</a:t>
            </a:fld>
            <a:endParaRPr lang="en-GB" dirty="0"/>
          </a:p>
        </p:txBody>
      </p:sp>
    </p:spTree>
    <p:extLst>
      <p:ext uri="{BB962C8B-B14F-4D97-AF65-F5344CB8AC3E}">
        <p14:creationId xmlns:p14="http://schemas.microsoft.com/office/powerpoint/2010/main" val="208073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3330FA-E8C3-4D23-91A0-8CE0404E921F}" type="slidenum">
              <a:rPr lang="en-GB" smtClean="0"/>
              <a:t>26</a:t>
            </a:fld>
            <a:endParaRPr lang="en-GB" dirty="0"/>
          </a:p>
        </p:txBody>
      </p:sp>
    </p:spTree>
    <p:extLst>
      <p:ext uri="{BB962C8B-B14F-4D97-AF65-F5344CB8AC3E}">
        <p14:creationId xmlns:p14="http://schemas.microsoft.com/office/powerpoint/2010/main" val="70401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29781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202146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82336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1230558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392059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15907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347086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369309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338255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225464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12614-0657-48BE-8F36-06F9ABA65C99}" type="datetimeFigureOut">
              <a:rPr lang="en-GB" smtClean="0"/>
              <a:pPr/>
              <a:t>25/11/2015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87074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12614-0657-48BE-8F36-06F9ABA65C99}" type="datetimeFigureOut">
              <a:rPr lang="en-GB" smtClean="0"/>
              <a:pPr/>
              <a:t>25/11/2015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C1E0B-B5B9-4228-BEB7-8F7CE0CC60B6}" type="slidenum">
              <a:rPr lang="en-GB" smtClean="0"/>
              <a:pPr/>
              <a:t>‹#›</a:t>
            </a:fld>
            <a:endParaRPr lang="en-GB" dirty="0"/>
          </a:p>
        </p:txBody>
      </p:sp>
    </p:spTree>
    <p:extLst>
      <p:ext uri="{BB962C8B-B14F-4D97-AF65-F5344CB8AC3E}">
        <p14:creationId xmlns:p14="http://schemas.microsoft.com/office/powerpoint/2010/main" val="121276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i="1" dirty="0" smtClean="0"/>
              <a:t>The Humours of an Election</a:t>
            </a:r>
            <a:r>
              <a:rPr lang="en-GB" dirty="0" smtClean="0"/>
              <a:t> </a:t>
            </a:r>
            <a:endParaRPr lang="en-GB" dirty="0"/>
          </a:p>
        </p:txBody>
      </p:sp>
      <p:sp>
        <p:nvSpPr>
          <p:cNvPr id="5" name="Content Placeholder 4"/>
          <p:cNvSpPr>
            <a:spLocks noGrp="1"/>
          </p:cNvSpPr>
          <p:nvPr>
            <p:ph idx="1"/>
          </p:nvPr>
        </p:nvSpPr>
        <p:spPr/>
        <p:txBody>
          <a:bodyPr>
            <a:normAutofit fontScale="85000" lnSpcReduction="10000"/>
          </a:bodyPr>
          <a:lstStyle/>
          <a:p>
            <a:r>
              <a:rPr lang="en-GB" dirty="0" smtClean="0"/>
              <a:t>is a series of four oil paintings and later engravings by William Hogarth that illustrate the election of a member of parliament in Oxfordshire in 1754. </a:t>
            </a:r>
          </a:p>
          <a:p>
            <a:r>
              <a:rPr lang="en-GB" dirty="0" smtClean="0"/>
              <a:t>The oil paintings were created in 1755. </a:t>
            </a:r>
          </a:p>
          <a:p>
            <a:r>
              <a:rPr lang="en-GB" dirty="0" smtClean="0"/>
              <a:t>The first three paintings, </a:t>
            </a:r>
            <a:r>
              <a:rPr lang="en-GB" i="1" dirty="0" smtClean="0"/>
              <a:t>An Election Entertainment</a:t>
            </a:r>
            <a:r>
              <a:rPr lang="en-GB" dirty="0" smtClean="0"/>
              <a:t>, </a:t>
            </a:r>
            <a:r>
              <a:rPr lang="en-GB" i="1" dirty="0" smtClean="0"/>
              <a:t>Canvassing for Votes</a:t>
            </a:r>
            <a:r>
              <a:rPr lang="en-GB" dirty="0" smtClean="0"/>
              <a:t> and </a:t>
            </a:r>
            <a:r>
              <a:rPr lang="en-GB" i="1" dirty="0" smtClean="0"/>
              <a:t>The Polling</a:t>
            </a:r>
            <a:r>
              <a:rPr lang="en-GB" dirty="0" smtClean="0"/>
              <a:t>, demonstrate the corruption endemic in parliamentary elections in the 18th century, before the Great Reform Act. </a:t>
            </a:r>
          </a:p>
          <a:p>
            <a:r>
              <a:rPr lang="en-GB" dirty="0" smtClean="0"/>
              <a:t>The last painting, </a:t>
            </a:r>
            <a:r>
              <a:rPr lang="en-GB" i="1" dirty="0" smtClean="0"/>
              <a:t>Chairing the Member</a:t>
            </a:r>
            <a:r>
              <a:rPr lang="en-GB" dirty="0" smtClean="0"/>
              <a:t>, shows the celebrations of the victorious Tory candidates and their supporters.</a:t>
            </a:r>
            <a:endParaRPr lang="en-GB" dirty="0"/>
          </a:p>
        </p:txBody>
      </p:sp>
    </p:spTree>
    <p:extLst>
      <p:ext uri="{BB962C8B-B14F-4D97-AF65-F5344CB8AC3E}">
        <p14:creationId xmlns:p14="http://schemas.microsoft.com/office/powerpoint/2010/main" val="100509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p:spPr>
        <p:txBody>
          <a:bodyPr>
            <a:normAutofit fontScale="90000"/>
          </a:bodyPr>
          <a:lstStyle/>
          <a:p>
            <a:r>
              <a:rPr lang="en-GB" b="1" i="1" dirty="0"/>
              <a:t>Canvassing for Votes</a:t>
            </a:r>
            <a:endParaRPr lang="en-GB" dirty="0"/>
          </a:p>
        </p:txBody>
      </p:sp>
      <p:pic>
        <p:nvPicPr>
          <p:cNvPr id="10"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827584" y="756605"/>
            <a:ext cx="7632848" cy="6058571"/>
          </a:xfrm>
        </p:spPr>
      </p:pic>
    </p:spTree>
    <p:extLst>
      <p:ext uri="{BB962C8B-B14F-4D97-AF65-F5344CB8AC3E}">
        <p14:creationId xmlns:p14="http://schemas.microsoft.com/office/powerpoint/2010/main" val="350633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sz="half" idx="2"/>
          </p:nvPr>
        </p:nvSpPr>
        <p:spPr>
          <a:xfrm>
            <a:off x="457200" y="1772816"/>
            <a:ext cx="4040188" cy="4353347"/>
          </a:xfrm>
        </p:spPr>
        <p:txBody>
          <a:bodyPr/>
          <a:lstStyle/>
          <a:p>
            <a:r>
              <a:rPr lang="en-GB" dirty="0" smtClean="0"/>
              <a:t>The stout young countryman is being bribed by the landlords of both these establishments acting as agents for the rival parties. Each is placing coins in one hand and proffering in an invitation. He slyly looks to see which offer is larger and seems to favour the bribe of the Royal Oak.</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0179"/>
            <a:ext cx="4248472" cy="445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43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48064" y="764704"/>
            <a:ext cx="3311084" cy="1200329"/>
          </a:xfrm>
          <a:prstGeom prst="rect">
            <a:avLst/>
          </a:prstGeom>
          <a:noFill/>
        </p:spPr>
        <p:txBody>
          <a:bodyPr wrap="square" rtlCol="0">
            <a:spAutoFit/>
          </a:bodyPr>
          <a:lstStyle/>
          <a:p>
            <a:r>
              <a:rPr lang="en-GB" dirty="0" smtClean="0"/>
              <a:t>The Crown is being used for a Whig “treat”. The </a:t>
            </a:r>
            <a:r>
              <a:rPr lang="en-GB" dirty="0"/>
              <a:t>crowd outside the tavern is </a:t>
            </a:r>
            <a:r>
              <a:rPr lang="en-GB" dirty="0" smtClean="0"/>
              <a:t>protesting about government taxation.  </a:t>
            </a:r>
            <a:endParaRPr lang="en-GB" dirty="0"/>
          </a:p>
        </p:txBody>
      </p:sp>
      <p:sp>
        <p:nvSpPr>
          <p:cNvPr id="11" name="TextBox 10"/>
          <p:cNvSpPr txBox="1"/>
          <p:nvPr/>
        </p:nvSpPr>
        <p:spPr>
          <a:xfrm>
            <a:off x="5004048" y="3717032"/>
            <a:ext cx="3455100" cy="1477328"/>
          </a:xfrm>
          <a:prstGeom prst="rect">
            <a:avLst/>
          </a:prstGeom>
          <a:noFill/>
        </p:spPr>
        <p:txBody>
          <a:bodyPr wrap="square" rtlCol="0">
            <a:spAutoFit/>
          </a:bodyPr>
          <a:lstStyle/>
          <a:p>
            <a:r>
              <a:rPr lang="en-GB" dirty="0" smtClean="0"/>
              <a:t>The </a:t>
            </a:r>
            <a:r>
              <a:rPr lang="en-GB" dirty="0"/>
              <a:t>yard </a:t>
            </a:r>
            <a:r>
              <a:rPr lang="en-GB" dirty="0" smtClean="0"/>
              <a:t>of the Royal Oak is </a:t>
            </a:r>
            <a:r>
              <a:rPr lang="en-GB" dirty="0"/>
              <a:t>being used to stage an anti government play or puppet </a:t>
            </a:r>
            <a:r>
              <a:rPr lang="en-GB" dirty="0" smtClean="0"/>
              <a:t>show and its sign partially obscures the pub sign.</a:t>
            </a:r>
            <a:endParaRPr lang="en-GB" dirty="0"/>
          </a:p>
          <a:p>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73" y="3140968"/>
            <a:ext cx="41910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1943"/>
            <a:ext cx="3385952" cy="300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41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908720"/>
            <a:ext cx="3744416" cy="1200329"/>
          </a:xfrm>
          <a:prstGeom prst="rect">
            <a:avLst/>
          </a:prstGeom>
          <a:noFill/>
        </p:spPr>
        <p:txBody>
          <a:bodyPr wrap="square" rtlCol="0">
            <a:spAutoFit/>
          </a:bodyPr>
          <a:lstStyle/>
          <a:p>
            <a:r>
              <a:rPr lang="en-GB" dirty="0" smtClean="0"/>
              <a:t>A kneeling man is trying to deliver handbills for the play.  However the agent is buying gifts for the ladies on the balcony from the Jewish pedlar.</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4050638" cy="499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40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fontScale="92500"/>
          </a:bodyPr>
          <a:lstStyle/>
          <a:p>
            <a:r>
              <a:rPr lang="en-GB" dirty="0" smtClean="0"/>
              <a:t>The landlady is seated by the door Royal Oak counting the money they have made from treats held at the Inn.</a:t>
            </a:r>
          </a:p>
          <a:p>
            <a:r>
              <a:rPr lang="en-GB" dirty="0" smtClean="0"/>
              <a:t>A soldier eyes the money enviously from the doorway.</a:t>
            </a:r>
          </a:p>
          <a:p>
            <a:r>
              <a:rPr lang="en-GB" dirty="0" smtClean="0"/>
              <a:t>Her seat is the figurehead of a ship showing the British lion eating a French fleur de </a:t>
            </a:r>
            <a:r>
              <a:rPr lang="en-GB" dirty="0" smtClean="0"/>
              <a:t>lys</a:t>
            </a:r>
            <a:r>
              <a:rPr lang="en-GB" dirty="0" smtClean="0"/>
              <a:t>. Britain and France were at war at the time.</a:t>
            </a:r>
            <a:endParaRPr lang="en-GB"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8"/>
          <a:stretch/>
        </p:blipFill>
        <p:spPr bwMode="auto">
          <a:xfrm>
            <a:off x="4932040" y="-2714"/>
            <a:ext cx="3973136" cy="675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56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2120" y="1495875"/>
            <a:ext cx="2592288" cy="3139321"/>
          </a:xfrm>
          <a:prstGeom prst="rect">
            <a:avLst/>
          </a:prstGeom>
          <a:noFill/>
        </p:spPr>
        <p:txBody>
          <a:bodyPr wrap="square" rtlCol="0">
            <a:spAutoFit/>
          </a:bodyPr>
          <a:lstStyle/>
          <a:p>
            <a:r>
              <a:rPr lang="en-GB" dirty="0" smtClean="0"/>
              <a:t>At the </a:t>
            </a:r>
            <a:r>
              <a:rPr lang="en-GB" dirty="0"/>
              <a:t>Portobello </a:t>
            </a:r>
            <a:r>
              <a:rPr lang="en-GB" dirty="0" smtClean="0"/>
              <a:t>Inn a barber with a basin and a cobbler are enjoying a drink and smoke. They are recalling how Admiral Vernon captured Portobello in 1739 with only six ships. The Barbara uses pieces of clay pipe to explain the plan of the battle.  </a:t>
            </a:r>
            <a:endParaRPr lang="en-GB"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49" t="15039" r="1223"/>
          <a:stretch/>
        </p:blipFill>
        <p:spPr bwMode="auto">
          <a:xfrm>
            <a:off x="0" y="1363749"/>
            <a:ext cx="5519639" cy="458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60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97" t="3048" r="2816" b="2194"/>
          <a:stretch/>
        </p:blipFill>
        <p:spPr>
          <a:xfrm>
            <a:off x="97421" y="0"/>
            <a:ext cx="8982855" cy="6858000"/>
          </a:xfrm>
          <a:prstGeom prst="rect">
            <a:avLst/>
          </a:prstGeom>
        </p:spPr>
      </p:pic>
    </p:spTree>
    <p:extLst>
      <p:ext uri="{BB962C8B-B14F-4D97-AF65-F5344CB8AC3E}">
        <p14:creationId xmlns:p14="http://schemas.microsoft.com/office/powerpoint/2010/main" val="2267017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The Polling</a:t>
            </a:r>
            <a:endParaRPr lang="en-GB" dirty="0"/>
          </a:p>
        </p:txBody>
      </p:sp>
      <p:sp>
        <p:nvSpPr>
          <p:cNvPr id="4" name="Content Placeholder 3"/>
          <p:cNvSpPr>
            <a:spLocks noGrp="1"/>
          </p:cNvSpPr>
          <p:nvPr>
            <p:ph sz="half" idx="2"/>
          </p:nvPr>
        </p:nvSpPr>
        <p:spPr>
          <a:xfrm>
            <a:off x="21691" y="1268760"/>
            <a:ext cx="4040188" cy="5256584"/>
          </a:xfrm>
        </p:spPr>
        <p:txBody>
          <a:bodyPr>
            <a:normAutofit fontScale="85000" lnSpcReduction="20000"/>
          </a:bodyPr>
          <a:lstStyle/>
          <a:p>
            <a:r>
              <a:rPr lang="en-GB" dirty="0"/>
              <a:t>Voters are shown declaring their support for the Whigs (orange) or Tories (blue). Agents from both sides are using unscrupulous tactics to increase their votes or challenge opposing voters. A Whig voter with a hook instead of his amputated hand is being challenged because he is placing his hook, rather than his hand, as legally prescribed, on the book.</a:t>
            </a:r>
          </a:p>
          <a:p>
            <a:r>
              <a:rPr lang="en-GB" dirty="0"/>
              <a:t>Meanwhile, the Tories are bringing a mentally disabled man to vote. A dying man is being carried in behind him. In the background a woman in a carriage with a broken axle stands for Britannia. Her coachmen are gambling, ignoring the fact that the carriage is broken.</a:t>
            </a:r>
          </a:p>
          <a:p>
            <a:endParaRPr lang="en-GB"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067944" y="1755373"/>
            <a:ext cx="5095901" cy="3969228"/>
          </a:xfrm>
        </p:spPr>
      </p:pic>
    </p:spTree>
    <p:extLst>
      <p:ext uri="{BB962C8B-B14F-4D97-AF65-F5344CB8AC3E}">
        <p14:creationId xmlns:p14="http://schemas.microsoft.com/office/powerpoint/2010/main" val="2206207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2219"/>
          <a:stretch/>
        </p:blipFill>
        <p:spPr bwMode="auto">
          <a:xfrm>
            <a:off x="179512" y="1203165"/>
            <a:ext cx="3994166" cy="184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55976" y="1052736"/>
            <a:ext cx="3672408" cy="2585323"/>
          </a:xfrm>
          <a:prstGeom prst="rect">
            <a:avLst/>
          </a:prstGeom>
          <a:noFill/>
        </p:spPr>
        <p:txBody>
          <a:bodyPr wrap="square" rtlCol="0">
            <a:spAutoFit/>
          </a:bodyPr>
          <a:lstStyle/>
          <a:p>
            <a:r>
              <a:rPr lang="en-GB" dirty="0" smtClean="0"/>
              <a:t>The two candidates can be seen seated on highchairs at the back of the </a:t>
            </a:r>
            <a:r>
              <a:rPr lang="en-GB" dirty="0" smtClean="0"/>
              <a:t>booth. One </a:t>
            </a:r>
            <a:r>
              <a:rPr lang="en-GB" dirty="0" smtClean="0"/>
              <a:t>seems calm and satisfied leaning on his cane, the other is worried by the way the election is going and mops his brow. </a:t>
            </a:r>
          </a:p>
          <a:p>
            <a:r>
              <a:rPr lang="en-GB" dirty="0" smtClean="0"/>
              <a:t>Between then the constable has fallen asleep clutching his staff of office. </a:t>
            </a:r>
            <a:endParaRPr lang="en-GB" dirty="0"/>
          </a:p>
        </p:txBody>
      </p:sp>
      <p:cxnSp>
        <p:nvCxnSpPr>
          <p:cNvPr id="3" name="Straight Arrow Connector 2"/>
          <p:cNvCxnSpPr/>
          <p:nvPr/>
        </p:nvCxnSpPr>
        <p:spPr>
          <a:xfrm flipH="1" flipV="1">
            <a:off x="1979712" y="2345397"/>
            <a:ext cx="2448272" cy="5075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99594" y="1916834"/>
            <a:ext cx="5544614" cy="612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419872" y="1700808"/>
            <a:ext cx="2376264"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51920" y="4005064"/>
            <a:ext cx="3816424" cy="2308324"/>
          </a:xfrm>
          <a:prstGeom prst="rect">
            <a:avLst/>
          </a:prstGeom>
          <a:noFill/>
        </p:spPr>
        <p:txBody>
          <a:bodyPr wrap="square" rtlCol="0">
            <a:spAutoFit/>
          </a:bodyPr>
          <a:lstStyle/>
          <a:p>
            <a:r>
              <a:rPr lang="en-GB" dirty="0" smtClean="0"/>
              <a:t>The voter is a soldier who has lost both hands and one leg in the service of his country. He has no hand to lay on the Bible in order to take the oath. One lawyer is suggesting he is therefore disenfranchised, which is being disputed by the other lawyer who feels his hook is a suitable substitute</a:t>
            </a:r>
            <a:endParaRPr lang="en-GB"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01" y="3257550"/>
            <a:ext cx="32385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17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230172"/>
            <a:ext cx="4824536" cy="1754326"/>
          </a:xfrm>
          <a:prstGeom prst="rect">
            <a:avLst/>
          </a:prstGeom>
          <a:noFill/>
        </p:spPr>
        <p:txBody>
          <a:bodyPr wrap="square" rtlCol="0">
            <a:spAutoFit/>
          </a:bodyPr>
          <a:lstStyle/>
          <a:p>
            <a:r>
              <a:rPr lang="en-GB" dirty="0" smtClean="0"/>
              <a:t>The next voter is a mentally disabled person who seemed unlikely to comprehend the issues involved. He is prompted loudly by the man who has carried his chair to the polling booth. This man wears fetters on his legs and has presumably escaped from prison</a:t>
            </a:r>
            <a:endParaRPr lang="en-GB" dirty="0"/>
          </a:p>
        </p:txBody>
      </p:sp>
      <p:sp>
        <p:nvSpPr>
          <p:cNvPr id="3" name="TextBox 2"/>
          <p:cNvSpPr txBox="1"/>
          <p:nvPr/>
        </p:nvSpPr>
        <p:spPr>
          <a:xfrm>
            <a:off x="3315311" y="2924944"/>
            <a:ext cx="3600400" cy="1200329"/>
          </a:xfrm>
          <a:prstGeom prst="rect">
            <a:avLst/>
          </a:prstGeom>
          <a:noFill/>
        </p:spPr>
        <p:txBody>
          <a:bodyPr wrap="square" rtlCol="0">
            <a:spAutoFit/>
          </a:bodyPr>
          <a:lstStyle/>
          <a:p>
            <a:r>
              <a:rPr lang="en-GB" dirty="0" smtClean="0"/>
              <a:t>Behind is a grey faced man wrapped in a blanket who seemed close to death but has nonetheless been bought out to record his vote</a:t>
            </a:r>
            <a:endParaRPr lang="en-GB" dirty="0"/>
          </a:p>
        </p:txBody>
      </p:sp>
      <p:sp>
        <p:nvSpPr>
          <p:cNvPr id="4" name="TextBox 3"/>
          <p:cNvSpPr txBox="1"/>
          <p:nvPr/>
        </p:nvSpPr>
        <p:spPr>
          <a:xfrm>
            <a:off x="5652120" y="4817215"/>
            <a:ext cx="3240360" cy="2031325"/>
          </a:xfrm>
          <a:prstGeom prst="rect">
            <a:avLst/>
          </a:prstGeom>
          <a:noFill/>
        </p:spPr>
        <p:txBody>
          <a:bodyPr wrap="square" rtlCol="0">
            <a:spAutoFit/>
          </a:bodyPr>
          <a:lstStyle/>
          <a:p>
            <a:r>
              <a:rPr lang="en-GB" dirty="0" smtClean="0"/>
              <a:t>On the stone bridge in the background is a scene of chaos as those arriving to vote meet those were leaving, and it seems that fighting has broken out. This may refer to a recent incident.</a:t>
            </a:r>
            <a:endParaRPr lang="en-GB"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30" y="2636912"/>
            <a:ext cx="18383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4755"/>
          <a:stretch/>
        </p:blipFill>
        <p:spPr bwMode="auto">
          <a:xfrm>
            <a:off x="629688" y="116632"/>
            <a:ext cx="2185947" cy="2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7232"/>
          <a:stretch/>
        </p:blipFill>
        <p:spPr bwMode="auto">
          <a:xfrm>
            <a:off x="229018" y="5013176"/>
            <a:ext cx="540041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20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5856" cy="1403648"/>
          </a:xfrm>
        </p:spPr>
        <p:txBody>
          <a:bodyPr>
            <a:normAutofit fontScale="90000"/>
          </a:bodyPr>
          <a:lstStyle/>
          <a:p>
            <a:r>
              <a:rPr lang="en-GB" b="1" i="1" dirty="0"/>
              <a:t>An Election </a:t>
            </a:r>
            <a:r>
              <a:rPr lang="en-GB" b="1" i="1" dirty="0" smtClean="0"/>
              <a:t>Entertainment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72580" y="0"/>
            <a:ext cx="5702000" cy="4525963"/>
          </a:xfrm>
        </p:spPr>
      </p:pic>
      <p:sp>
        <p:nvSpPr>
          <p:cNvPr id="5" name="TextBox 4"/>
          <p:cNvSpPr txBox="1"/>
          <p:nvPr/>
        </p:nvSpPr>
        <p:spPr>
          <a:xfrm>
            <a:off x="251520" y="1260828"/>
            <a:ext cx="2952328" cy="3416320"/>
          </a:xfrm>
          <a:prstGeom prst="rect">
            <a:avLst/>
          </a:prstGeom>
          <a:noFill/>
        </p:spPr>
        <p:txBody>
          <a:bodyPr wrap="square" rtlCol="0">
            <a:spAutoFit/>
          </a:bodyPr>
          <a:lstStyle/>
          <a:p>
            <a:r>
              <a:rPr lang="en-GB" dirty="0" smtClean="0"/>
              <a:t>The painting depicts a tavern dinner organised by the Whig candidates, while the Tories protest outside. </a:t>
            </a:r>
          </a:p>
          <a:p>
            <a:r>
              <a:rPr lang="en-GB" dirty="0"/>
              <a:t>A banner containing the words "Give us our Eleven days", a protest against the adoption of the Gregorian calendar, which was carried by the Tories, is on the tavern floor.</a:t>
            </a:r>
          </a:p>
          <a:p>
            <a:endParaRPr lang="en-GB" dirty="0"/>
          </a:p>
        </p:txBody>
      </p:sp>
      <p:sp>
        <p:nvSpPr>
          <p:cNvPr id="6" name="TextBox 5"/>
          <p:cNvSpPr txBox="1"/>
          <p:nvPr/>
        </p:nvSpPr>
        <p:spPr>
          <a:xfrm>
            <a:off x="251520" y="4653136"/>
            <a:ext cx="8784976" cy="2308324"/>
          </a:xfrm>
          <a:prstGeom prst="rect">
            <a:avLst/>
          </a:prstGeom>
          <a:noFill/>
        </p:spPr>
        <p:txBody>
          <a:bodyPr wrap="square" rtlCol="0">
            <a:spAutoFit/>
          </a:bodyPr>
          <a:lstStyle/>
          <a:p>
            <a:r>
              <a:rPr lang="en-GB" dirty="0" smtClean="0"/>
              <a:t>In </a:t>
            </a:r>
            <a:r>
              <a:rPr lang="en-GB" dirty="0"/>
              <a:t>the tavern the two Whig candidates are ingratiating themselves with supporters. One candidate is kissing an ugly pregnant woman; the other is listening to a drunken bore. At the other end of the table the Mayor is collapsing from over indulgence in oysters, while the Election Agent is knocked out by a brick thrown through the window by the Tory mob. Other supporters throw furniture at the Tories.</a:t>
            </a:r>
          </a:p>
          <a:p>
            <a:r>
              <a:rPr lang="en-GB" dirty="0"/>
              <a:t>The composition of the scene parodies traditional images of the Last Supper and other Biblical feasts.</a:t>
            </a:r>
          </a:p>
          <a:p>
            <a:endParaRPr lang="en-GB" dirty="0"/>
          </a:p>
        </p:txBody>
      </p:sp>
    </p:spTree>
    <p:extLst>
      <p:ext uri="{BB962C8B-B14F-4D97-AF65-F5344CB8AC3E}">
        <p14:creationId xmlns:p14="http://schemas.microsoft.com/office/powerpoint/2010/main" val="251106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619" y="3501008"/>
            <a:ext cx="8208912"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sense of a nation being failed by its political leaders is made even more explicit in the polling than it was in the previous scene. On the left Britannia’s coach with the union flag of England and Scotland painted on the door, has just broken down and the horses are plunging about wildly; a reference perhaps the wild stallions of rule in house of Hanover. </a:t>
            </a:r>
          </a:p>
          <a:p>
            <a:pPr marL="285750" indent="-285750">
              <a:buFont typeface="Arial" panose="020B0604020202020204" pitchFamily="34" charset="0"/>
              <a:buChar char="•"/>
            </a:pPr>
            <a:r>
              <a:rPr lang="en-GB" dirty="0" smtClean="0"/>
              <a:t>The coachman, allegorical representations of the country’s leaders, seem not to care and do not respond to the attempts of the female passenger to gain their attention. They are engrossed in a game of cards at which one seems to be cheating. </a:t>
            </a:r>
          </a:p>
          <a:p>
            <a:pPr marL="285750" indent="-285750">
              <a:buFont typeface="Arial" panose="020B0604020202020204" pitchFamily="34" charset="0"/>
              <a:buChar char="•"/>
            </a:pPr>
            <a:r>
              <a:rPr lang="en-GB" dirty="0" smtClean="0"/>
              <a:t>Hogarth suggests that those entrusted with the welfare of Britannia are deaf to her needs and pursue only their own corrupt pleasures and interests.</a:t>
            </a:r>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6399"/>
            <a:ext cx="5040560" cy="319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44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864" t="2738" r="3049" b="2504"/>
          <a:stretch/>
        </p:blipFill>
        <p:spPr>
          <a:xfrm>
            <a:off x="102922" y="0"/>
            <a:ext cx="8982854" cy="6858000"/>
          </a:xfrm>
          <a:prstGeom prst="rect">
            <a:avLst/>
          </a:prstGeom>
        </p:spPr>
      </p:pic>
    </p:spTree>
    <p:extLst>
      <p:ext uri="{BB962C8B-B14F-4D97-AF65-F5344CB8AC3E}">
        <p14:creationId xmlns:p14="http://schemas.microsoft.com/office/powerpoint/2010/main" val="299527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Chairing the Member</a:t>
            </a:r>
            <a:endParaRPr lang="en-GB" dirty="0"/>
          </a:p>
        </p:txBody>
      </p:sp>
      <p:sp>
        <p:nvSpPr>
          <p:cNvPr id="4" name="Content Placeholder 3"/>
          <p:cNvSpPr>
            <a:spLocks noGrp="1"/>
          </p:cNvSpPr>
          <p:nvPr>
            <p:ph sz="half" idx="2"/>
          </p:nvPr>
        </p:nvSpPr>
        <p:spPr>
          <a:xfrm>
            <a:off x="7883" y="1484784"/>
            <a:ext cx="4040188" cy="4641379"/>
          </a:xfrm>
        </p:spPr>
        <p:txBody>
          <a:bodyPr>
            <a:normAutofit fontScale="85000" lnSpcReduction="20000"/>
          </a:bodyPr>
          <a:lstStyle/>
          <a:p>
            <a:r>
              <a:rPr lang="en-GB" dirty="0"/>
              <a:t>One of the victorious Tory candidates is being carried through the streets on a chair in a traditional ceremony. He is about to tumble down because one of his carriers has just been accidentally hit on the head by a flail carried by a Tory-supporting rural labourer who is attempting to fight off a Whig supporter (an old sailor with a bear).</a:t>
            </a:r>
          </a:p>
          <a:p>
            <a:r>
              <a:rPr lang="en-GB" dirty="0"/>
              <a:t>A group of frightened pigs run across the scene in a reference to the story of the gadarene swine. The Whig leaders watch from a nearby house. At the right two young chimney sweeps urinate on the bear.</a:t>
            </a:r>
          </a:p>
          <a:p>
            <a:endParaRPr lang="en-GB"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067944" y="1452553"/>
            <a:ext cx="5076056" cy="3941874"/>
          </a:xfrm>
        </p:spPr>
      </p:pic>
    </p:spTree>
    <p:extLst>
      <p:ext uri="{BB962C8B-B14F-4D97-AF65-F5344CB8AC3E}">
        <p14:creationId xmlns:p14="http://schemas.microsoft.com/office/powerpoint/2010/main" val="296474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3352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39952" y="260648"/>
            <a:ext cx="4032448" cy="2031325"/>
          </a:xfrm>
          <a:prstGeom prst="rect">
            <a:avLst/>
          </a:prstGeom>
          <a:noFill/>
        </p:spPr>
        <p:txBody>
          <a:bodyPr wrap="square" rtlCol="0">
            <a:spAutoFit/>
          </a:bodyPr>
          <a:lstStyle/>
          <a:p>
            <a:r>
              <a:rPr lang="en-GB" dirty="0" smtClean="0"/>
              <a:t>This shows one of the successful Tory candidate being carried or chaired through the streets in triumph. He leans back in alarm as he suddenly comes face-to-face with a skull and cross bones decorating one of the gate posts the churchyard.</a:t>
            </a:r>
            <a:endParaRPr lang="en-GB" dirty="0"/>
          </a:p>
        </p:txBody>
      </p:sp>
      <p:sp>
        <p:nvSpPr>
          <p:cNvPr id="8" name="TextBox 7"/>
          <p:cNvSpPr txBox="1"/>
          <p:nvPr/>
        </p:nvSpPr>
        <p:spPr>
          <a:xfrm>
            <a:off x="5148064" y="2852936"/>
            <a:ext cx="3600400" cy="3416320"/>
          </a:xfrm>
          <a:prstGeom prst="rect">
            <a:avLst/>
          </a:prstGeom>
          <a:noFill/>
        </p:spPr>
        <p:txBody>
          <a:bodyPr wrap="square" rtlCol="0">
            <a:spAutoFit/>
          </a:bodyPr>
          <a:lstStyle/>
          <a:p>
            <a:r>
              <a:rPr lang="en-GB" dirty="0" smtClean="0"/>
              <a:t>In the foreground a one legged sailor and a rustic are fighting fiercely and the latter has swung his flail back so wildly that he has hit one of the bearers carrying the chair; he is about to collapse and precipitate the new member of Parliament on the ground.</a:t>
            </a:r>
          </a:p>
          <a:p>
            <a:r>
              <a:rPr lang="en-GB" dirty="0" smtClean="0"/>
              <a:t>The sailors performing bear takes advantage of his masters inattention and investigates the barrels of offal on the back of a donkey.</a:t>
            </a:r>
            <a:endParaRPr lang="en-GB" dirty="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4739"/>
          <a:stretch/>
        </p:blipFill>
        <p:spPr bwMode="auto">
          <a:xfrm>
            <a:off x="125251" y="2866006"/>
            <a:ext cx="4943475" cy="335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219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476672"/>
            <a:ext cx="444016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08104" y="476672"/>
            <a:ext cx="3384376" cy="2031325"/>
          </a:xfrm>
          <a:prstGeom prst="rect">
            <a:avLst/>
          </a:prstGeom>
          <a:noFill/>
        </p:spPr>
        <p:txBody>
          <a:bodyPr wrap="square" rtlCol="0">
            <a:spAutoFit/>
          </a:bodyPr>
          <a:lstStyle/>
          <a:p>
            <a:r>
              <a:rPr lang="en-GB" dirty="0" smtClean="0"/>
              <a:t>A charging sow and her litter cause even more confusion as they rushed towards the stream, an allusion to the madness of the Gadarene swine, which drowned themselves, possessed by Demons cast out by Christ.</a:t>
            </a:r>
            <a:endParaRPr lang="en-GB" dirty="0"/>
          </a:p>
        </p:txBody>
      </p:sp>
      <p:sp>
        <p:nvSpPr>
          <p:cNvPr id="3" name="TextBox 2"/>
          <p:cNvSpPr txBox="1"/>
          <p:nvPr/>
        </p:nvSpPr>
        <p:spPr>
          <a:xfrm>
            <a:off x="3347864" y="2780928"/>
            <a:ext cx="3672408" cy="1200329"/>
          </a:xfrm>
          <a:prstGeom prst="rect">
            <a:avLst/>
          </a:prstGeom>
          <a:noFill/>
        </p:spPr>
        <p:txBody>
          <a:bodyPr wrap="square" rtlCol="0">
            <a:spAutoFit/>
          </a:bodyPr>
          <a:lstStyle/>
          <a:p>
            <a:r>
              <a:rPr lang="en-GB" dirty="0" smtClean="0"/>
              <a:t>Behind the churchyard wall well-dressed young girl is overcome by the confusion and is being tended by an old woman helped by a black lady.</a:t>
            </a:r>
            <a:endParaRPr lang="en-GB"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40" y="2852936"/>
            <a:ext cx="1944216" cy="142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740" y="4281818"/>
            <a:ext cx="16573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03848" y="4437112"/>
            <a:ext cx="4104456" cy="1754326"/>
          </a:xfrm>
          <a:prstGeom prst="rect">
            <a:avLst/>
          </a:prstGeom>
          <a:noFill/>
        </p:spPr>
        <p:txBody>
          <a:bodyPr wrap="square" rtlCol="0">
            <a:spAutoFit/>
          </a:bodyPr>
          <a:lstStyle/>
          <a:p>
            <a:r>
              <a:rPr lang="en-GB" dirty="0" smtClean="0"/>
              <a:t>Two chimney sweeps are urinating on the bear. This is a reference to the battle on Magdalen Bridge in the previous painting where the fighting was only stopped when a Captain Turton shot dead a Tory chimney sweep</a:t>
            </a:r>
            <a:endParaRPr lang="en-GB" dirty="0"/>
          </a:p>
        </p:txBody>
      </p:sp>
    </p:spTree>
    <p:extLst>
      <p:ext uri="{BB962C8B-B14F-4D97-AF65-F5344CB8AC3E}">
        <p14:creationId xmlns:p14="http://schemas.microsoft.com/office/powerpoint/2010/main" val="311450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330" t="3514" r="3048" b="2039"/>
          <a:stretch/>
        </p:blipFill>
        <p:spPr>
          <a:xfrm>
            <a:off x="82045" y="0"/>
            <a:ext cx="8967285" cy="6858000"/>
          </a:xfrm>
          <a:prstGeom prst="rect">
            <a:avLst/>
          </a:prstGeom>
        </p:spPr>
      </p:pic>
    </p:spTree>
    <p:extLst>
      <p:ext uri="{BB962C8B-B14F-4D97-AF65-F5344CB8AC3E}">
        <p14:creationId xmlns:p14="http://schemas.microsoft.com/office/powerpoint/2010/main" val="327150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In fact there was no triumphal procession in Oxford in 1754 as the Tory victory was immediately challenged by the Whigs who made allegations of dubious voter qualifications. Eventually the Sheriff of Oxford took the unusual and technically illegal step of recent returning all four candidates as MPs, leaving Parliament to decide. It was no surprise given the wind dominance of the house, but the </a:t>
            </a:r>
            <a:r>
              <a:rPr lang="en-GB" dirty="0"/>
              <a:t>Whigs</a:t>
            </a:r>
            <a:r>
              <a:rPr lang="en-GB" dirty="0" smtClean="0"/>
              <a:t> candidates were duly elected.</a:t>
            </a:r>
          </a:p>
          <a:p>
            <a:r>
              <a:rPr lang="en-GB" dirty="0" smtClean="0"/>
              <a:t>Descriptions adapted from The Soane Hogarths Christina Scull Libanus Press 1991.</a:t>
            </a:r>
            <a:endParaRPr lang="en-GB" dirty="0"/>
          </a:p>
        </p:txBody>
      </p:sp>
    </p:spTree>
    <p:extLst>
      <p:ext uri="{BB962C8B-B14F-4D97-AF65-F5344CB8AC3E}">
        <p14:creationId xmlns:p14="http://schemas.microsoft.com/office/powerpoint/2010/main" val="142416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6" name="TextBox 5"/>
          <p:cNvSpPr txBox="1"/>
          <p:nvPr/>
        </p:nvSpPr>
        <p:spPr>
          <a:xfrm>
            <a:off x="3116065" y="1659619"/>
            <a:ext cx="1080120" cy="2031325"/>
          </a:xfrm>
          <a:prstGeom prst="rect">
            <a:avLst/>
          </a:prstGeom>
          <a:noFill/>
        </p:spPr>
        <p:txBody>
          <a:bodyPr wrap="square" rtlCol="0">
            <a:spAutoFit/>
          </a:bodyPr>
          <a:lstStyle/>
          <a:p>
            <a:r>
              <a:rPr lang="en-GB" dirty="0" smtClean="0"/>
              <a:t>Picture of King William probably damaged in a Tory “treat”</a:t>
            </a:r>
            <a:endParaRPr lang="en-GB" dirty="0"/>
          </a:p>
        </p:txBody>
      </p:sp>
      <p:sp>
        <p:nvSpPr>
          <p:cNvPr id="7" name="TextBox 6"/>
          <p:cNvSpPr txBox="1"/>
          <p:nvPr/>
        </p:nvSpPr>
        <p:spPr>
          <a:xfrm>
            <a:off x="7605020" y="1958455"/>
            <a:ext cx="1538980" cy="923330"/>
          </a:xfrm>
          <a:prstGeom prst="rect">
            <a:avLst/>
          </a:prstGeom>
          <a:noFill/>
        </p:spPr>
        <p:txBody>
          <a:bodyPr wrap="square" rtlCol="0">
            <a:spAutoFit/>
          </a:bodyPr>
          <a:lstStyle/>
          <a:p>
            <a:r>
              <a:rPr lang="en-GB" dirty="0" smtClean="0"/>
              <a:t>A pot boy mixing punch in a large tub</a:t>
            </a:r>
            <a:endParaRPr lang="en-GB" dirty="0"/>
          </a:p>
        </p:txBody>
      </p:sp>
      <p:pic>
        <p:nvPicPr>
          <p:cNvPr id="9" name="Content Placeholder 3"/>
          <p:cNvPicPr/>
          <p:nvPr/>
        </p:nvPicPr>
        <p:blipFill rotWithShape="1">
          <a:blip r:embed="rId2" cstate="print">
            <a:extLst>
              <a:ext uri="{28A0092B-C50C-407E-A947-70E740481C1C}">
                <a14:useLocalDpi xmlns:a14="http://schemas.microsoft.com/office/drawing/2010/main" val="0"/>
              </a:ext>
            </a:extLst>
          </a:blip>
          <a:srcRect l="16113" t="65089" r="51661" b="2680"/>
          <a:stretch/>
        </p:blipFill>
        <p:spPr bwMode="auto">
          <a:xfrm>
            <a:off x="4196185" y="1686498"/>
            <a:ext cx="3184127" cy="2390574"/>
          </a:xfrm>
          <a:prstGeom prst="rect">
            <a:avLst/>
          </a:prstGeom>
          <a:ln>
            <a:noFill/>
          </a:ln>
          <a:extLst>
            <a:ext uri="{53640926-AAD7-44D8-BBD7-CCE9431645EC}">
              <a14:shadowObscured xmlns:a14="http://schemas.microsoft.com/office/drawing/2010/main"/>
            </a:ext>
          </a:extLst>
        </p:spPr>
      </p:pic>
      <p:pic>
        <p:nvPicPr>
          <p:cNvPr id="10" name="Content Placeholder 3"/>
          <p:cNvPicPr/>
          <p:nvPr/>
        </p:nvPicPr>
        <p:blipFill rotWithShape="1">
          <a:blip r:embed="rId2" cstate="print">
            <a:extLst>
              <a:ext uri="{28A0092B-C50C-407E-A947-70E740481C1C}">
                <a14:useLocalDpi xmlns:a14="http://schemas.microsoft.com/office/drawing/2010/main" val="0"/>
              </a:ext>
            </a:extLst>
          </a:blip>
          <a:srcRect l="2161" t="40184" r="79069" b="31771"/>
          <a:stretch/>
        </p:blipFill>
        <p:spPr bwMode="auto">
          <a:xfrm>
            <a:off x="422164" y="4077072"/>
            <a:ext cx="2664296" cy="2376264"/>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3347864" y="4221088"/>
            <a:ext cx="4104456" cy="2308324"/>
          </a:xfrm>
          <a:prstGeom prst="rect">
            <a:avLst/>
          </a:prstGeom>
          <a:noFill/>
        </p:spPr>
        <p:txBody>
          <a:bodyPr wrap="square" rtlCol="0">
            <a:spAutoFit/>
          </a:bodyPr>
          <a:lstStyle/>
          <a:p>
            <a:r>
              <a:rPr lang="en-GB" dirty="0" smtClean="0"/>
              <a:t>One of the 2 candidates with a somewhat pained expression suffering the embraces of a fat old women.</a:t>
            </a:r>
          </a:p>
          <a:p>
            <a:r>
              <a:rPr lang="en-GB" dirty="0" smtClean="0"/>
              <a:t>The man behind is smoking a pipe and has set light to the candidates wig.</a:t>
            </a:r>
          </a:p>
          <a:p>
            <a:r>
              <a:rPr lang="en-GB" dirty="0" smtClean="0"/>
              <a:t>While the candidate is occupied a young girl examines his ring  probably in order to steal it</a:t>
            </a:r>
            <a:endParaRPr lang="en-GB" dirty="0"/>
          </a:p>
        </p:txBody>
      </p:sp>
      <p:cxnSp>
        <p:nvCxnSpPr>
          <p:cNvPr id="12" name="Straight Arrow Connector 11"/>
          <p:cNvCxnSpPr/>
          <p:nvPr/>
        </p:nvCxnSpPr>
        <p:spPr>
          <a:xfrm flipH="1">
            <a:off x="2123728" y="4509120"/>
            <a:ext cx="2664296" cy="3780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03648" y="5013176"/>
            <a:ext cx="3096344"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99592" y="5733256"/>
            <a:ext cx="2628292"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91" y="1717320"/>
            <a:ext cx="2236642" cy="181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flipV="1">
            <a:off x="2051720" y="4797152"/>
            <a:ext cx="3528392"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96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1052736"/>
            <a:ext cx="2772308" cy="923330"/>
          </a:xfrm>
          <a:prstGeom prst="rect">
            <a:avLst/>
          </a:prstGeom>
          <a:noFill/>
        </p:spPr>
        <p:txBody>
          <a:bodyPr wrap="square" rtlCol="0">
            <a:spAutoFit/>
          </a:bodyPr>
          <a:lstStyle/>
          <a:p>
            <a:r>
              <a:rPr lang="en-GB" dirty="0" smtClean="0"/>
              <a:t>The other candidate is enduring the attentions of 2 drunks</a:t>
            </a:r>
            <a:endParaRPr lang="en-GB" dirty="0"/>
          </a:p>
        </p:txBody>
      </p:sp>
      <p:pic>
        <p:nvPicPr>
          <p:cNvPr id="7" name="Content Placeholder 3"/>
          <p:cNvPicPr/>
          <p:nvPr/>
        </p:nvPicPr>
        <p:blipFill rotWithShape="1">
          <a:blip r:embed="rId2" cstate="print">
            <a:extLst>
              <a:ext uri="{28A0092B-C50C-407E-A947-70E740481C1C}">
                <a14:useLocalDpi xmlns:a14="http://schemas.microsoft.com/office/drawing/2010/main" val="0"/>
              </a:ext>
            </a:extLst>
          </a:blip>
          <a:srcRect l="4897" t="17860" r="75515" b="38952"/>
          <a:stretch/>
        </p:blipFill>
        <p:spPr bwMode="auto">
          <a:xfrm>
            <a:off x="6192180" y="2913846"/>
            <a:ext cx="2092052" cy="3499073"/>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555776" y="4581128"/>
            <a:ext cx="2880320" cy="1754326"/>
          </a:xfrm>
          <a:prstGeom prst="rect">
            <a:avLst/>
          </a:prstGeom>
          <a:noFill/>
        </p:spPr>
        <p:txBody>
          <a:bodyPr wrap="square" rtlCol="0">
            <a:spAutoFit/>
          </a:bodyPr>
          <a:lstStyle/>
          <a:p>
            <a:r>
              <a:rPr lang="en-GB" dirty="0" smtClean="0"/>
              <a:t>The candidates are distinguished with laurels attached to their chairs and the orange banner with LIBERTY AND LOYALTY behind them</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4704"/>
            <a:ext cx="295377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2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851" y="1620474"/>
            <a:ext cx="5494665" cy="296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4294967295"/>
          </p:nvPr>
        </p:nvSpPr>
        <p:spPr>
          <a:xfrm>
            <a:off x="0" y="1557338"/>
            <a:ext cx="3455988" cy="4525962"/>
          </a:xfrm>
        </p:spPr>
        <p:txBody>
          <a:bodyPr>
            <a:normAutofit fontScale="77500" lnSpcReduction="20000"/>
          </a:bodyPr>
          <a:lstStyle/>
          <a:p>
            <a:r>
              <a:rPr lang="en-GB" dirty="0"/>
              <a:t>In the street outside the Tory party is holding a procession and some of their supporters are hurling bricks at the opposing </a:t>
            </a:r>
            <a:r>
              <a:rPr lang="en-GB" dirty="0" smtClean="0"/>
              <a:t>party.  </a:t>
            </a:r>
          </a:p>
          <a:p>
            <a:r>
              <a:rPr lang="en-GB" dirty="0" smtClean="0"/>
              <a:t>One man fends these off with a stool while another empties the contents of a chamber pot over the Tories.</a:t>
            </a:r>
            <a:endParaRPr lang="en-GB" dirty="0"/>
          </a:p>
          <a:p>
            <a:endParaRPr lang="en-GB" dirty="0"/>
          </a:p>
        </p:txBody>
      </p:sp>
      <p:sp>
        <p:nvSpPr>
          <p:cNvPr id="8" name="TextBox 7"/>
          <p:cNvSpPr txBox="1"/>
          <p:nvPr/>
        </p:nvSpPr>
        <p:spPr>
          <a:xfrm>
            <a:off x="3995936" y="5157192"/>
            <a:ext cx="4464496" cy="923330"/>
          </a:xfrm>
          <a:prstGeom prst="rect">
            <a:avLst/>
          </a:prstGeom>
          <a:noFill/>
        </p:spPr>
        <p:txBody>
          <a:bodyPr wrap="square" rtlCol="0">
            <a:spAutoFit/>
          </a:bodyPr>
          <a:lstStyle/>
          <a:p>
            <a:r>
              <a:rPr lang="en-GB" dirty="0" smtClean="0"/>
              <a:t>The Tories also carry an effigy labelled “No Jews”.</a:t>
            </a:r>
            <a:endParaRPr lang="en-GB" dirty="0"/>
          </a:p>
          <a:p>
            <a:endParaRPr lang="en-GB" dirty="0"/>
          </a:p>
        </p:txBody>
      </p:sp>
      <p:cxnSp>
        <p:nvCxnSpPr>
          <p:cNvPr id="10" name="Straight Arrow Connector 9"/>
          <p:cNvCxnSpPr/>
          <p:nvPr/>
        </p:nvCxnSpPr>
        <p:spPr>
          <a:xfrm flipH="1" flipV="1">
            <a:off x="6084168" y="4221088"/>
            <a:ext cx="1800200"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51720" y="3212976"/>
            <a:ext cx="4176464"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39752" y="3753036"/>
            <a:ext cx="2880320"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24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dirty="0"/>
          </a:p>
        </p:txBody>
      </p:sp>
      <p:sp>
        <p:nvSpPr>
          <p:cNvPr id="8" name="Content Placeholder 7"/>
          <p:cNvSpPr>
            <a:spLocks noGrp="1"/>
          </p:cNvSpPr>
          <p:nvPr>
            <p:ph sz="half" idx="1"/>
          </p:nvPr>
        </p:nvSpPr>
        <p:spPr/>
        <p:txBody>
          <a:bodyPr/>
          <a:lstStyle/>
          <a:p>
            <a:r>
              <a:rPr lang="en-GB" dirty="0" smtClean="0"/>
              <a:t>A gross parson seems to be the only man still eating.  The heat from the chafing dish in front of him makes him sweat and he has taken his wig off to mop his bald head .</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466" y="1916832"/>
            <a:ext cx="3473950" cy="343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14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697560"/>
            <a:ext cx="4464496" cy="565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4294967295"/>
          </p:nvPr>
        </p:nvSpPr>
        <p:spPr>
          <a:xfrm>
            <a:off x="0" y="1600200"/>
            <a:ext cx="4038600" cy="4525963"/>
          </a:xfrm>
        </p:spPr>
        <p:txBody>
          <a:bodyPr>
            <a:normAutofit fontScale="77500" lnSpcReduction="20000"/>
          </a:bodyPr>
          <a:lstStyle/>
          <a:p>
            <a:r>
              <a:rPr lang="en-GB" dirty="0" smtClean="0"/>
              <a:t>The mayor is about to be bled by a barber-surgeon; he has collapsed following a surfeit of oysters.</a:t>
            </a:r>
          </a:p>
          <a:p>
            <a:r>
              <a:rPr lang="en-GB" dirty="0" smtClean="0"/>
              <a:t>Behind him stands a man who is refusing a bribe, with his hands folded as if in prayer, although his wife urges him to take it while his son is pointing out he needs new shoes.</a:t>
            </a:r>
          </a:p>
          <a:p>
            <a:r>
              <a:rPr lang="en-GB" dirty="0" smtClean="0"/>
              <a:t>The election Agent has been hit by a brick.</a:t>
            </a:r>
            <a:endParaRPr lang="en-GB" dirty="0"/>
          </a:p>
        </p:txBody>
      </p:sp>
      <p:cxnSp>
        <p:nvCxnSpPr>
          <p:cNvPr id="8" name="Straight Arrow Connector 7"/>
          <p:cNvCxnSpPr/>
          <p:nvPr/>
        </p:nvCxnSpPr>
        <p:spPr>
          <a:xfrm>
            <a:off x="2267744" y="1916832"/>
            <a:ext cx="3600400" cy="5400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63688" y="3717032"/>
            <a:ext cx="6048672"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79912" y="1556792"/>
            <a:ext cx="3744416"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83768" y="4221088"/>
            <a:ext cx="4752528"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23928" y="1556792"/>
            <a:ext cx="4104456" cy="24482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15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985542"/>
            <a:ext cx="4320479" cy="346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r>
              <a:rPr lang="en-GB" dirty="0" smtClean="0"/>
              <a:t>A man has been injured in a fight with the Tories.  He has captured one of their banners inscribed “Give us our/Eleven Days”</a:t>
            </a:r>
          </a:p>
          <a:p>
            <a:r>
              <a:rPr lang="en-GB" dirty="0" smtClean="0"/>
              <a:t>This refers to the adoption of the Gregorian calendar in 1752.</a:t>
            </a:r>
            <a:endParaRPr lang="en-GB" dirty="0"/>
          </a:p>
        </p:txBody>
      </p:sp>
      <p:cxnSp>
        <p:nvCxnSpPr>
          <p:cNvPr id="7" name="Straight Arrow Connector 6"/>
          <p:cNvCxnSpPr/>
          <p:nvPr/>
        </p:nvCxnSpPr>
        <p:spPr>
          <a:xfrm>
            <a:off x="3491880" y="3717032"/>
            <a:ext cx="4392488" cy="1368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37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981" t="3048" r="3863" b="2660"/>
          <a:stretch/>
        </p:blipFill>
        <p:spPr>
          <a:xfrm>
            <a:off x="77914" y="0"/>
            <a:ext cx="8936869" cy="6858000"/>
          </a:xfrm>
          <a:prstGeom prst="rect">
            <a:avLst/>
          </a:prstGeom>
        </p:spPr>
      </p:pic>
    </p:spTree>
    <p:extLst>
      <p:ext uri="{BB962C8B-B14F-4D97-AF65-F5344CB8AC3E}">
        <p14:creationId xmlns:p14="http://schemas.microsoft.com/office/powerpoint/2010/main" val="2884360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2245</TotalTime>
  <Words>1702</Words>
  <Application>Microsoft Office PowerPoint</Application>
  <PresentationFormat>On-screen Show (4:3)</PresentationFormat>
  <Paragraphs>60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Humours of an Election </vt:lpstr>
      <vt:lpstr>An Election Entertainment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Canvassing for Votes</vt:lpstr>
      <vt:lpstr>PowerPoint Presentation</vt:lpstr>
      <vt:lpstr>PowerPoint Presentation</vt:lpstr>
      <vt:lpstr>PowerPoint Presentation</vt:lpstr>
      <vt:lpstr>PowerPoint Presentation</vt:lpstr>
      <vt:lpstr>PowerPoint Presentation</vt:lpstr>
      <vt:lpstr>PowerPoint Presentation</vt:lpstr>
      <vt:lpstr>The Polling</vt:lpstr>
      <vt:lpstr>PowerPoint Presentation</vt:lpstr>
      <vt:lpstr>PowerPoint Presentation</vt:lpstr>
      <vt:lpstr>PowerPoint Presentation</vt:lpstr>
      <vt:lpstr>PowerPoint Presentation</vt:lpstr>
      <vt:lpstr>Chairing the Member</vt:lpstr>
      <vt:lpstr>PowerPoint Presentation</vt:lpstr>
      <vt:lpstr>PowerPoint Presentation</vt:lpstr>
      <vt:lpstr>PowerPoint Presentation</vt:lpstr>
      <vt:lpstr>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Humours of an Election</dc:title>
  <dc:creator>Michael Allen</dc:creator>
  <cp:lastModifiedBy>Michael Allen</cp:lastModifiedBy>
  <cp:revision>41</cp:revision>
  <dcterms:created xsi:type="dcterms:W3CDTF">2014-06-15T11:45:31Z</dcterms:created>
  <dcterms:modified xsi:type="dcterms:W3CDTF">2015-11-25T23:47:10Z</dcterms:modified>
</cp:coreProperties>
</file>