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56" r:id="rId2"/>
    <p:sldId id="257" r:id="rId3"/>
    <p:sldId id="258" r:id="rId4"/>
    <p:sldId id="259" r:id="rId5"/>
    <p:sldId id="260" r:id="rId6"/>
    <p:sldId id="261" r:id="rId7"/>
    <p:sldId id="262" r:id="rId8"/>
    <p:sldId id="263" r:id="rId9"/>
    <p:sldId id="264" r:id="rId10"/>
    <p:sldId id="265" r:id="rId11"/>
    <p:sldId id="266" r:id="rId12"/>
    <p:sldId id="284"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1" r:id="rId27"/>
    <p:sldId id="282" r:id="rId28"/>
    <p:sldId id="283" r:id="rId29"/>
    <p:sldId id="280"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94FFB"/>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6" d="100"/>
          <a:sy n="106" d="100"/>
        </p:scale>
        <p:origin x="-1668" y="-96"/>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E326CC0-886B-4FDA-83D7-4FB30396222E}" type="datetimeFigureOut">
              <a:rPr lang="en-GB" smtClean="0"/>
              <a:pPr/>
              <a:t>17/12/2015</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382B69E-AA3D-4D2A-A81C-C8FCFBD40A2D}" type="slidenum">
              <a:rPr lang="en-GB" smtClean="0"/>
              <a:pPr/>
              <a:t>‹#›</a:t>
            </a:fld>
            <a:endParaRPr lang="en-GB"/>
          </a:p>
        </p:txBody>
      </p:sp>
    </p:spTree>
    <p:extLst>
      <p:ext uri="{BB962C8B-B14F-4D97-AF65-F5344CB8AC3E}">
        <p14:creationId xmlns:p14="http://schemas.microsoft.com/office/powerpoint/2010/main" xmlns="" val="39920474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B0468CD-26F0-44E7-AAC2-1E65DAC753B2}" type="slidenum">
              <a:rPr lang="en-GB" altLang="en-US"/>
              <a:pPr/>
              <a:t>2</a:t>
            </a:fld>
            <a:endParaRPr lang="en-GB" altLang="en-US"/>
          </a:p>
        </p:txBody>
      </p:sp>
      <p:sp>
        <p:nvSpPr>
          <p:cNvPr id="5122" name="Rectangle 2"/>
          <p:cNvSpPr>
            <a:spLocks noGrp="1" noRot="1" noChangeAspect="1" noChangeArrowheads="1" noTextEdit="1"/>
          </p:cNvSpPr>
          <p:nvPr>
            <p:ph type="sldImg"/>
          </p:nvPr>
        </p:nvSpPr>
        <p:spPr>
          <a:ln/>
        </p:spPr>
      </p:sp>
      <p:sp>
        <p:nvSpPr>
          <p:cNvPr id="5123" name="Rectangle 3"/>
          <p:cNvSpPr>
            <a:spLocks noGrp="1" noChangeArrowheads="1"/>
          </p:cNvSpPr>
          <p:nvPr>
            <p:ph type="body" idx="1"/>
          </p:nvPr>
        </p:nvSpPr>
        <p:spPr/>
        <p:txBody>
          <a:bodyPr/>
          <a:lstStyle/>
          <a:p>
            <a:r>
              <a:rPr lang="en-GB" altLang="en-US"/>
              <a:t>“It comes from the Greek!”  My Fat Greek Wedding.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D38BD9B-254F-414E-8EAD-FE77881BE87E}" type="slidenum">
              <a:rPr lang="en-GB" altLang="en-US"/>
              <a:pPr/>
              <a:t>8</a:t>
            </a:fld>
            <a:endParaRPr lang="en-GB" altLang="en-US"/>
          </a:p>
        </p:txBody>
      </p:sp>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p:txBody>
          <a:bodyPr/>
          <a:lstStyle/>
          <a:p>
            <a:r>
              <a:rPr lang="en-GB" altLang="en-US"/>
              <a:t>Your representative owes you, not his industry only, but his judgment; and he betrays instead of serving you if he sacrifices it to your opinion. </a:t>
            </a:r>
          </a:p>
          <a:p>
            <a:r>
              <a:rPr lang="en-GB" altLang="en-US"/>
              <a:t>Edmund Burke</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Conflict with</a:t>
            </a:r>
            <a:r>
              <a:rPr lang="en-GB" baseline="0" dirty="0" smtClean="0"/>
              <a:t> Henry III</a:t>
            </a:r>
            <a:endParaRPr lang="en-GB" dirty="0"/>
          </a:p>
        </p:txBody>
      </p:sp>
      <p:sp>
        <p:nvSpPr>
          <p:cNvPr id="4" name="Slide Number Placeholder 3"/>
          <p:cNvSpPr>
            <a:spLocks noGrp="1"/>
          </p:cNvSpPr>
          <p:nvPr>
            <p:ph type="sldNum" sz="quarter" idx="10"/>
          </p:nvPr>
        </p:nvSpPr>
        <p:spPr/>
        <p:txBody>
          <a:bodyPr/>
          <a:lstStyle/>
          <a:p>
            <a:fld id="{8382B69E-AA3D-4D2A-A81C-C8FCFBD40A2D}" type="slidenum">
              <a:rPr lang="en-GB" smtClean="0"/>
              <a:pPr/>
              <a:t>22</a:t>
            </a:fld>
            <a:endParaRPr lang="en-GB"/>
          </a:p>
        </p:txBody>
      </p:sp>
    </p:spTree>
    <p:extLst>
      <p:ext uri="{BB962C8B-B14F-4D97-AF65-F5344CB8AC3E}">
        <p14:creationId xmlns:p14="http://schemas.microsoft.com/office/powerpoint/2010/main" xmlns="" val="14597330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GB"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GB" dirty="0"/>
          </a:p>
        </p:txBody>
      </p:sp>
      <p:sp>
        <p:nvSpPr>
          <p:cNvPr id="4" name="Date Placeholder 3"/>
          <p:cNvSpPr>
            <a:spLocks noGrp="1"/>
          </p:cNvSpPr>
          <p:nvPr>
            <p:ph type="dt" sz="half" idx="10"/>
          </p:nvPr>
        </p:nvSpPr>
        <p:spPr/>
        <p:txBody>
          <a:bodyPr/>
          <a:lstStyle/>
          <a:p>
            <a:fld id="{B26BA518-C963-4C21-AC80-A83C775A8B1E}" type="datetimeFigureOut">
              <a:rPr lang="en-GB" smtClean="0"/>
              <a:pPr/>
              <a:t>17/12/2015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1F7D9D9-A568-4FFC-9EB0-3EAB771205BB}" type="slidenum">
              <a:rPr lang="en-GB" smtClean="0"/>
              <a:pPr/>
              <a:t>‹#›</a:t>
            </a:fld>
            <a:endParaRPr lang="en-GB"/>
          </a:p>
        </p:txBody>
      </p:sp>
    </p:spTree>
    <p:extLst>
      <p:ext uri="{BB962C8B-B14F-4D97-AF65-F5344CB8AC3E}">
        <p14:creationId xmlns:p14="http://schemas.microsoft.com/office/powerpoint/2010/main" xmlns="" val="782169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2" presetClass="entr" presetSubtype="4"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ppt_x"/>
                          </p:val>
                        </p:tav>
                        <p:tav tm="100000">
                          <p:val>
                            <p:strVal val="#ppt_x"/>
                          </p:val>
                        </p:tav>
                      </p:tavLst>
                    </p:anim>
                    <p:anim calcmode="lin" valueType="num">
                      <p:cBhvr additive="base">
                        <p:cTn dur="500" fill="hold"/>
                        <p:tgtEl>
                          <p:spTgt spid="3"/>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26BA518-C963-4C21-AC80-A83C775A8B1E}" type="datetimeFigureOut">
              <a:rPr lang="en-GB" smtClean="0"/>
              <a:pPr/>
              <a:t>17/12/2015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1F7D9D9-A568-4FFC-9EB0-3EAB771205BB}" type="slidenum">
              <a:rPr lang="en-GB" smtClean="0"/>
              <a:pPr/>
              <a:t>‹#›</a:t>
            </a:fld>
            <a:endParaRPr lang="en-GB"/>
          </a:p>
        </p:txBody>
      </p:sp>
    </p:spTree>
    <p:extLst>
      <p:ext uri="{BB962C8B-B14F-4D97-AF65-F5344CB8AC3E}">
        <p14:creationId xmlns:p14="http://schemas.microsoft.com/office/powerpoint/2010/main" xmlns="" val="11929246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26BA518-C963-4C21-AC80-A83C775A8B1E}" type="datetimeFigureOut">
              <a:rPr lang="en-GB" smtClean="0"/>
              <a:pPr/>
              <a:t>17/12/2015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1F7D9D9-A568-4FFC-9EB0-3EAB771205BB}" type="slidenum">
              <a:rPr lang="en-GB" smtClean="0"/>
              <a:pPr/>
              <a:t>‹#›</a:t>
            </a:fld>
            <a:endParaRPr lang="en-GB"/>
          </a:p>
        </p:txBody>
      </p:sp>
    </p:spTree>
    <p:extLst>
      <p:ext uri="{BB962C8B-B14F-4D97-AF65-F5344CB8AC3E}">
        <p14:creationId xmlns:p14="http://schemas.microsoft.com/office/powerpoint/2010/main" xmlns="" val="16179740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26BA518-C963-4C21-AC80-A83C775A8B1E}" type="datetimeFigureOut">
              <a:rPr lang="en-GB" smtClean="0"/>
              <a:pPr/>
              <a:t>17/12/2015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1F7D9D9-A568-4FFC-9EB0-3EAB771205BB}" type="slidenum">
              <a:rPr lang="en-GB" smtClean="0"/>
              <a:pPr/>
              <a:t>‹#›</a:t>
            </a:fld>
            <a:endParaRPr lang="en-GB"/>
          </a:p>
        </p:txBody>
      </p:sp>
    </p:spTree>
    <p:extLst>
      <p:ext uri="{BB962C8B-B14F-4D97-AF65-F5344CB8AC3E}">
        <p14:creationId xmlns:p14="http://schemas.microsoft.com/office/powerpoint/2010/main" xmlns="" val="11366570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26BA518-C963-4C21-AC80-A83C775A8B1E}" type="datetimeFigureOut">
              <a:rPr lang="en-GB" smtClean="0"/>
              <a:pPr/>
              <a:t>17/12/2015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1F7D9D9-A568-4FFC-9EB0-3EAB771205BB}" type="slidenum">
              <a:rPr lang="en-GB" smtClean="0"/>
              <a:pPr/>
              <a:t>‹#›</a:t>
            </a:fld>
            <a:endParaRPr lang="en-GB"/>
          </a:p>
        </p:txBody>
      </p:sp>
    </p:spTree>
    <p:extLst>
      <p:ext uri="{BB962C8B-B14F-4D97-AF65-F5344CB8AC3E}">
        <p14:creationId xmlns:p14="http://schemas.microsoft.com/office/powerpoint/2010/main" xmlns="" val="17383414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B26BA518-C963-4C21-AC80-A83C775A8B1E}" type="datetimeFigureOut">
              <a:rPr lang="en-GB" smtClean="0"/>
              <a:pPr/>
              <a:t>17/12/2015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1F7D9D9-A568-4FFC-9EB0-3EAB771205BB}" type="slidenum">
              <a:rPr lang="en-GB" smtClean="0"/>
              <a:pPr/>
              <a:t>‹#›</a:t>
            </a:fld>
            <a:endParaRPr lang="en-GB"/>
          </a:p>
        </p:txBody>
      </p:sp>
    </p:spTree>
    <p:extLst>
      <p:ext uri="{BB962C8B-B14F-4D97-AF65-F5344CB8AC3E}">
        <p14:creationId xmlns:p14="http://schemas.microsoft.com/office/powerpoint/2010/main" xmlns="" val="39969807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B26BA518-C963-4C21-AC80-A83C775A8B1E}" type="datetimeFigureOut">
              <a:rPr lang="en-GB" smtClean="0"/>
              <a:pPr/>
              <a:t>17/12/2015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1F7D9D9-A568-4FFC-9EB0-3EAB771205BB}" type="slidenum">
              <a:rPr lang="en-GB" smtClean="0"/>
              <a:pPr/>
              <a:t>‹#›</a:t>
            </a:fld>
            <a:endParaRPr lang="en-GB"/>
          </a:p>
        </p:txBody>
      </p:sp>
    </p:spTree>
    <p:extLst>
      <p:ext uri="{BB962C8B-B14F-4D97-AF65-F5344CB8AC3E}">
        <p14:creationId xmlns:p14="http://schemas.microsoft.com/office/powerpoint/2010/main" xmlns="" val="32267136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B26BA518-C963-4C21-AC80-A83C775A8B1E}" type="datetimeFigureOut">
              <a:rPr lang="en-GB" smtClean="0"/>
              <a:pPr/>
              <a:t>17/12/2015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1F7D9D9-A568-4FFC-9EB0-3EAB771205BB}" type="slidenum">
              <a:rPr lang="en-GB" smtClean="0"/>
              <a:pPr/>
              <a:t>‹#›</a:t>
            </a:fld>
            <a:endParaRPr lang="en-GB"/>
          </a:p>
        </p:txBody>
      </p:sp>
    </p:spTree>
    <p:extLst>
      <p:ext uri="{BB962C8B-B14F-4D97-AF65-F5344CB8AC3E}">
        <p14:creationId xmlns:p14="http://schemas.microsoft.com/office/powerpoint/2010/main" xmlns="" val="4255165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6BA518-C963-4C21-AC80-A83C775A8B1E}" type="datetimeFigureOut">
              <a:rPr lang="en-GB" smtClean="0"/>
              <a:pPr/>
              <a:t>17/12/2015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1F7D9D9-A568-4FFC-9EB0-3EAB771205BB}" type="slidenum">
              <a:rPr lang="en-GB" smtClean="0"/>
              <a:pPr/>
              <a:t>‹#›</a:t>
            </a:fld>
            <a:endParaRPr lang="en-GB"/>
          </a:p>
        </p:txBody>
      </p:sp>
    </p:spTree>
    <p:extLst>
      <p:ext uri="{BB962C8B-B14F-4D97-AF65-F5344CB8AC3E}">
        <p14:creationId xmlns:p14="http://schemas.microsoft.com/office/powerpoint/2010/main" xmlns="" val="4534718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26BA518-C963-4C21-AC80-A83C775A8B1E}" type="datetimeFigureOut">
              <a:rPr lang="en-GB" smtClean="0"/>
              <a:pPr/>
              <a:t>17/12/2015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1F7D9D9-A568-4FFC-9EB0-3EAB771205BB}" type="slidenum">
              <a:rPr lang="en-GB" smtClean="0"/>
              <a:pPr/>
              <a:t>‹#›</a:t>
            </a:fld>
            <a:endParaRPr lang="en-GB"/>
          </a:p>
        </p:txBody>
      </p:sp>
    </p:spTree>
    <p:extLst>
      <p:ext uri="{BB962C8B-B14F-4D97-AF65-F5344CB8AC3E}">
        <p14:creationId xmlns:p14="http://schemas.microsoft.com/office/powerpoint/2010/main" xmlns="" val="35620552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26BA518-C963-4C21-AC80-A83C775A8B1E}" type="datetimeFigureOut">
              <a:rPr lang="en-GB" smtClean="0"/>
              <a:pPr/>
              <a:t>17/12/2015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1F7D9D9-A568-4FFC-9EB0-3EAB771205BB}" type="slidenum">
              <a:rPr lang="en-GB" smtClean="0"/>
              <a:pPr/>
              <a:t>‹#›</a:t>
            </a:fld>
            <a:endParaRPr lang="en-GB"/>
          </a:p>
        </p:txBody>
      </p:sp>
    </p:spTree>
    <p:extLst>
      <p:ext uri="{BB962C8B-B14F-4D97-AF65-F5344CB8AC3E}">
        <p14:creationId xmlns:p14="http://schemas.microsoft.com/office/powerpoint/2010/main" xmlns="" val="13916097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gs>
            <a:gs pos="39999">
              <a:schemeClr val="tx2">
                <a:lumMod val="60000"/>
                <a:lumOff val="40000"/>
              </a:schemeClr>
            </a:gs>
            <a:gs pos="70000">
              <a:schemeClr val="accent1">
                <a:lumMod val="60000"/>
                <a:lumOff val="40000"/>
              </a:schemeClr>
            </a:gs>
            <a:gs pos="88000">
              <a:srgbClr val="A94FFB"/>
            </a:gs>
            <a:gs pos="100000">
              <a:srgbClr val="8C3D91"/>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6BA518-C963-4C21-AC80-A83C775A8B1E}" type="datetimeFigureOut">
              <a:rPr lang="en-GB" smtClean="0"/>
              <a:pPr/>
              <a:t>17/12/2015</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F7D9D9-A568-4FFC-9EB0-3EAB771205BB}" type="slidenum">
              <a:rPr lang="en-GB" smtClean="0"/>
              <a:pPr/>
              <a:t>‹#›</a:t>
            </a:fld>
            <a:endParaRPr lang="en-GB"/>
          </a:p>
        </p:txBody>
      </p:sp>
    </p:spTree>
    <p:extLst>
      <p:ext uri="{BB962C8B-B14F-4D97-AF65-F5344CB8AC3E}">
        <p14:creationId xmlns:p14="http://schemas.microsoft.com/office/powerpoint/2010/main" xmlns="" val="25758089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The History of Democracy</a:t>
            </a:r>
            <a:br>
              <a:rPr lang="en-GB" dirty="0" smtClean="0"/>
            </a:br>
            <a:r>
              <a:rPr lang="en-GB" dirty="0" smtClean="0"/>
              <a:t>Early origins to Medieval England</a:t>
            </a:r>
            <a:endParaRPr lang="en-GB" dirty="0"/>
          </a:p>
        </p:txBody>
      </p:sp>
      <p:sp>
        <p:nvSpPr>
          <p:cNvPr id="3" name="Subtitle 2"/>
          <p:cNvSpPr>
            <a:spLocks noGrp="1"/>
          </p:cNvSpPr>
          <p:nvPr>
            <p:ph type="subTitle" idx="1"/>
          </p:nvPr>
        </p:nvSpPr>
        <p:spPr/>
        <p:txBody>
          <a:bodyPr/>
          <a:lstStyle/>
          <a:p>
            <a:r>
              <a:rPr lang="en-GB" dirty="0" smtClean="0"/>
              <a:t>By </a:t>
            </a:r>
          </a:p>
          <a:p>
            <a:r>
              <a:rPr lang="en-GB" dirty="0" smtClean="0"/>
              <a:t>Mike Allen</a:t>
            </a:r>
            <a:endParaRPr lang="en-GB" dirty="0"/>
          </a:p>
        </p:txBody>
      </p:sp>
    </p:spTree>
    <p:extLst>
      <p:ext uri="{BB962C8B-B14F-4D97-AF65-F5344CB8AC3E}">
        <p14:creationId xmlns:p14="http://schemas.microsoft.com/office/powerpoint/2010/main" xmlns="" val="2428939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E51E6913-23C3-479B-A2BD-FC2FF615842A}" type="slidenum">
              <a:rPr lang="en-GB" altLang="en-US"/>
              <a:pPr/>
              <a:t>10</a:t>
            </a:fld>
            <a:endParaRPr lang="en-GB" altLang="en-US"/>
          </a:p>
        </p:txBody>
      </p:sp>
      <p:sp>
        <p:nvSpPr>
          <p:cNvPr id="16386" name="Rectangle 2"/>
          <p:cNvSpPr>
            <a:spLocks noGrp="1" noChangeArrowheads="1"/>
          </p:cNvSpPr>
          <p:nvPr>
            <p:ph type="title"/>
          </p:nvPr>
        </p:nvSpPr>
        <p:spPr/>
        <p:txBody>
          <a:bodyPr>
            <a:normAutofit fontScale="90000"/>
          </a:bodyPr>
          <a:lstStyle/>
          <a:p>
            <a:r>
              <a:rPr lang="en-GB" altLang="en-US" sz="4000"/>
              <a:t>Indirect democracy or Representative democracy 5</a:t>
            </a:r>
          </a:p>
        </p:txBody>
      </p:sp>
      <p:sp>
        <p:nvSpPr>
          <p:cNvPr id="16387" name="Rectangle 3"/>
          <p:cNvSpPr>
            <a:spLocks noGrp="1" noChangeArrowheads="1"/>
          </p:cNvSpPr>
          <p:nvPr>
            <p:ph type="body" idx="1"/>
          </p:nvPr>
        </p:nvSpPr>
        <p:spPr/>
        <p:txBody>
          <a:bodyPr/>
          <a:lstStyle/>
          <a:p>
            <a:pPr>
              <a:lnSpc>
                <a:spcPct val="90000"/>
              </a:lnSpc>
            </a:pPr>
            <a:r>
              <a:rPr lang="en-GB" altLang="en-US" dirty="0"/>
              <a:t>Similarly MPs tend to think of themselves as </a:t>
            </a:r>
            <a:r>
              <a:rPr lang="en-GB" altLang="en-US" dirty="0" smtClean="0"/>
              <a:t>representatives, but as elected party </a:t>
            </a:r>
            <a:r>
              <a:rPr lang="en-GB" altLang="en-US" dirty="0"/>
              <a:t>candidates </a:t>
            </a:r>
            <a:r>
              <a:rPr lang="en-GB" altLang="en-US" dirty="0" smtClean="0"/>
              <a:t>are </a:t>
            </a:r>
            <a:r>
              <a:rPr lang="en-GB" altLang="en-US" dirty="0"/>
              <a:t>expected to support the party in Parliament, especially on Party </a:t>
            </a:r>
            <a:r>
              <a:rPr lang="en-GB" altLang="en-US" dirty="0" smtClean="0"/>
              <a:t>Manifesto policies . </a:t>
            </a:r>
          </a:p>
          <a:p>
            <a:pPr>
              <a:lnSpc>
                <a:spcPct val="90000"/>
              </a:lnSpc>
            </a:pPr>
            <a:r>
              <a:rPr lang="en-GB" altLang="en-US" dirty="0" smtClean="0"/>
              <a:t>Thus they </a:t>
            </a:r>
            <a:r>
              <a:rPr lang="en-GB" altLang="en-US" dirty="0"/>
              <a:t>are acting as national party delegates though they do not always follow the party line.</a:t>
            </a:r>
          </a:p>
        </p:txBody>
      </p:sp>
    </p:spTree>
    <p:extLst>
      <p:ext uri="{BB962C8B-B14F-4D97-AF65-F5344CB8AC3E}">
        <p14:creationId xmlns:p14="http://schemas.microsoft.com/office/powerpoint/2010/main" xmlns="" val="295947844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38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Roman Republic 1</a:t>
            </a:r>
            <a:endParaRPr lang="en-GB" dirty="0"/>
          </a:p>
        </p:txBody>
      </p:sp>
      <p:sp>
        <p:nvSpPr>
          <p:cNvPr id="3" name="Content Placeholder 2"/>
          <p:cNvSpPr>
            <a:spLocks noGrp="1"/>
          </p:cNvSpPr>
          <p:nvPr>
            <p:ph sz="half" idx="1"/>
          </p:nvPr>
        </p:nvSpPr>
        <p:spPr/>
        <p:txBody>
          <a:bodyPr>
            <a:normAutofit fontScale="62500" lnSpcReduction="20000"/>
          </a:bodyPr>
          <a:lstStyle/>
          <a:p>
            <a:r>
              <a:rPr lang="en-GB" dirty="0" smtClean="0"/>
              <a:t>Slides 11-23 - Adapted from http</a:t>
            </a:r>
            <a:r>
              <a:rPr lang="en-GB" dirty="0"/>
              <a:t>://www.historyworld.net/wrldhis/PlainTextHistories.asp?historyid=ac42</a:t>
            </a:r>
          </a:p>
          <a:p>
            <a:r>
              <a:rPr lang="en-GB" dirty="0" smtClean="0"/>
              <a:t>The Roman republic is </a:t>
            </a:r>
            <a:r>
              <a:rPr lang="en-GB" dirty="0"/>
              <a:t>a good example. Early in the 5th century the citizens of Rome, by a programme of passive disobedience, </a:t>
            </a:r>
            <a:r>
              <a:rPr lang="en-GB" dirty="0" smtClean="0"/>
              <a:t>won </a:t>
            </a:r>
            <a:r>
              <a:rPr lang="en-GB" dirty="0"/>
              <a:t>the right to elect their own officials - the </a:t>
            </a:r>
            <a:r>
              <a:rPr lang="en-GB" b="1" dirty="0"/>
              <a:t>tribunes</a:t>
            </a:r>
            <a:r>
              <a:rPr lang="en-GB" dirty="0"/>
              <a:t>. Two centuries later, in 287 BC, the decisions of the people's assembly are technically given the status of law. But in this oligarchic society, the votes of the people are mainly important as an expression of the power of their elected tribunes - who themselves become key figures within the oligarchy. </a:t>
            </a:r>
            <a:endParaRPr lang="en-GB" dirty="0" smtClean="0"/>
          </a:p>
          <a:p>
            <a:endParaRPr lang="en-GB" dirty="0" smtClean="0"/>
          </a:p>
        </p:txBody>
      </p:sp>
      <p:sp>
        <p:nvSpPr>
          <p:cNvPr id="5" name="Content Placeholder 4"/>
          <p:cNvSpPr>
            <a:spLocks noGrp="1"/>
          </p:cNvSpPr>
          <p:nvPr>
            <p:ph sz="half" idx="2"/>
          </p:nvPr>
        </p:nvSpPr>
        <p:spPr/>
        <p:txBody>
          <a:bodyPr>
            <a:normAutofit fontScale="62500" lnSpcReduction="20000"/>
          </a:bodyPr>
          <a:lstStyle/>
          <a:p>
            <a:endParaRPr lang="en-GB" dirty="0"/>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644008" y="2492896"/>
            <a:ext cx="4082827" cy="2785860"/>
          </a:xfrm>
          <a:prstGeom prst="rect">
            <a:avLst/>
          </a:prstGeom>
        </p:spPr>
      </p:pic>
    </p:spTree>
    <p:extLst>
      <p:ext uri="{BB962C8B-B14F-4D97-AF65-F5344CB8AC3E}">
        <p14:creationId xmlns:p14="http://schemas.microsoft.com/office/powerpoint/2010/main" xmlns="" val="9620442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Roman Republic 2</a:t>
            </a:r>
          </a:p>
        </p:txBody>
      </p:sp>
      <p:sp>
        <p:nvSpPr>
          <p:cNvPr id="3" name="Content Placeholder 2"/>
          <p:cNvSpPr>
            <a:spLocks noGrp="1"/>
          </p:cNvSpPr>
          <p:nvPr>
            <p:ph idx="1"/>
          </p:nvPr>
        </p:nvSpPr>
        <p:spPr/>
        <p:txBody>
          <a:bodyPr>
            <a:normAutofit fontScale="85000" lnSpcReduction="20000"/>
          </a:bodyPr>
          <a:lstStyle/>
          <a:p>
            <a:r>
              <a:rPr lang="en-GB" dirty="0"/>
              <a:t>The votes of the Roman people, or </a:t>
            </a:r>
            <a:r>
              <a:rPr lang="en-GB" i="1" dirty="0"/>
              <a:t>plebs</a:t>
            </a:r>
            <a:r>
              <a:rPr lang="en-GB" dirty="0"/>
              <a:t>, are registered not individually but as the decision of a tribe. Every </a:t>
            </a:r>
            <a:r>
              <a:rPr lang="en-GB" b="1" dirty="0"/>
              <a:t>Roman citizen </a:t>
            </a:r>
            <a:r>
              <a:rPr lang="en-GB" dirty="0"/>
              <a:t>was a member of a tribe (he was allotted to one, if not a citizen by birth). By the 3rd century BC the number of tribes grows to thirty-five, as more are added to enrol an urban population of new citizens. </a:t>
            </a:r>
            <a:endParaRPr lang="en-GB" dirty="0" smtClean="0"/>
          </a:p>
          <a:p>
            <a:r>
              <a:rPr lang="en-GB" dirty="0"/>
              <a:t>Until 139 BC citizens vote orally, giving their answer to a teller. Thereafter they mark a tablet and place it in an urn, constituting a secret ballot. When each tribe's returns have been counted, the result is taken to the magistrate as a single vote. </a:t>
            </a:r>
            <a:br>
              <a:rPr lang="en-GB" dirty="0"/>
            </a:br>
            <a:endParaRPr lang="en-GB" dirty="0"/>
          </a:p>
          <a:p>
            <a:endParaRPr lang="en-GB" dirty="0"/>
          </a:p>
          <a:p>
            <a:endParaRPr lang="en-GB" dirty="0"/>
          </a:p>
        </p:txBody>
      </p:sp>
    </p:spTree>
    <p:extLst>
      <p:ext uri="{BB962C8B-B14F-4D97-AF65-F5344CB8AC3E}">
        <p14:creationId xmlns:p14="http://schemas.microsoft.com/office/powerpoint/2010/main" xmlns="" val="8777957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Roman Republic 3</a:t>
            </a:r>
            <a:endParaRPr lang="en-GB" dirty="0"/>
          </a:p>
        </p:txBody>
      </p:sp>
      <p:sp>
        <p:nvSpPr>
          <p:cNvPr id="3" name="Content Placeholder 2"/>
          <p:cNvSpPr>
            <a:spLocks noGrp="1"/>
          </p:cNvSpPr>
          <p:nvPr>
            <p:ph idx="1"/>
          </p:nvPr>
        </p:nvSpPr>
        <p:spPr/>
        <p:txBody>
          <a:bodyPr>
            <a:normAutofit fontScale="77500" lnSpcReduction="20000"/>
          </a:bodyPr>
          <a:lstStyle/>
          <a:p>
            <a:r>
              <a:rPr lang="en-GB" dirty="0" smtClean="0"/>
              <a:t>It is the beginning of the kind of voting system needed in any democracy larger than an ancient Greek city (similar methods are now used for elections in many representative democracies). </a:t>
            </a:r>
          </a:p>
          <a:p>
            <a:r>
              <a:rPr lang="en-GB" dirty="0" smtClean="0"/>
              <a:t>But the change from republic to empire, in the 1st century BC, brings a temporary end to such developments. </a:t>
            </a:r>
          </a:p>
          <a:p>
            <a:pPr lvl="0"/>
            <a:r>
              <a:rPr lang="en-GB" dirty="0"/>
              <a:t>Julius Caesar was assassinated in 44BC and his grandnephew and adopted son, Octavius (later called Caesar Augustus) wins the civil war and was the first Roman Emperor.</a:t>
            </a:r>
          </a:p>
          <a:p>
            <a:r>
              <a:rPr lang="en-GB" dirty="0" smtClean="0"/>
              <a:t>Roman citizens are subsequently appeased with </a:t>
            </a:r>
            <a:r>
              <a:rPr lang="en-GB" b="1" dirty="0" smtClean="0"/>
              <a:t>bread and circuses</a:t>
            </a:r>
            <a:r>
              <a:rPr lang="en-GB" dirty="0" smtClean="0"/>
              <a:t> rather than votes. </a:t>
            </a:r>
          </a:p>
          <a:p>
            <a:endParaRPr lang="en-GB" dirty="0"/>
          </a:p>
        </p:txBody>
      </p:sp>
    </p:spTree>
    <p:extLst>
      <p:ext uri="{BB962C8B-B14F-4D97-AF65-F5344CB8AC3E}">
        <p14:creationId xmlns:p14="http://schemas.microsoft.com/office/powerpoint/2010/main" xmlns="" val="11010317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t>The Scandinavian thing: from the 8th century</a:t>
            </a:r>
            <a:endParaRPr lang="en-GB" dirty="0"/>
          </a:p>
        </p:txBody>
      </p:sp>
      <p:sp>
        <p:nvSpPr>
          <p:cNvPr id="3" name="Content Placeholder 2"/>
          <p:cNvSpPr>
            <a:spLocks noGrp="1"/>
          </p:cNvSpPr>
          <p:nvPr>
            <p:ph sz="half" idx="1"/>
          </p:nvPr>
        </p:nvSpPr>
        <p:spPr/>
        <p:txBody>
          <a:bodyPr>
            <a:normAutofit fontScale="62500" lnSpcReduction="20000"/>
          </a:bodyPr>
          <a:lstStyle/>
          <a:p>
            <a:r>
              <a:rPr lang="en-GB" dirty="0" smtClean="0"/>
              <a:t>In the </a:t>
            </a:r>
            <a:r>
              <a:rPr lang="en-GB" dirty="0"/>
              <a:t>extreme north, in Scandinavia, there is an interesting example of a kind of a democracy more common among very small and primitive communities. It takes place in a </a:t>
            </a:r>
            <a:r>
              <a:rPr lang="en-GB" i="1" dirty="0"/>
              <a:t>thing</a:t>
            </a:r>
            <a:r>
              <a:rPr lang="en-GB" dirty="0"/>
              <a:t>. </a:t>
            </a:r>
          </a:p>
          <a:p>
            <a:r>
              <a:rPr lang="en-GB" dirty="0"/>
              <a:t>A </a:t>
            </a:r>
            <a:r>
              <a:rPr lang="en-GB" i="1" dirty="0"/>
              <a:t>thing</a:t>
            </a:r>
            <a:r>
              <a:rPr lang="en-GB" dirty="0"/>
              <a:t> is a meeting of all the free men of a community (several communities coming together for a joint meeting on larger issues constitute an </a:t>
            </a:r>
            <a:r>
              <a:rPr lang="en-GB" i="1" dirty="0"/>
              <a:t>all-thing</a:t>
            </a:r>
            <a:r>
              <a:rPr lang="en-GB" dirty="0"/>
              <a:t>). </a:t>
            </a:r>
            <a:endParaRPr lang="en-GB" dirty="0" smtClean="0"/>
          </a:p>
          <a:p>
            <a:r>
              <a:rPr lang="en-GB" dirty="0" smtClean="0"/>
              <a:t>The </a:t>
            </a:r>
            <a:r>
              <a:rPr lang="en-GB" dirty="0"/>
              <a:t>ancient tradition of </a:t>
            </a:r>
            <a:r>
              <a:rPr lang="en-GB" dirty="0" smtClean="0"/>
              <a:t>the </a:t>
            </a:r>
            <a:r>
              <a:rPr lang="en-GB" i="1" dirty="0" smtClean="0"/>
              <a:t>thing</a:t>
            </a:r>
            <a:r>
              <a:rPr lang="en-GB" dirty="0"/>
              <a:t> is echoed today in the names of the parliaments of Iceland (</a:t>
            </a:r>
            <a:r>
              <a:rPr lang="en-GB" i="1" dirty="0"/>
              <a:t>Althing</a:t>
            </a:r>
            <a:r>
              <a:rPr lang="en-GB" dirty="0"/>
              <a:t>), Norway (</a:t>
            </a:r>
            <a:r>
              <a:rPr lang="en-GB" i="1" dirty="0" err="1"/>
              <a:t>Storting</a:t>
            </a:r>
            <a:r>
              <a:rPr lang="en-GB" dirty="0"/>
              <a:t>) and Denmark (</a:t>
            </a:r>
            <a:r>
              <a:rPr lang="en-GB" i="1" dirty="0"/>
              <a:t>Folketing</a:t>
            </a:r>
            <a:r>
              <a:rPr lang="en-GB" dirty="0"/>
              <a:t>).</a:t>
            </a:r>
          </a:p>
        </p:txBody>
      </p:sp>
      <p:pic>
        <p:nvPicPr>
          <p:cNvPr id="5" name="Content Placeholder 4"/>
          <p:cNvPicPr>
            <a:picLocks noGrp="1" noChangeAspect="1"/>
          </p:cNvPicPr>
          <p:nvPr>
            <p:ph sz="half" idx="2"/>
          </p:nvPr>
        </p:nvPicPr>
        <p:blipFill>
          <a:blip r:embed="rId2" cstate="print">
            <a:extLst>
              <a:ext uri="{28A0092B-C50C-407E-A947-70E740481C1C}">
                <a14:useLocalDpi xmlns:a14="http://schemas.microsoft.com/office/drawing/2010/main" xmlns="" val="0"/>
              </a:ext>
            </a:extLst>
          </a:blip>
          <a:stretch>
            <a:fillRect/>
          </a:stretch>
        </p:blipFill>
        <p:spPr>
          <a:xfrm>
            <a:off x="4648200" y="2363130"/>
            <a:ext cx="4038600" cy="3000102"/>
          </a:xfrm>
        </p:spPr>
      </p:pic>
    </p:spTree>
    <p:extLst>
      <p:ext uri="{BB962C8B-B14F-4D97-AF65-F5344CB8AC3E}">
        <p14:creationId xmlns:p14="http://schemas.microsoft.com/office/powerpoint/2010/main" xmlns="" val="13676686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a:t>Communes in Italy: 11th - 13th </a:t>
            </a:r>
            <a:r>
              <a:rPr lang="en-GB" b="1" dirty="0" smtClean="0"/>
              <a:t>century 1</a:t>
            </a:r>
            <a:endParaRPr lang="en-GB" dirty="0"/>
          </a:p>
        </p:txBody>
      </p:sp>
      <p:sp>
        <p:nvSpPr>
          <p:cNvPr id="3" name="Content Placeholder 2"/>
          <p:cNvSpPr>
            <a:spLocks noGrp="1"/>
          </p:cNvSpPr>
          <p:nvPr>
            <p:ph sz="half" idx="1"/>
          </p:nvPr>
        </p:nvSpPr>
        <p:spPr/>
        <p:txBody>
          <a:bodyPr>
            <a:normAutofit fontScale="77500" lnSpcReduction="20000"/>
          </a:bodyPr>
          <a:lstStyle/>
          <a:p>
            <a:r>
              <a:rPr lang="en-GB" dirty="0"/>
              <a:t>The period from the 11th to the 13th century sees a steady rise in prosperity in the cities of Europe. One of the first regions to prosper is northern </a:t>
            </a:r>
            <a:r>
              <a:rPr lang="en-GB" dirty="0" smtClean="0"/>
              <a:t>Italy.</a:t>
            </a:r>
            <a:r>
              <a:rPr lang="en-GB" dirty="0"/>
              <a:t> </a:t>
            </a:r>
            <a:endParaRPr lang="en-GB" dirty="0" smtClean="0"/>
          </a:p>
          <a:p>
            <a:r>
              <a:rPr lang="en-GB" dirty="0" smtClean="0"/>
              <a:t>Between </a:t>
            </a:r>
            <a:r>
              <a:rPr lang="en-GB" dirty="0"/>
              <a:t>about 1080 and 1140 many of the towns of northern Italy (among them Pisa, Siena, Florence, Bologna, Milan and Genoa) acquire municipal councils in which the elected councillors call themselves consuls - in a deliberate echo of Italy's republican </a:t>
            </a:r>
            <a:r>
              <a:rPr lang="en-GB" dirty="0" smtClean="0"/>
              <a:t>past.</a:t>
            </a:r>
          </a:p>
        </p:txBody>
      </p:sp>
      <p:pic>
        <p:nvPicPr>
          <p:cNvPr id="5" name="Content Placeholder 4"/>
          <p:cNvPicPr>
            <a:picLocks noGrp="1" noChangeAspect="1"/>
          </p:cNvPicPr>
          <p:nvPr>
            <p:ph sz="half" idx="2"/>
          </p:nvPr>
        </p:nvPicPr>
        <p:blipFill>
          <a:blip r:embed="rId2" cstate="print">
            <a:extLst>
              <a:ext uri="{28A0092B-C50C-407E-A947-70E740481C1C}">
                <a14:useLocalDpi xmlns:a14="http://schemas.microsoft.com/office/drawing/2010/main" xmlns="" val="0"/>
              </a:ext>
            </a:extLst>
          </a:blip>
          <a:stretch>
            <a:fillRect/>
          </a:stretch>
        </p:blipFill>
        <p:spPr>
          <a:xfrm>
            <a:off x="4648200" y="2133749"/>
            <a:ext cx="4038600" cy="3458865"/>
          </a:xfrm>
        </p:spPr>
      </p:pic>
      <p:sp>
        <p:nvSpPr>
          <p:cNvPr id="6" name="TextBox 5"/>
          <p:cNvSpPr txBox="1"/>
          <p:nvPr/>
        </p:nvSpPr>
        <p:spPr>
          <a:xfrm>
            <a:off x="4788024" y="5733256"/>
            <a:ext cx="3888432" cy="369332"/>
          </a:xfrm>
          <a:prstGeom prst="rect">
            <a:avLst/>
          </a:prstGeom>
          <a:noFill/>
        </p:spPr>
        <p:txBody>
          <a:bodyPr wrap="square" rtlCol="0">
            <a:spAutoFit/>
          </a:bodyPr>
          <a:lstStyle/>
          <a:p>
            <a:r>
              <a:rPr lang="en-GB" dirty="0"/>
              <a:t>The defensive towers of San </a:t>
            </a:r>
            <a:r>
              <a:rPr lang="en-GB" dirty="0" err="1" smtClean="0"/>
              <a:t>Gimignano</a:t>
            </a:r>
            <a:endParaRPr lang="en-GB" dirty="0"/>
          </a:p>
        </p:txBody>
      </p:sp>
    </p:spTree>
    <p:extLst>
      <p:ext uri="{BB962C8B-B14F-4D97-AF65-F5344CB8AC3E}">
        <p14:creationId xmlns:p14="http://schemas.microsoft.com/office/powerpoint/2010/main" xmlns="" val="24659647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t>Communes in Italy: 11th - 13th century 2</a:t>
            </a:r>
            <a:endParaRPr lang="en-GB" dirty="0"/>
          </a:p>
        </p:txBody>
      </p:sp>
      <p:sp>
        <p:nvSpPr>
          <p:cNvPr id="3" name="Content Placeholder 2"/>
          <p:cNvSpPr>
            <a:spLocks noGrp="1"/>
          </p:cNvSpPr>
          <p:nvPr>
            <p:ph idx="1"/>
          </p:nvPr>
        </p:nvSpPr>
        <p:spPr/>
        <p:txBody>
          <a:bodyPr>
            <a:normAutofit fontScale="85000" lnSpcReduction="10000"/>
          </a:bodyPr>
          <a:lstStyle/>
          <a:p>
            <a:r>
              <a:rPr lang="en-GB" dirty="0" smtClean="0"/>
              <a:t>As these republican communes grow in wealth, and assert control over large tracts of the surrounding countryside, they become in effect independent. </a:t>
            </a:r>
          </a:p>
          <a:p>
            <a:r>
              <a:rPr lang="en-GB" dirty="0" smtClean="0"/>
              <a:t>In the early years of these Italian communes every male citizen can participate in an assembly known as the </a:t>
            </a:r>
            <a:r>
              <a:rPr lang="en-GB" i="1" dirty="0" err="1" smtClean="0"/>
              <a:t>arengo</a:t>
            </a:r>
            <a:r>
              <a:rPr lang="en-GB" dirty="0" smtClean="0"/>
              <a:t>. But this glimmer of democracy is soon extinguished in favour of </a:t>
            </a:r>
            <a:r>
              <a:rPr lang="en-GB" b="1" dirty="0" smtClean="0"/>
              <a:t>oligarchy</a:t>
            </a:r>
            <a:r>
              <a:rPr lang="en-GB" dirty="0" smtClean="0"/>
              <a:t>. Electoral power in the communes becomes increasingly restricted to members of a few families. </a:t>
            </a:r>
          </a:p>
          <a:p>
            <a:r>
              <a:rPr lang="en-GB" dirty="0" smtClean="0"/>
              <a:t>This process in its turn leads towards authority in each city being placed in the hands of one man. </a:t>
            </a:r>
            <a:endParaRPr lang="en-GB" dirty="0"/>
          </a:p>
        </p:txBody>
      </p:sp>
    </p:spTree>
    <p:extLst>
      <p:ext uri="{BB962C8B-B14F-4D97-AF65-F5344CB8AC3E}">
        <p14:creationId xmlns:p14="http://schemas.microsoft.com/office/powerpoint/2010/main" xmlns="" val="30612816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t>Communes in Italy: 11th - 13th century 3</a:t>
            </a:r>
            <a:endParaRPr lang="en-GB" dirty="0"/>
          </a:p>
        </p:txBody>
      </p:sp>
      <p:sp>
        <p:nvSpPr>
          <p:cNvPr id="3" name="Content Placeholder 2"/>
          <p:cNvSpPr>
            <a:spLocks noGrp="1"/>
          </p:cNvSpPr>
          <p:nvPr>
            <p:ph idx="1"/>
          </p:nvPr>
        </p:nvSpPr>
        <p:spPr/>
        <p:txBody>
          <a:bodyPr>
            <a:normAutofit fontScale="92500"/>
          </a:bodyPr>
          <a:lstStyle/>
          <a:p>
            <a:r>
              <a:rPr lang="en-GB" dirty="0" smtClean="0"/>
              <a:t>During the last three decades of the 12th century nearly all the north Italian communes appoint a mayor or </a:t>
            </a:r>
            <a:r>
              <a:rPr lang="en-GB" i="1" dirty="0" err="1" smtClean="0"/>
              <a:t>podestà</a:t>
            </a:r>
            <a:r>
              <a:rPr lang="en-GB" dirty="0" smtClean="0"/>
              <a:t> to run the city's affairs.</a:t>
            </a:r>
          </a:p>
          <a:p>
            <a:r>
              <a:rPr lang="en-GB" dirty="0" smtClean="0"/>
              <a:t>The </a:t>
            </a:r>
            <a:r>
              <a:rPr lang="en-GB" i="1" dirty="0" err="1" smtClean="0"/>
              <a:t>podestà</a:t>
            </a:r>
            <a:r>
              <a:rPr lang="en-GB" dirty="0" smtClean="0"/>
              <a:t> is usually a nobleman from another district, who arrives with his own household and administrative staff. His appointment is for a fixed term, rarely more than a year. </a:t>
            </a:r>
          </a:p>
          <a:p>
            <a:r>
              <a:rPr lang="en-GB" dirty="0" smtClean="0"/>
              <a:t>During the second half of the 13th century the </a:t>
            </a:r>
            <a:r>
              <a:rPr lang="en-GB" i="1" dirty="0" err="1" smtClean="0"/>
              <a:t>podestá</a:t>
            </a:r>
            <a:r>
              <a:rPr lang="en-GB" dirty="0" err="1" smtClean="0"/>
              <a:t>gives</a:t>
            </a:r>
            <a:r>
              <a:rPr lang="en-GB" dirty="0" smtClean="0"/>
              <a:t> way to the </a:t>
            </a:r>
            <a:r>
              <a:rPr lang="en-GB" i="1" dirty="0" err="1" smtClean="0"/>
              <a:t>signore</a:t>
            </a:r>
            <a:r>
              <a:rPr lang="en-GB" dirty="0" smtClean="0"/>
              <a:t>.</a:t>
            </a:r>
          </a:p>
        </p:txBody>
      </p:sp>
    </p:spTree>
    <p:extLst>
      <p:ext uri="{BB962C8B-B14F-4D97-AF65-F5344CB8AC3E}">
        <p14:creationId xmlns:p14="http://schemas.microsoft.com/office/powerpoint/2010/main" xmlns="" val="10321995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t>Communes in Italy: 11th - 13th century 4</a:t>
            </a:r>
            <a:endParaRPr lang="en-GB" dirty="0"/>
          </a:p>
        </p:txBody>
      </p:sp>
      <p:sp>
        <p:nvSpPr>
          <p:cNvPr id="3" name="Content Placeholder 2"/>
          <p:cNvSpPr>
            <a:spLocks noGrp="1"/>
          </p:cNvSpPr>
          <p:nvPr>
            <p:ph idx="1"/>
          </p:nvPr>
        </p:nvSpPr>
        <p:spPr/>
        <p:txBody>
          <a:bodyPr>
            <a:normAutofit fontScale="77500" lnSpcReduction="20000"/>
          </a:bodyPr>
          <a:lstStyle/>
          <a:p>
            <a:r>
              <a:rPr lang="en-GB" dirty="0" smtClean="0"/>
              <a:t>In commune after commune, from the late 13th century, the local oligarchs accept a powerful leader as their </a:t>
            </a:r>
            <a:r>
              <a:rPr lang="en-GB" i="1" dirty="0" err="1" smtClean="0"/>
              <a:t>signore</a:t>
            </a:r>
            <a:r>
              <a:rPr lang="en-GB" dirty="0" smtClean="0"/>
              <a:t> and subsequently allow the post to remain with a family. The Visconti of Milan are an early example. Matteo Visconti is </a:t>
            </a:r>
            <a:r>
              <a:rPr lang="en-GB" i="1" dirty="0" err="1" smtClean="0"/>
              <a:t>signore</a:t>
            </a:r>
            <a:r>
              <a:rPr lang="en-GB" i="1" dirty="0" smtClean="0"/>
              <a:t> </a:t>
            </a:r>
            <a:r>
              <a:rPr lang="en-GB" dirty="0" smtClean="0"/>
              <a:t>from 1287 to 1322 and the post is declared hereditary in 1349.  </a:t>
            </a:r>
            <a:r>
              <a:rPr lang="en-GB" b="1" dirty="0" smtClean="0"/>
              <a:t>Florence</a:t>
            </a:r>
            <a:r>
              <a:rPr lang="en-GB" dirty="0" smtClean="0"/>
              <a:t> remains technically a republican commune for very much longer; the Medici only become hereditary dukes in 1532.</a:t>
            </a:r>
          </a:p>
          <a:p>
            <a:r>
              <a:rPr lang="en-GB" dirty="0" smtClean="0"/>
              <a:t>In this way the near-democracy of the early Italian communes reverts gradually to princely rule. The one exception is the earliest commune of them all. The self-perpetuating </a:t>
            </a:r>
            <a:r>
              <a:rPr lang="en-GB" b="1" dirty="0" smtClean="0"/>
              <a:t>oligarchy of Venice</a:t>
            </a:r>
            <a:r>
              <a:rPr lang="en-GB" dirty="0" smtClean="0"/>
              <a:t> preserves power in the hands of the local grandees until the 18th century. </a:t>
            </a:r>
          </a:p>
          <a:p>
            <a:endParaRPr lang="en-GB" dirty="0" smtClean="0"/>
          </a:p>
          <a:p>
            <a:endParaRPr lang="en-GB" dirty="0"/>
          </a:p>
        </p:txBody>
      </p:sp>
    </p:spTree>
    <p:extLst>
      <p:ext uri="{BB962C8B-B14F-4D97-AF65-F5344CB8AC3E}">
        <p14:creationId xmlns:p14="http://schemas.microsoft.com/office/powerpoint/2010/main" xmlns="" val="42404300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Parliament: 12th - 14th </a:t>
            </a:r>
            <a:r>
              <a:rPr lang="en-GB" b="1" dirty="0" smtClean="0"/>
              <a:t>century 1</a:t>
            </a:r>
            <a:endParaRPr lang="en-GB" dirty="0"/>
          </a:p>
        </p:txBody>
      </p:sp>
      <p:sp>
        <p:nvSpPr>
          <p:cNvPr id="3" name="Content Placeholder 2"/>
          <p:cNvSpPr>
            <a:spLocks noGrp="1"/>
          </p:cNvSpPr>
          <p:nvPr>
            <p:ph idx="1"/>
          </p:nvPr>
        </p:nvSpPr>
        <p:spPr/>
        <p:txBody>
          <a:bodyPr>
            <a:normAutofit fontScale="70000" lnSpcReduction="20000"/>
          </a:bodyPr>
          <a:lstStyle/>
          <a:p>
            <a:r>
              <a:rPr lang="en-GB" dirty="0"/>
              <a:t>The idea of parliament, a place for speaking (from the French </a:t>
            </a:r>
            <a:r>
              <a:rPr lang="en-GB" i="1" dirty="0" err="1"/>
              <a:t>parler</a:t>
            </a:r>
            <a:r>
              <a:rPr lang="en-GB" dirty="0"/>
              <a:t>) begins to evolve from the 12th century in the monarchies of western Europe. It develops from the </a:t>
            </a:r>
            <a:r>
              <a:rPr lang="en-GB" i="1" dirty="0"/>
              <a:t>curia </a:t>
            </a:r>
            <a:r>
              <a:rPr lang="en-GB" i="1" dirty="0" err="1"/>
              <a:t>regis</a:t>
            </a:r>
            <a:r>
              <a:rPr lang="en-GB" dirty="0"/>
              <a:t>, or 'council of the king', the feudal court in which the monarch makes legal judgements and discusses important issues of state with the most powerful bishops and nobles of his kingdom. </a:t>
            </a:r>
            <a:endParaRPr lang="en-GB" dirty="0" smtClean="0"/>
          </a:p>
          <a:p>
            <a:r>
              <a:rPr lang="en-GB" dirty="0" smtClean="0"/>
              <a:t>A </a:t>
            </a:r>
            <a:r>
              <a:rPr lang="en-GB" dirty="0"/>
              <a:t>parliament is summoned whenever the king requires it. At a period when a monarch is almost permanently on the move to maintain his authority, a parliament will be held wherever the royal court may happen to be. </a:t>
            </a:r>
          </a:p>
          <a:p>
            <a:r>
              <a:rPr lang="en-GB" dirty="0"/>
              <a:t> </a:t>
            </a:r>
            <a:r>
              <a:rPr lang="en-GB" dirty="0" smtClean="0"/>
              <a:t>The </a:t>
            </a:r>
            <a:r>
              <a:rPr lang="en-GB" dirty="0"/>
              <a:t>crucial step in the evolution of the </a:t>
            </a:r>
            <a:r>
              <a:rPr lang="en-GB" i="1" dirty="0"/>
              <a:t>curia </a:t>
            </a:r>
            <a:r>
              <a:rPr lang="en-GB" i="1" dirty="0" err="1"/>
              <a:t>regis</a:t>
            </a:r>
            <a:r>
              <a:rPr lang="en-GB" dirty="0"/>
              <a:t> into parliament is the inclusion of citizens representing the wealthy towns of the period. They are the </a:t>
            </a:r>
            <a:r>
              <a:rPr lang="en-GB" b="1" dirty="0"/>
              <a:t>third estate</a:t>
            </a:r>
            <a:r>
              <a:rPr lang="en-GB" dirty="0"/>
              <a:t>, added to the two already familiar in royal councils - the nobles and the bishops. </a:t>
            </a:r>
            <a:br>
              <a:rPr lang="en-GB" dirty="0"/>
            </a:br>
            <a:r>
              <a:rPr lang="en-GB" dirty="0"/>
              <a:t/>
            </a:r>
            <a:br>
              <a:rPr lang="en-GB" dirty="0"/>
            </a:br>
            <a:endParaRPr lang="en-GB" dirty="0"/>
          </a:p>
        </p:txBody>
      </p:sp>
    </p:spTree>
    <p:extLst>
      <p:ext uri="{BB962C8B-B14F-4D97-AF65-F5344CB8AC3E}">
        <p14:creationId xmlns:p14="http://schemas.microsoft.com/office/powerpoint/2010/main" xmlns="" val="12406849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A43315DC-E87F-4394-A938-0CA4D9505029}" type="slidenum">
              <a:rPr lang="en-GB" altLang="en-US"/>
              <a:pPr/>
              <a:t>2</a:t>
            </a:fld>
            <a:endParaRPr lang="en-GB" altLang="en-US"/>
          </a:p>
        </p:txBody>
      </p:sp>
      <p:sp>
        <p:nvSpPr>
          <p:cNvPr id="3074" name="Rectangle 2"/>
          <p:cNvSpPr>
            <a:spLocks noGrp="1" noChangeArrowheads="1"/>
          </p:cNvSpPr>
          <p:nvPr>
            <p:ph type="title"/>
          </p:nvPr>
        </p:nvSpPr>
        <p:spPr/>
        <p:txBody>
          <a:bodyPr/>
          <a:lstStyle/>
          <a:p>
            <a:r>
              <a:rPr lang="en-GB" altLang="en-US" dirty="0"/>
              <a:t>Direct Democracy 1</a:t>
            </a:r>
          </a:p>
        </p:txBody>
      </p:sp>
      <p:sp>
        <p:nvSpPr>
          <p:cNvPr id="3075" name="Rectangle 3"/>
          <p:cNvSpPr>
            <a:spLocks noGrp="1" noChangeArrowheads="1"/>
          </p:cNvSpPr>
          <p:nvPr>
            <p:ph type="body" idx="1"/>
          </p:nvPr>
        </p:nvSpPr>
        <p:spPr/>
        <p:txBody>
          <a:bodyPr/>
          <a:lstStyle/>
          <a:p>
            <a:r>
              <a:rPr lang="en-GB" altLang="en-US" sz="2800"/>
              <a:t>The term democracy comes originally from Ancient Greece and it means rule of the people. </a:t>
            </a:r>
          </a:p>
          <a:p>
            <a:r>
              <a:rPr lang="en-GB" altLang="en-US" sz="2800"/>
              <a:t>It is from the ancient Greek “demos” - common people and “kratos” - rule.</a:t>
            </a:r>
          </a:p>
          <a:p>
            <a:r>
              <a:rPr lang="en-GB" altLang="en-US" sz="2800" b="1"/>
              <a:t>Athens</a:t>
            </a:r>
            <a:r>
              <a:rPr lang="en-GB" altLang="en-US" sz="2800"/>
              <a:t> a Greek city state practised a form of direct democracy from the 5th century BC.</a:t>
            </a:r>
          </a:p>
          <a:p>
            <a:r>
              <a:rPr lang="en-GB" altLang="en-US" sz="2800"/>
              <a:t>It is known as the cradle of democracy. </a:t>
            </a:r>
          </a:p>
          <a:p>
            <a:r>
              <a:rPr lang="en-GB" altLang="en-US" sz="2800"/>
              <a:t>However democracy may have existed before.</a:t>
            </a:r>
          </a:p>
        </p:txBody>
      </p:sp>
    </p:spTree>
    <p:extLst>
      <p:ext uri="{BB962C8B-B14F-4D97-AF65-F5344CB8AC3E}">
        <p14:creationId xmlns:p14="http://schemas.microsoft.com/office/powerpoint/2010/main" xmlns="" val="196984104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7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07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075">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07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Parliament: 12th - 14th century 2</a:t>
            </a:r>
            <a:endParaRPr lang="en-GB" dirty="0"/>
          </a:p>
        </p:txBody>
      </p:sp>
      <p:sp>
        <p:nvSpPr>
          <p:cNvPr id="3" name="Content Placeholder 2"/>
          <p:cNvSpPr>
            <a:spLocks noGrp="1"/>
          </p:cNvSpPr>
          <p:nvPr>
            <p:ph idx="1"/>
          </p:nvPr>
        </p:nvSpPr>
        <p:spPr/>
        <p:txBody>
          <a:bodyPr>
            <a:normAutofit fontScale="70000" lnSpcReduction="20000"/>
          </a:bodyPr>
          <a:lstStyle/>
          <a:p>
            <a:r>
              <a:rPr lang="en-GB" dirty="0" smtClean="0"/>
              <a:t>The burghers of the towns become involved because rulers increasingly need their support (almost invariably of a financial kind). Spain provides one of the earliest examples of representatives of the towns being summoned to a king's council. They take part in a parliament in Léon in 1188. </a:t>
            </a:r>
          </a:p>
          <a:p>
            <a:r>
              <a:rPr lang="en-GB" dirty="0" smtClean="0"/>
              <a:t>England is often referred to as the 'mother of parliaments' (a phrase coined by John Bright in 1865). It is a valid claim in some senses, such as the length of the unbroken parliamentary tradition in England. And Westminster is the first parliament to assert its independence of the monarch, in the person of </a:t>
            </a:r>
            <a:r>
              <a:rPr lang="en-GB" b="1" dirty="0" smtClean="0"/>
              <a:t>Charles I</a:t>
            </a:r>
            <a:r>
              <a:rPr lang="en-GB" dirty="0" smtClean="0"/>
              <a:t>. But the British cannot claim any priority in historical precedence. </a:t>
            </a:r>
            <a:endParaRPr lang="en-GB" dirty="0"/>
          </a:p>
          <a:p>
            <a:r>
              <a:rPr lang="en-GB" dirty="0" smtClean="0"/>
              <a:t>Parliaments are held fairly frequently in England from 1246. By that time the Spanish </a:t>
            </a:r>
            <a:r>
              <a:rPr lang="en-GB" i="1" dirty="0" smtClean="0"/>
              <a:t>Cortes</a:t>
            </a:r>
            <a:r>
              <a:rPr lang="en-GB" dirty="0" smtClean="0"/>
              <a:t> ('courts') are well established as parliaments in Léon, Castile and Catalonia. In Portugal a </a:t>
            </a:r>
            <a:r>
              <a:rPr lang="en-GB" i="1" dirty="0" err="1" smtClean="0"/>
              <a:t>Cortes</a:t>
            </a:r>
            <a:r>
              <a:rPr lang="en-GB" dirty="0" err="1" smtClean="0"/>
              <a:t>is</a:t>
            </a:r>
            <a:r>
              <a:rPr lang="en-GB" dirty="0" smtClean="0"/>
              <a:t> summoned in 1211, and commoners are included as the </a:t>
            </a:r>
            <a:r>
              <a:rPr lang="en-GB" b="1" dirty="0" smtClean="0"/>
              <a:t>third estate</a:t>
            </a:r>
            <a:r>
              <a:rPr lang="en-GB" dirty="0" smtClean="0"/>
              <a:t> from 1254. </a:t>
            </a:r>
          </a:p>
          <a:p>
            <a:endParaRPr lang="en-GB" dirty="0"/>
          </a:p>
        </p:txBody>
      </p:sp>
    </p:spTree>
    <p:extLst>
      <p:ext uri="{BB962C8B-B14F-4D97-AF65-F5344CB8AC3E}">
        <p14:creationId xmlns:p14="http://schemas.microsoft.com/office/powerpoint/2010/main" xmlns="" val="29114617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Parliament: 12th - 14th century 3</a:t>
            </a:r>
            <a:endParaRPr lang="en-GB" dirty="0"/>
          </a:p>
        </p:txBody>
      </p:sp>
      <p:sp>
        <p:nvSpPr>
          <p:cNvPr id="3" name="Content Placeholder 2"/>
          <p:cNvSpPr>
            <a:spLocks noGrp="1"/>
          </p:cNvSpPr>
          <p:nvPr>
            <p:ph idx="1"/>
          </p:nvPr>
        </p:nvSpPr>
        <p:spPr/>
        <p:txBody>
          <a:bodyPr>
            <a:normAutofit fontScale="62500" lnSpcReduction="20000"/>
          </a:bodyPr>
          <a:lstStyle/>
          <a:p>
            <a:r>
              <a:rPr lang="en-GB" dirty="0" smtClean="0"/>
              <a:t>France is the first kingdom to establish parliament on a permanent basis. In the mid-13th century </a:t>
            </a:r>
            <a:r>
              <a:rPr lang="en-GB" b="1" dirty="0" smtClean="0"/>
              <a:t>Louis IX</a:t>
            </a:r>
            <a:r>
              <a:rPr lang="en-GB" dirty="0" smtClean="0"/>
              <a:t> grants the </a:t>
            </a:r>
            <a:r>
              <a:rPr lang="en-GB" i="1" dirty="0" err="1" smtClean="0"/>
              <a:t>parlement</a:t>
            </a:r>
            <a:r>
              <a:rPr lang="en-GB" dirty="0" smtClean="0"/>
              <a:t> a chamber in his palace on the Ile de la </a:t>
            </a:r>
            <a:r>
              <a:rPr lang="en-GB" dirty="0" err="1" smtClean="0"/>
              <a:t>Cité</a:t>
            </a:r>
            <a:r>
              <a:rPr lang="en-GB" dirty="0" smtClean="0"/>
              <a:t> in Paris, where the councillors gather for sessions four times a year. </a:t>
            </a:r>
            <a:endParaRPr lang="en-GB" dirty="0"/>
          </a:p>
          <a:p>
            <a:r>
              <a:rPr lang="en-GB" dirty="0" smtClean="0"/>
              <a:t>But the name of the room, the </a:t>
            </a:r>
            <a:r>
              <a:rPr lang="en-GB" i="1" dirty="0" err="1" smtClean="0"/>
              <a:t>chambre</a:t>
            </a:r>
            <a:r>
              <a:rPr lang="en-GB" i="1" dirty="0" smtClean="0"/>
              <a:t> aux plaids</a:t>
            </a:r>
            <a:r>
              <a:rPr lang="en-GB" dirty="0" smtClean="0"/>
              <a:t> ('pleading chamber'), reflects the fact that this French parliament is restricted to the legal work of the broader </a:t>
            </a:r>
            <a:r>
              <a:rPr lang="en-GB" i="1" dirty="0" smtClean="0"/>
              <a:t>curia </a:t>
            </a:r>
            <a:r>
              <a:rPr lang="en-GB" i="1" dirty="0" err="1" smtClean="0"/>
              <a:t>regis</a:t>
            </a:r>
            <a:r>
              <a:rPr lang="en-GB" dirty="0" smtClean="0"/>
              <a:t>. All the councillors are jurists, trained in law. The </a:t>
            </a:r>
            <a:r>
              <a:rPr lang="en-GB" dirty="0" err="1" smtClean="0"/>
              <a:t>Palais</a:t>
            </a:r>
            <a:r>
              <a:rPr lang="en-GB" dirty="0" smtClean="0"/>
              <a:t> de Justice stands today on the same site. </a:t>
            </a:r>
          </a:p>
          <a:p>
            <a:r>
              <a:rPr lang="en-GB" dirty="0" smtClean="0"/>
              <a:t> The French </a:t>
            </a:r>
            <a:r>
              <a:rPr lang="en-GB" i="1" dirty="0" err="1" smtClean="0"/>
              <a:t>parlement</a:t>
            </a:r>
            <a:r>
              <a:rPr lang="en-GB" dirty="0" smtClean="0"/>
              <a:t> acquires an element of political power in the early 14th century, when it is given the task of registering the king's edicts. The ability to withhold or delay registration eventually brings the</a:t>
            </a:r>
            <a:r>
              <a:rPr lang="en-GB" dirty="0"/>
              <a:t> </a:t>
            </a:r>
            <a:r>
              <a:rPr lang="en-GB" i="1" dirty="0" err="1" smtClean="0"/>
              <a:t>parlement</a:t>
            </a:r>
            <a:r>
              <a:rPr lang="en-GB" dirty="0" smtClean="0"/>
              <a:t> into direct opposition with </a:t>
            </a:r>
            <a:r>
              <a:rPr lang="en-GB" b="1" dirty="0" smtClean="0"/>
              <a:t>Louis XIV</a:t>
            </a:r>
            <a:r>
              <a:rPr lang="en-GB" dirty="0" smtClean="0"/>
              <a:t> in the 17th century. </a:t>
            </a:r>
            <a:endParaRPr lang="en-GB" dirty="0"/>
          </a:p>
          <a:p>
            <a:r>
              <a:rPr lang="en-GB" dirty="0" smtClean="0"/>
              <a:t>In England </a:t>
            </a:r>
            <a:r>
              <a:rPr lang="en-GB" b="1" dirty="0" smtClean="0"/>
              <a:t>parliament</a:t>
            </a:r>
            <a:r>
              <a:rPr lang="en-GB" dirty="0" smtClean="0"/>
              <a:t> develops into a vehicle for the political expression of the community's views. In France this function is fulfilled by a different form of occasional assembly - that of the </a:t>
            </a:r>
            <a:r>
              <a:rPr lang="en-GB" b="1" dirty="0" smtClean="0"/>
              <a:t>estates general</a:t>
            </a:r>
            <a:r>
              <a:rPr lang="en-GB" dirty="0" smtClean="0"/>
              <a:t>. </a:t>
            </a:r>
          </a:p>
          <a:p>
            <a:pPr marL="0" indent="0">
              <a:buNone/>
            </a:pPr>
            <a:endParaRPr lang="en-GB" dirty="0"/>
          </a:p>
        </p:txBody>
      </p:sp>
    </p:spTree>
    <p:extLst>
      <p:ext uri="{BB962C8B-B14F-4D97-AF65-F5344CB8AC3E}">
        <p14:creationId xmlns:p14="http://schemas.microsoft.com/office/powerpoint/2010/main" xmlns="" val="6762225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a:t>Two famous English </a:t>
            </a:r>
            <a:r>
              <a:rPr lang="en-GB" b="1" dirty="0" smtClean="0"/>
              <a:t>parliaments:1265-1295 1</a:t>
            </a:r>
            <a:endParaRPr lang="en-GB" dirty="0"/>
          </a:p>
        </p:txBody>
      </p:sp>
      <p:sp>
        <p:nvSpPr>
          <p:cNvPr id="3" name="Content Placeholder 2"/>
          <p:cNvSpPr>
            <a:spLocks noGrp="1"/>
          </p:cNvSpPr>
          <p:nvPr>
            <p:ph sz="half" idx="1"/>
          </p:nvPr>
        </p:nvSpPr>
        <p:spPr/>
        <p:txBody>
          <a:bodyPr>
            <a:normAutofit fontScale="62500" lnSpcReduction="20000"/>
          </a:bodyPr>
          <a:lstStyle/>
          <a:p>
            <a:r>
              <a:rPr lang="en-GB" dirty="0"/>
              <a:t>When </a:t>
            </a:r>
            <a:r>
              <a:rPr lang="en-GB" b="1" dirty="0"/>
              <a:t>Simon de Montfort</a:t>
            </a:r>
            <a:r>
              <a:rPr lang="en-GB" dirty="0"/>
              <a:t> summons his parliament in Westminster Hall in 1265, he knows that he has relatively little support among the nobility (in the event only five earls and eighteen barons attend). Hoping to involve other sections of the community in his cause, he invites to Westminster two knights from each </a:t>
            </a:r>
            <a:r>
              <a:rPr lang="en-GB" dirty="0" smtClean="0"/>
              <a:t>county, and two </a:t>
            </a:r>
            <a:r>
              <a:rPr lang="en-GB" dirty="0"/>
              <a:t>burgesses from each borough. </a:t>
            </a:r>
            <a:endParaRPr lang="en-GB" dirty="0" smtClean="0"/>
          </a:p>
          <a:p>
            <a:r>
              <a:rPr lang="en-GB" dirty="0" smtClean="0"/>
              <a:t>This </a:t>
            </a:r>
            <a:r>
              <a:rPr lang="en-GB" dirty="0"/>
              <a:t>is not a representative assembly, since any known opponents of Montfort are excluded. But something closer to representation evolves in some of the many parliaments summoned between 1275 and 1307 by Edward I.</a:t>
            </a:r>
          </a:p>
        </p:txBody>
      </p:sp>
      <p:pic>
        <p:nvPicPr>
          <p:cNvPr id="5" name="Content Placeholder 4"/>
          <p:cNvPicPr>
            <a:picLocks noGrp="1" noChangeAspect="1"/>
          </p:cNvPicPr>
          <p:nvPr>
            <p:ph sz="half" idx="2"/>
          </p:nvPr>
        </p:nvPicPr>
        <p:blipFill>
          <a:blip r:embed="rId3" cstate="print">
            <a:extLst>
              <a:ext uri="{28A0092B-C50C-407E-A947-70E740481C1C}">
                <a14:useLocalDpi xmlns:a14="http://schemas.microsoft.com/office/drawing/2010/main" xmlns="" val="0"/>
              </a:ext>
            </a:extLst>
          </a:blip>
          <a:stretch>
            <a:fillRect/>
          </a:stretch>
        </p:blipFill>
        <p:spPr>
          <a:xfrm>
            <a:off x="4648200" y="2549848"/>
            <a:ext cx="4038600" cy="2626667"/>
          </a:xfrm>
        </p:spPr>
      </p:pic>
    </p:spTree>
    <p:extLst>
      <p:ext uri="{BB962C8B-B14F-4D97-AF65-F5344CB8AC3E}">
        <p14:creationId xmlns:p14="http://schemas.microsoft.com/office/powerpoint/2010/main" xmlns="" val="304071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t>Two famous English parliaments:1265-1295 2</a:t>
            </a:r>
            <a:endParaRPr lang="en-GB" dirty="0"/>
          </a:p>
        </p:txBody>
      </p:sp>
      <p:sp>
        <p:nvSpPr>
          <p:cNvPr id="3" name="Content Placeholder 2"/>
          <p:cNvSpPr>
            <a:spLocks noGrp="1"/>
          </p:cNvSpPr>
          <p:nvPr>
            <p:ph idx="1"/>
          </p:nvPr>
        </p:nvSpPr>
        <p:spPr/>
        <p:txBody>
          <a:bodyPr>
            <a:normAutofit fontScale="70000" lnSpcReduction="20000"/>
          </a:bodyPr>
          <a:lstStyle/>
          <a:p>
            <a:r>
              <a:rPr lang="en-GB" dirty="0"/>
              <a:t>Edward summons parliaments when he feels he needs them, and for whatever reasons the particular moment demands. To some of these assemblies (approximately one in seven, and usually when he has pressing needs for funds) he invites people of lesser rank than the magnates of nobility and church. Knights are summoned from the shires and citizens from the towns. </a:t>
            </a:r>
            <a:endParaRPr lang="en-GB" dirty="0" smtClean="0"/>
          </a:p>
          <a:p>
            <a:r>
              <a:rPr lang="en-GB" dirty="0" smtClean="0"/>
              <a:t>These </a:t>
            </a:r>
            <a:r>
              <a:rPr lang="en-GB" dirty="0"/>
              <a:t>men are genuinely representatives of their community. The king insists that they come with full delegated authority so that any agreement made in parliament (in particular a commitment to provide money) will be honoured by their county or borough. They are the origin of the Commons (or commoners) who eventually become the more powerful of the two houses of </a:t>
            </a:r>
            <a:r>
              <a:rPr lang="en-GB" b="1" dirty="0"/>
              <a:t>parliament</a:t>
            </a:r>
            <a:r>
              <a:rPr lang="en-GB" dirty="0"/>
              <a:t>. </a:t>
            </a:r>
          </a:p>
        </p:txBody>
      </p:sp>
    </p:spTree>
    <p:extLst>
      <p:ext uri="{BB962C8B-B14F-4D97-AF65-F5344CB8AC3E}">
        <p14:creationId xmlns:p14="http://schemas.microsoft.com/office/powerpoint/2010/main" xmlns="" val="16661723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t>Two famous English parliaments:1265-1295 3</a:t>
            </a:r>
            <a:endParaRPr lang="en-GB" dirty="0"/>
          </a:p>
        </p:txBody>
      </p:sp>
      <p:sp>
        <p:nvSpPr>
          <p:cNvPr id="3" name="Content Placeholder 2"/>
          <p:cNvSpPr>
            <a:spLocks noGrp="1"/>
          </p:cNvSpPr>
          <p:nvPr>
            <p:ph idx="1"/>
          </p:nvPr>
        </p:nvSpPr>
        <p:spPr/>
        <p:txBody>
          <a:bodyPr>
            <a:normAutofit fontScale="77500" lnSpcReduction="20000"/>
          </a:bodyPr>
          <a:lstStyle/>
          <a:p>
            <a:r>
              <a:rPr lang="en-GB" dirty="0" smtClean="0"/>
              <a:t> The parliament summoned by Edward in 1295 later comes to seem the most significant of his reign, because it prefigures a future pattern - as its subsequent name, the Model Parliament, implies. </a:t>
            </a:r>
          </a:p>
          <a:p>
            <a:r>
              <a:rPr lang="en-GB" dirty="0" smtClean="0"/>
              <a:t>This assembly in Westminster Hall represents the nation in a very real sense. The magnates are present in force (the two archbishops, all the bishops, 67 abbots, 8 earls, 41 barons) but they sit with elected representatives of the parish clergy (2 from each diocese) and of each shire (2 knights), city (2 citizens) and borough (2 burgesses). The underlying purpose is to raise money for the king, but that will be true of many subsequent parliaments. Meanwhile a valid pattern of representation has almost accidentally fallen into place.</a:t>
            </a:r>
          </a:p>
        </p:txBody>
      </p:sp>
    </p:spTree>
    <p:extLst>
      <p:ext uri="{BB962C8B-B14F-4D97-AF65-F5344CB8AC3E}">
        <p14:creationId xmlns:p14="http://schemas.microsoft.com/office/powerpoint/2010/main" xmlns="" val="31026545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Parliament in the 14</a:t>
            </a:r>
            <a:r>
              <a:rPr lang="en-GB" baseline="30000" dirty="0" smtClean="0"/>
              <a:t>th</a:t>
            </a:r>
            <a:r>
              <a:rPr lang="en-GB" dirty="0" smtClean="0"/>
              <a:t> century</a:t>
            </a:r>
            <a:endParaRPr lang="en-GB" dirty="0"/>
          </a:p>
        </p:txBody>
      </p:sp>
      <p:sp>
        <p:nvSpPr>
          <p:cNvPr id="3" name="Content Placeholder 2"/>
          <p:cNvSpPr>
            <a:spLocks noGrp="1"/>
          </p:cNvSpPr>
          <p:nvPr>
            <p:ph idx="1"/>
          </p:nvPr>
        </p:nvSpPr>
        <p:spPr/>
        <p:txBody>
          <a:bodyPr/>
          <a:lstStyle/>
          <a:p>
            <a:r>
              <a:rPr lang="en-GB" dirty="0" smtClean="0"/>
              <a:t>Parliament has </a:t>
            </a:r>
            <a:r>
              <a:rPr lang="en-GB" dirty="0"/>
              <a:t>been divided into two houses since 1341, with knights and burgesses sitting in what became known as the House of Commons while clergy and nobility sat in the House of Lords. </a:t>
            </a:r>
            <a:endParaRPr lang="en-GB" dirty="0" smtClean="0"/>
          </a:p>
          <a:p>
            <a:r>
              <a:rPr lang="en-GB" dirty="0" smtClean="0"/>
              <a:t>In 1376 the first </a:t>
            </a:r>
            <a:r>
              <a:rPr lang="en-GB" dirty="0"/>
              <a:t>Speaker of the House of Commons is </a:t>
            </a:r>
            <a:r>
              <a:rPr lang="en-GB" dirty="0" smtClean="0"/>
              <a:t>appointed to </a:t>
            </a:r>
            <a:r>
              <a:rPr lang="en-GB" dirty="0"/>
              <a:t>represent the Commons permanently. </a:t>
            </a:r>
          </a:p>
        </p:txBody>
      </p:sp>
    </p:spTree>
    <p:extLst>
      <p:ext uri="{BB962C8B-B14F-4D97-AF65-F5344CB8AC3E}">
        <p14:creationId xmlns:p14="http://schemas.microsoft.com/office/powerpoint/2010/main" xmlns="" val="9614391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Parliament 14</a:t>
            </a:r>
            <a:r>
              <a:rPr lang="en-GB" baseline="30000" dirty="0" smtClean="0"/>
              <a:t>th</a:t>
            </a:r>
            <a:r>
              <a:rPr lang="en-GB" dirty="0" smtClean="0"/>
              <a:t> – 16</a:t>
            </a:r>
            <a:r>
              <a:rPr lang="en-GB" baseline="30000" dirty="0" smtClean="0"/>
              <a:t>th</a:t>
            </a:r>
            <a:r>
              <a:rPr lang="en-GB" dirty="0" smtClean="0"/>
              <a:t> centuries</a:t>
            </a:r>
            <a:endParaRPr lang="en-GB" dirty="0"/>
          </a:p>
        </p:txBody>
      </p:sp>
      <p:sp>
        <p:nvSpPr>
          <p:cNvPr id="3" name="Content Placeholder 2"/>
          <p:cNvSpPr>
            <a:spLocks noGrp="1"/>
          </p:cNvSpPr>
          <p:nvPr>
            <p:ph idx="1"/>
          </p:nvPr>
        </p:nvSpPr>
        <p:spPr/>
        <p:txBody>
          <a:bodyPr>
            <a:normAutofit fontScale="92500" lnSpcReduction="20000"/>
          </a:bodyPr>
          <a:lstStyle/>
          <a:p>
            <a:r>
              <a:rPr lang="en-GB" dirty="0" smtClean="0"/>
              <a:t>Initially the Commons is quite subservient to the king but gradually Parliament and particularly the Commons begins to gain more power, especially by establishing the principle that they need to approve new taxation.  </a:t>
            </a:r>
          </a:p>
          <a:p>
            <a:r>
              <a:rPr lang="en-GB" dirty="0" smtClean="0"/>
              <a:t>They extract concessions from the King in return for new taxation.</a:t>
            </a:r>
          </a:p>
          <a:p>
            <a:r>
              <a:rPr lang="en-GB" dirty="0" smtClean="0"/>
              <a:t>This is not however a simple progression and they are ups and downs in the power relationship.</a:t>
            </a:r>
          </a:p>
          <a:p>
            <a:r>
              <a:rPr lang="en-GB" dirty="0" smtClean="0"/>
              <a:t>The monarch is in a more dominant position under the Tudors.</a:t>
            </a:r>
          </a:p>
          <a:p>
            <a:pPr marL="0" indent="0">
              <a:buNone/>
            </a:pPr>
            <a:endParaRPr lang="en-GB" dirty="0"/>
          </a:p>
        </p:txBody>
      </p:sp>
    </p:spTree>
    <p:extLst>
      <p:ext uri="{BB962C8B-B14F-4D97-AF65-F5344CB8AC3E}">
        <p14:creationId xmlns:p14="http://schemas.microsoft.com/office/powerpoint/2010/main" xmlns="" val="38111280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Parliament in the 17</a:t>
            </a:r>
            <a:r>
              <a:rPr lang="en-GB" baseline="30000" dirty="0" smtClean="0"/>
              <a:t>th</a:t>
            </a:r>
            <a:r>
              <a:rPr lang="en-GB" dirty="0" smtClean="0"/>
              <a:t> century</a:t>
            </a:r>
            <a:endParaRPr lang="en-GB" dirty="0"/>
          </a:p>
        </p:txBody>
      </p:sp>
      <p:sp>
        <p:nvSpPr>
          <p:cNvPr id="3" name="Content Placeholder 2"/>
          <p:cNvSpPr>
            <a:spLocks noGrp="1"/>
          </p:cNvSpPr>
          <p:nvPr>
            <p:ph sz="half" idx="1"/>
          </p:nvPr>
        </p:nvSpPr>
        <p:spPr/>
        <p:txBody>
          <a:bodyPr>
            <a:normAutofit fontScale="77500" lnSpcReduction="20000"/>
          </a:bodyPr>
          <a:lstStyle/>
          <a:p>
            <a:r>
              <a:rPr lang="en-GB" dirty="0" smtClean="0"/>
              <a:t>Charles I believed in the </a:t>
            </a:r>
            <a:r>
              <a:rPr lang="en-GB" dirty="0"/>
              <a:t>D</a:t>
            </a:r>
            <a:r>
              <a:rPr lang="en-GB" dirty="0" smtClean="0"/>
              <a:t>ivine Right of Kings and tried to rule without Parliament.</a:t>
            </a:r>
          </a:p>
          <a:p>
            <a:r>
              <a:rPr lang="en-GB" dirty="0" smtClean="0"/>
              <a:t>Problems with Scotland and war in Ireland caused Charles to recall parliament but conflict ensued and in 1642 Charles declared war against Parliament.  He was defeated and beheaded.</a:t>
            </a:r>
          </a:p>
          <a:p>
            <a:r>
              <a:rPr lang="en-GB" dirty="0" smtClean="0"/>
              <a:t>Oliver Cromwell established the Protectorate but after his death in 1658 Charles II was made king in 1660. </a:t>
            </a:r>
            <a:endParaRPr lang="en-GB" dirty="0"/>
          </a:p>
        </p:txBody>
      </p:sp>
      <p:pic>
        <p:nvPicPr>
          <p:cNvPr id="5" name="Content Placeholder 4"/>
          <p:cNvPicPr>
            <a:picLocks noGrp="1" noChangeAspect="1"/>
          </p:cNvPicPr>
          <p:nvPr>
            <p:ph sz="half" idx="2"/>
          </p:nvPr>
        </p:nvPicPr>
        <p:blipFill>
          <a:blip r:embed="rId2" cstate="print">
            <a:extLst>
              <a:ext uri="{28A0092B-C50C-407E-A947-70E740481C1C}">
                <a14:useLocalDpi xmlns:a14="http://schemas.microsoft.com/office/drawing/2010/main" xmlns="" val="0"/>
              </a:ext>
            </a:extLst>
          </a:blip>
          <a:stretch>
            <a:fillRect/>
          </a:stretch>
        </p:blipFill>
        <p:spPr>
          <a:xfrm>
            <a:off x="4572000" y="1988840"/>
            <a:ext cx="4010760" cy="3223260"/>
          </a:xfrm>
        </p:spPr>
      </p:pic>
    </p:spTree>
    <p:extLst>
      <p:ext uri="{BB962C8B-B14F-4D97-AF65-F5344CB8AC3E}">
        <p14:creationId xmlns:p14="http://schemas.microsoft.com/office/powerpoint/2010/main" xmlns="" val="874638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Parliament </a:t>
            </a:r>
            <a:r>
              <a:rPr lang="en-GB" dirty="0" smtClean="0"/>
              <a:t>17</a:t>
            </a:r>
            <a:r>
              <a:rPr lang="en-GB" baseline="30000" dirty="0" smtClean="0"/>
              <a:t>th</a:t>
            </a:r>
            <a:r>
              <a:rPr lang="en-GB" dirty="0" smtClean="0"/>
              <a:t> – 19</a:t>
            </a:r>
            <a:r>
              <a:rPr lang="en-GB" baseline="30000" dirty="0" smtClean="0"/>
              <a:t>th</a:t>
            </a:r>
            <a:r>
              <a:rPr lang="en-GB" dirty="0" smtClean="0"/>
              <a:t> centuries</a:t>
            </a:r>
            <a:endParaRPr lang="en-GB" dirty="0"/>
          </a:p>
        </p:txBody>
      </p:sp>
      <p:sp>
        <p:nvSpPr>
          <p:cNvPr id="3" name="Content Placeholder 2"/>
          <p:cNvSpPr>
            <a:spLocks noGrp="1"/>
          </p:cNvSpPr>
          <p:nvPr>
            <p:ph sz="half" idx="1"/>
          </p:nvPr>
        </p:nvSpPr>
        <p:spPr/>
        <p:txBody>
          <a:bodyPr>
            <a:normAutofit fontScale="62500" lnSpcReduction="20000"/>
          </a:bodyPr>
          <a:lstStyle/>
          <a:p>
            <a:r>
              <a:rPr lang="en-GB" dirty="0" smtClean="0"/>
              <a:t>His successor James II was Catholic and was overthrown by William and Mary in 1688 who became joint king and queen.</a:t>
            </a:r>
          </a:p>
          <a:p>
            <a:r>
              <a:rPr lang="en-GB" dirty="0" smtClean="0"/>
              <a:t>They accepted the Bill of Rights of 1689 which guaranteed the rights of Parliament.</a:t>
            </a:r>
          </a:p>
          <a:p>
            <a:r>
              <a:rPr lang="en-GB" dirty="0" smtClean="0"/>
              <a:t>Anne succeeded William but died childless and was succeeded by a cousin the Elector of Hanover who became George I in 1715.</a:t>
            </a:r>
          </a:p>
          <a:p>
            <a:r>
              <a:rPr lang="en-GB" dirty="0" smtClean="0"/>
              <a:t>George I appointed Robert Walpole who is now seen as the first prime Minister.</a:t>
            </a:r>
          </a:p>
          <a:p>
            <a:r>
              <a:rPr lang="en-GB" dirty="0" smtClean="0"/>
              <a:t>By the end of the 18</a:t>
            </a:r>
            <a:r>
              <a:rPr lang="en-GB" baseline="30000" dirty="0" smtClean="0"/>
              <a:t>th</a:t>
            </a:r>
            <a:r>
              <a:rPr lang="en-GB" dirty="0" smtClean="0"/>
              <a:t> century/early 19</a:t>
            </a:r>
            <a:r>
              <a:rPr lang="en-GB" baseline="30000" dirty="0" smtClean="0"/>
              <a:t>th</a:t>
            </a:r>
            <a:r>
              <a:rPr lang="en-GB" dirty="0" smtClean="0"/>
              <a:t> century under William Pitt the cabinet had become a collective body responsible to parliament.</a:t>
            </a:r>
            <a:endParaRPr lang="en-GB" dirty="0"/>
          </a:p>
        </p:txBody>
      </p:sp>
      <p:pic>
        <p:nvPicPr>
          <p:cNvPr id="5" name="Content Placeholder 4"/>
          <p:cNvPicPr>
            <a:picLocks noGrp="1" noChangeAspect="1"/>
          </p:cNvPicPr>
          <p:nvPr>
            <p:ph sz="half" idx="2"/>
          </p:nvPr>
        </p:nvPicPr>
        <p:blipFill>
          <a:blip r:embed="rId2" cstate="print">
            <a:extLst>
              <a:ext uri="{28A0092B-C50C-407E-A947-70E740481C1C}">
                <a14:useLocalDpi xmlns:a14="http://schemas.microsoft.com/office/drawing/2010/main" xmlns="" val="0"/>
              </a:ext>
            </a:extLst>
          </a:blip>
          <a:stretch>
            <a:fillRect/>
          </a:stretch>
        </p:blipFill>
        <p:spPr>
          <a:xfrm>
            <a:off x="4648200" y="2257927"/>
            <a:ext cx="4038600" cy="3210509"/>
          </a:xfrm>
        </p:spPr>
      </p:pic>
    </p:spTree>
    <p:extLst>
      <p:ext uri="{BB962C8B-B14F-4D97-AF65-F5344CB8AC3E}">
        <p14:creationId xmlns:p14="http://schemas.microsoft.com/office/powerpoint/2010/main" xmlns="" val="27911242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Franchise</a:t>
            </a:r>
            <a:endParaRPr lang="en-GB" dirty="0"/>
          </a:p>
        </p:txBody>
      </p:sp>
      <p:sp>
        <p:nvSpPr>
          <p:cNvPr id="3" name="Content Placeholder 2"/>
          <p:cNvSpPr>
            <a:spLocks noGrp="1"/>
          </p:cNvSpPr>
          <p:nvPr>
            <p:ph idx="1"/>
          </p:nvPr>
        </p:nvSpPr>
        <p:spPr/>
        <p:txBody>
          <a:bodyPr>
            <a:normAutofit fontScale="62500" lnSpcReduction="20000"/>
          </a:bodyPr>
          <a:lstStyle/>
          <a:p>
            <a:r>
              <a:rPr lang="en-GB" dirty="0" smtClean="0"/>
              <a:t>How representatives were selected in medieval times is shrouded with obscurity and there is a good deal of speculation in even authoritive texts.  In some cases the Lord Lieutenants in the counties nominated themselves.</a:t>
            </a:r>
          </a:p>
          <a:p>
            <a:r>
              <a:rPr lang="en-GB" dirty="0" smtClean="0"/>
              <a:t>Originally the knights of the shire meant the lesser nobility but this seems to have evolved into landowners who were not Lords (peers).</a:t>
            </a:r>
          </a:p>
          <a:p>
            <a:r>
              <a:rPr lang="en-GB" dirty="0" smtClean="0"/>
              <a:t>Quite a lot of people voted in early county elections and there is even evidence of some women voting.</a:t>
            </a:r>
          </a:p>
          <a:p>
            <a:r>
              <a:rPr lang="en-GB" dirty="0" smtClean="0"/>
              <a:t>There was a feeling that too many “lesser” people were voting and in 1430 legislation was passed limiting the vote to the 40 shilling freeholder.</a:t>
            </a:r>
          </a:p>
          <a:p>
            <a:r>
              <a:rPr lang="en-GB" dirty="0" smtClean="0"/>
              <a:t>This remained in place until the reform Act of 1832.  Inflation meant more people were able to vote and freeholder was interpreted quite liberally.</a:t>
            </a:r>
          </a:p>
          <a:p>
            <a:r>
              <a:rPr lang="en-GB" dirty="0" smtClean="0"/>
              <a:t>The boroughs were left to their own devices and a variety of </a:t>
            </a:r>
            <a:r>
              <a:rPr lang="en-GB" smtClean="0"/>
              <a:t>franchises emerged.</a:t>
            </a:r>
            <a:endParaRPr lang="en-GB" dirty="0" smtClean="0"/>
          </a:p>
          <a:p>
            <a:endParaRPr lang="en-GB" dirty="0"/>
          </a:p>
        </p:txBody>
      </p:sp>
    </p:spTree>
    <p:extLst>
      <p:ext uri="{BB962C8B-B14F-4D97-AF65-F5344CB8AC3E}">
        <p14:creationId xmlns:p14="http://schemas.microsoft.com/office/powerpoint/2010/main" xmlns="" val="5343054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ED4F1934-BE24-4D44-B4DC-50A627691B01}" type="slidenum">
              <a:rPr lang="en-GB" altLang="en-US"/>
              <a:pPr/>
              <a:t>3</a:t>
            </a:fld>
            <a:endParaRPr lang="en-GB" altLang="en-US"/>
          </a:p>
        </p:txBody>
      </p:sp>
      <p:pic>
        <p:nvPicPr>
          <p:cNvPr id="6148" name="Picture 4" descr="athenian democracy"/>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530600" y="1206500"/>
            <a:ext cx="5613400" cy="5651500"/>
          </a:xfrm>
          <a:prstGeom prst="rect">
            <a:avLst/>
          </a:prstGeom>
          <a:noFill/>
          <a:extLst>
            <a:ext uri="{909E8E84-426E-40DD-AFC4-6F175D3DCCD1}">
              <a14:hiddenFill xmlns:a14="http://schemas.microsoft.com/office/drawing/2010/main" xmlns="">
                <a:solidFill>
                  <a:srgbClr val="FFFFFF"/>
                </a:solidFill>
              </a14:hiddenFill>
            </a:ext>
          </a:extLst>
        </p:spPr>
      </p:pic>
      <p:sp>
        <p:nvSpPr>
          <p:cNvPr id="6146" name="Rectangle 2"/>
          <p:cNvSpPr>
            <a:spLocks noGrp="1" noChangeArrowheads="1"/>
          </p:cNvSpPr>
          <p:nvPr>
            <p:ph type="title"/>
          </p:nvPr>
        </p:nvSpPr>
        <p:spPr/>
        <p:txBody>
          <a:bodyPr/>
          <a:lstStyle/>
          <a:p>
            <a:r>
              <a:rPr lang="en-GB" altLang="en-US"/>
              <a:t>Direct Democracy 2</a:t>
            </a:r>
          </a:p>
        </p:txBody>
      </p:sp>
      <p:sp>
        <p:nvSpPr>
          <p:cNvPr id="6147" name="Rectangle 3"/>
          <p:cNvSpPr>
            <a:spLocks noGrp="1" noChangeArrowheads="1"/>
          </p:cNvSpPr>
          <p:nvPr>
            <p:ph type="body" idx="1"/>
          </p:nvPr>
        </p:nvSpPr>
        <p:spPr>
          <a:xfrm>
            <a:off x="0" y="1600200"/>
            <a:ext cx="3563938" cy="5257800"/>
          </a:xfrm>
        </p:spPr>
        <p:txBody>
          <a:bodyPr/>
          <a:lstStyle/>
          <a:p>
            <a:pPr>
              <a:lnSpc>
                <a:spcPct val="80000"/>
              </a:lnSpc>
            </a:pPr>
            <a:r>
              <a:rPr lang="en-GB" altLang="en-US" sz="2800"/>
              <a:t>All the citizens of the state took all the major decisions of the state in large meetings. </a:t>
            </a:r>
          </a:p>
          <a:p>
            <a:pPr>
              <a:lnSpc>
                <a:spcPct val="80000"/>
              </a:lnSpc>
            </a:pPr>
            <a:r>
              <a:rPr lang="en-GB" altLang="en-US" sz="2800"/>
              <a:t>Thus democracy was associated with the direct participation of the whole population by discussion and voting on all major decisions.</a:t>
            </a:r>
          </a:p>
        </p:txBody>
      </p:sp>
    </p:spTree>
    <p:extLst>
      <p:ext uri="{BB962C8B-B14F-4D97-AF65-F5344CB8AC3E}">
        <p14:creationId xmlns:p14="http://schemas.microsoft.com/office/powerpoint/2010/main" xmlns="" val="213784746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14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en-GB" altLang="en-US"/>
              <a:t>Direct Democracy 3</a:t>
            </a:r>
          </a:p>
        </p:txBody>
      </p:sp>
      <p:sp>
        <p:nvSpPr>
          <p:cNvPr id="39939" name="Rectangle 3"/>
          <p:cNvSpPr>
            <a:spLocks noGrp="1" noChangeArrowheads="1"/>
          </p:cNvSpPr>
          <p:nvPr>
            <p:ph sz="half" idx="1"/>
          </p:nvPr>
        </p:nvSpPr>
        <p:spPr/>
        <p:txBody>
          <a:bodyPr/>
          <a:lstStyle/>
          <a:p>
            <a:r>
              <a:rPr lang="en-GB" altLang="en-US"/>
              <a:t>In practice in Athens only adult males were regarded as citizens, slaves, women, and foreigners were excluded. </a:t>
            </a:r>
          </a:p>
          <a:p>
            <a:r>
              <a:rPr lang="en-GB" altLang="en-US"/>
              <a:t>Some officials were also chosen to carry out functions on behalf of the state. </a:t>
            </a:r>
          </a:p>
          <a:p>
            <a:endParaRPr lang="en-GB" altLang="en-US"/>
          </a:p>
        </p:txBody>
      </p:sp>
      <p:sp>
        <p:nvSpPr>
          <p:cNvPr id="6" name="Slide Number Placeholder 5"/>
          <p:cNvSpPr>
            <a:spLocks noGrp="1"/>
          </p:cNvSpPr>
          <p:nvPr>
            <p:ph type="sldNum" sz="quarter" idx="12"/>
          </p:nvPr>
        </p:nvSpPr>
        <p:spPr/>
        <p:txBody>
          <a:bodyPr/>
          <a:lstStyle/>
          <a:p>
            <a:fld id="{933432DE-36D0-43BD-863B-748A1DEEC325}" type="slidenum">
              <a:rPr lang="en-GB" altLang="en-US"/>
              <a:pPr/>
              <a:t>4</a:t>
            </a:fld>
            <a:endParaRPr lang="en-GB" altLang="en-US"/>
          </a:p>
        </p:txBody>
      </p:sp>
      <p:pic>
        <p:nvPicPr>
          <p:cNvPr id="39940" name="Picture 4" descr="uk_20_21_women_vote"/>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860032" y="1789087"/>
            <a:ext cx="3024336" cy="436565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78866614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93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993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9" grpId="0" build="p"/>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8EB32CFC-0D4B-4841-9072-1F4318340837}" type="slidenum">
              <a:rPr lang="en-GB" altLang="en-US"/>
              <a:pPr/>
              <a:t>5</a:t>
            </a:fld>
            <a:endParaRPr lang="en-GB" altLang="en-US"/>
          </a:p>
        </p:txBody>
      </p:sp>
      <p:sp>
        <p:nvSpPr>
          <p:cNvPr id="7170" name="Rectangle 2"/>
          <p:cNvSpPr>
            <a:spLocks noGrp="1" noChangeArrowheads="1"/>
          </p:cNvSpPr>
          <p:nvPr>
            <p:ph type="title"/>
          </p:nvPr>
        </p:nvSpPr>
        <p:spPr/>
        <p:txBody>
          <a:bodyPr/>
          <a:lstStyle/>
          <a:p>
            <a:r>
              <a:rPr lang="en-GB" altLang="en-US"/>
              <a:t>Direct Democracy 4</a:t>
            </a:r>
          </a:p>
        </p:txBody>
      </p:sp>
      <p:sp>
        <p:nvSpPr>
          <p:cNvPr id="7171" name="Rectangle 3"/>
          <p:cNvSpPr>
            <a:spLocks noGrp="1" noChangeArrowheads="1"/>
          </p:cNvSpPr>
          <p:nvPr>
            <p:ph type="body" idx="1"/>
          </p:nvPr>
        </p:nvSpPr>
        <p:spPr/>
        <p:txBody>
          <a:bodyPr/>
          <a:lstStyle/>
          <a:p>
            <a:r>
              <a:rPr lang="en-GB" altLang="en-US" dirty="0"/>
              <a:t>Direct democracy fell into disuse and was regarded with disfavour as it was associated with mob rule. It survives in modern times in the form of referendums (see later</a:t>
            </a:r>
            <a:r>
              <a:rPr lang="en-GB" altLang="en-US" dirty="0" smtClean="0"/>
              <a:t>).</a:t>
            </a:r>
          </a:p>
          <a:p>
            <a:endParaRPr lang="en-GB" altLang="en-US" dirty="0"/>
          </a:p>
        </p:txBody>
      </p:sp>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123728" y="3502016"/>
            <a:ext cx="4248472" cy="2607500"/>
          </a:xfrm>
          <a:prstGeom prst="rect">
            <a:avLst/>
          </a:prstGeom>
        </p:spPr>
      </p:pic>
    </p:spTree>
    <p:extLst>
      <p:ext uri="{BB962C8B-B14F-4D97-AF65-F5344CB8AC3E}">
        <p14:creationId xmlns:p14="http://schemas.microsoft.com/office/powerpoint/2010/main" xmlns="" val="34067462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636FD38A-18F3-43EA-A0B9-4B55A4344578}" type="slidenum">
              <a:rPr lang="en-GB" altLang="en-US"/>
              <a:pPr/>
              <a:t>6</a:t>
            </a:fld>
            <a:endParaRPr lang="en-GB" altLang="en-US"/>
          </a:p>
        </p:txBody>
      </p:sp>
      <p:sp>
        <p:nvSpPr>
          <p:cNvPr id="9218" name="Rectangle 2"/>
          <p:cNvSpPr>
            <a:spLocks noGrp="1" noChangeArrowheads="1"/>
          </p:cNvSpPr>
          <p:nvPr>
            <p:ph type="title"/>
          </p:nvPr>
        </p:nvSpPr>
        <p:spPr/>
        <p:txBody>
          <a:bodyPr>
            <a:normAutofit fontScale="90000"/>
          </a:bodyPr>
          <a:lstStyle/>
          <a:p>
            <a:r>
              <a:rPr lang="en-GB" altLang="en-US" sz="4000"/>
              <a:t>Indirect democracy or Representative democracy 1</a:t>
            </a:r>
          </a:p>
        </p:txBody>
      </p:sp>
      <p:sp>
        <p:nvSpPr>
          <p:cNvPr id="9219" name="Rectangle 3"/>
          <p:cNvSpPr>
            <a:spLocks noGrp="1" noChangeArrowheads="1"/>
          </p:cNvSpPr>
          <p:nvPr>
            <p:ph type="body" idx="1"/>
          </p:nvPr>
        </p:nvSpPr>
        <p:spPr/>
        <p:txBody>
          <a:bodyPr/>
          <a:lstStyle/>
          <a:p>
            <a:r>
              <a:rPr lang="en-GB" altLang="en-US" dirty="0"/>
              <a:t>Democracy was </a:t>
            </a:r>
            <a:r>
              <a:rPr lang="en-GB" altLang="en-US" dirty="0" smtClean="0"/>
              <a:t>practiced </a:t>
            </a:r>
            <a:r>
              <a:rPr lang="en-GB" altLang="en-US" dirty="0"/>
              <a:t>in a different form in </a:t>
            </a:r>
            <a:r>
              <a:rPr lang="en-GB" altLang="en-US" dirty="0" smtClean="0"/>
              <a:t>later societies. </a:t>
            </a:r>
            <a:r>
              <a:rPr lang="en-GB" altLang="en-US" dirty="0"/>
              <a:t>Indirect democracy or Representative democracy is the idea that the people elect deputies to act on their behalf and to take decisions for them. </a:t>
            </a:r>
          </a:p>
          <a:p>
            <a:r>
              <a:rPr lang="en-GB" altLang="en-US" dirty="0"/>
              <a:t>An elected deputy can be regarded in 2 ways:-</a:t>
            </a:r>
          </a:p>
          <a:p>
            <a:endParaRPr lang="en-GB" altLang="en-US" dirty="0"/>
          </a:p>
        </p:txBody>
      </p:sp>
    </p:spTree>
    <p:extLst>
      <p:ext uri="{BB962C8B-B14F-4D97-AF65-F5344CB8AC3E}">
        <p14:creationId xmlns:p14="http://schemas.microsoft.com/office/powerpoint/2010/main" xmlns="" val="47605186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21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8350FB62-1AFE-40CA-BCEA-A5BB6A7FD109}" type="slidenum">
              <a:rPr lang="en-GB" altLang="en-US"/>
              <a:pPr/>
              <a:t>7</a:t>
            </a:fld>
            <a:endParaRPr lang="en-GB" altLang="en-US"/>
          </a:p>
        </p:txBody>
      </p:sp>
      <p:sp>
        <p:nvSpPr>
          <p:cNvPr id="12290" name="Rectangle 2"/>
          <p:cNvSpPr>
            <a:spLocks noGrp="1" noChangeArrowheads="1"/>
          </p:cNvSpPr>
          <p:nvPr>
            <p:ph type="title"/>
          </p:nvPr>
        </p:nvSpPr>
        <p:spPr/>
        <p:txBody>
          <a:bodyPr>
            <a:normAutofit fontScale="90000"/>
          </a:bodyPr>
          <a:lstStyle/>
          <a:p>
            <a:r>
              <a:rPr lang="en-GB" altLang="en-US" sz="4000"/>
              <a:t>Indirect democracy or Representative democracy 2</a:t>
            </a:r>
          </a:p>
        </p:txBody>
      </p:sp>
      <p:sp>
        <p:nvSpPr>
          <p:cNvPr id="12291" name="Rectangle 3"/>
          <p:cNvSpPr>
            <a:spLocks noGrp="1" noChangeArrowheads="1"/>
          </p:cNvSpPr>
          <p:nvPr>
            <p:ph type="body" idx="1"/>
          </p:nvPr>
        </p:nvSpPr>
        <p:spPr>
          <a:xfrm>
            <a:off x="457200" y="1600200"/>
            <a:ext cx="8147050" cy="5257800"/>
          </a:xfrm>
        </p:spPr>
        <p:txBody>
          <a:bodyPr/>
          <a:lstStyle/>
          <a:p>
            <a:pPr marL="533400" indent="-533400">
              <a:buFontTx/>
              <a:buAutoNum type="arabicPeriod"/>
            </a:pPr>
            <a:r>
              <a:rPr lang="en-GB" altLang="en-US" b="1"/>
              <a:t>A delegate</a:t>
            </a:r>
            <a:r>
              <a:rPr lang="en-GB" altLang="en-US" u="sng"/>
              <a:t> </a:t>
            </a:r>
            <a:endParaRPr lang="en-GB" altLang="en-US"/>
          </a:p>
          <a:p>
            <a:pPr marL="533400" indent="-533400"/>
            <a:r>
              <a:rPr lang="en-GB" altLang="en-US"/>
              <a:t>This is an elected person who may only act according to the instruction of his or her electors. If anything new comes up s/he must refer back to his/her electors for fresh instructions. The idea of the delegate is still in use, particularly in the Trade Unions.</a:t>
            </a:r>
          </a:p>
        </p:txBody>
      </p:sp>
    </p:spTree>
    <p:extLst>
      <p:ext uri="{BB962C8B-B14F-4D97-AF65-F5344CB8AC3E}">
        <p14:creationId xmlns:p14="http://schemas.microsoft.com/office/powerpoint/2010/main" xmlns="" val="211163455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29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B3132B2C-17CC-4CA9-AA7D-1BFF7F3ADEB5}" type="slidenum">
              <a:rPr lang="en-GB" altLang="en-US"/>
              <a:pPr/>
              <a:t>8</a:t>
            </a:fld>
            <a:endParaRPr lang="en-GB" altLang="en-US"/>
          </a:p>
        </p:txBody>
      </p:sp>
      <p:sp>
        <p:nvSpPr>
          <p:cNvPr id="13314" name="Rectangle 2"/>
          <p:cNvSpPr>
            <a:spLocks noGrp="1" noChangeArrowheads="1"/>
          </p:cNvSpPr>
          <p:nvPr>
            <p:ph type="title"/>
          </p:nvPr>
        </p:nvSpPr>
        <p:spPr/>
        <p:txBody>
          <a:bodyPr>
            <a:normAutofit fontScale="90000"/>
          </a:bodyPr>
          <a:lstStyle/>
          <a:p>
            <a:r>
              <a:rPr lang="en-GB" altLang="en-US" sz="4000"/>
              <a:t>Indirect democracy or Representative democracy 3</a:t>
            </a:r>
          </a:p>
        </p:txBody>
      </p:sp>
      <p:sp>
        <p:nvSpPr>
          <p:cNvPr id="13315" name="Rectangle 3"/>
          <p:cNvSpPr>
            <a:spLocks noGrp="1" noChangeArrowheads="1"/>
          </p:cNvSpPr>
          <p:nvPr>
            <p:ph type="body" idx="1"/>
          </p:nvPr>
        </p:nvSpPr>
        <p:spPr/>
        <p:txBody>
          <a:bodyPr/>
          <a:lstStyle/>
          <a:p>
            <a:pPr marL="609600" indent="-609600">
              <a:buFontTx/>
              <a:buAutoNum type="arabicPeriod" startAt="2"/>
            </a:pPr>
            <a:r>
              <a:rPr lang="en-GB" altLang="en-US" b="1"/>
              <a:t>A representative</a:t>
            </a:r>
          </a:p>
          <a:p>
            <a:pPr marL="609600" indent="-609600"/>
            <a:r>
              <a:rPr lang="en-GB" altLang="en-US"/>
              <a:t>This is an elected person who has freedom of action to take decisions on behalf of his/her electors. Normally there is some sort of re-election process so that the representative is responsible or accountable to the people for his/her actions.</a:t>
            </a:r>
          </a:p>
        </p:txBody>
      </p:sp>
    </p:spTree>
    <p:extLst>
      <p:ext uri="{BB962C8B-B14F-4D97-AF65-F5344CB8AC3E}">
        <p14:creationId xmlns:p14="http://schemas.microsoft.com/office/powerpoint/2010/main" xmlns="" val="42944496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31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2E78CBD7-985E-4EC6-AA9B-D704A458F565}" type="slidenum">
              <a:rPr lang="en-GB" altLang="en-US"/>
              <a:pPr/>
              <a:t>9</a:t>
            </a:fld>
            <a:endParaRPr lang="en-GB" altLang="en-US"/>
          </a:p>
        </p:txBody>
      </p:sp>
      <p:sp>
        <p:nvSpPr>
          <p:cNvPr id="15362" name="Rectangle 2"/>
          <p:cNvSpPr>
            <a:spLocks noGrp="1" noChangeArrowheads="1"/>
          </p:cNvSpPr>
          <p:nvPr>
            <p:ph type="title"/>
          </p:nvPr>
        </p:nvSpPr>
        <p:spPr/>
        <p:txBody>
          <a:bodyPr>
            <a:normAutofit fontScale="90000"/>
          </a:bodyPr>
          <a:lstStyle/>
          <a:p>
            <a:r>
              <a:rPr lang="en-GB" altLang="en-US" sz="4000"/>
              <a:t>Indirect democracy or Representative democracy 4</a:t>
            </a:r>
          </a:p>
        </p:txBody>
      </p:sp>
      <p:sp>
        <p:nvSpPr>
          <p:cNvPr id="15363" name="Rectangle 3"/>
          <p:cNvSpPr>
            <a:spLocks noGrp="1" noChangeArrowheads="1"/>
          </p:cNvSpPr>
          <p:nvPr>
            <p:ph type="body" idx="1"/>
          </p:nvPr>
        </p:nvSpPr>
        <p:spPr/>
        <p:txBody>
          <a:bodyPr/>
          <a:lstStyle/>
          <a:p>
            <a:r>
              <a:rPr lang="en-GB" altLang="en-US"/>
              <a:t>In practice the distinction is somewhat blurred because it may not be practical for a delegate to refer back to his/her electors and in those circumstances will use his/her initiative thus acting as a representative.</a:t>
            </a:r>
          </a:p>
        </p:txBody>
      </p:sp>
    </p:spTree>
    <p:extLst>
      <p:ext uri="{BB962C8B-B14F-4D97-AF65-F5344CB8AC3E}">
        <p14:creationId xmlns:p14="http://schemas.microsoft.com/office/powerpoint/2010/main" xmlns="" val="389160472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1361</TotalTime>
  <Words>1516</Words>
  <Application>Microsoft Office PowerPoint</Application>
  <PresentationFormat>On-screen Show (4:3)</PresentationFormat>
  <Paragraphs>124</Paragraphs>
  <Slides>29</Slides>
  <Notes>3</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Office Theme</vt:lpstr>
      <vt:lpstr>The History of Democracy Early origins to Medieval England</vt:lpstr>
      <vt:lpstr>Direct Democracy 1</vt:lpstr>
      <vt:lpstr>Direct Democracy 2</vt:lpstr>
      <vt:lpstr>Direct Democracy 3</vt:lpstr>
      <vt:lpstr>Direct Democracy 4</vt:lpstr>
      <vt:lpstr>Indirect democracy or Representative democracy 1</vt:lpstr>
      <vt:lpstr>Indirect democracy or Representative democracy 2</vt:lpstr>
      <vt:lpstr>Indirect democracy or Representative democracy 3</vt:lpstr>
      <vt:lpstr>Indirect democracy or Representative democracy 4</vt:lpstr>
      <vt:lpstr>Indirect democracy or Representative democracy 5</vt:lpstr>
      <vt:lpstr>The Roman Republic 1</vt:lpstr>
      <vt:lpstr>The Roman Republic 2</vt:lpstr>
      <vt:lpstr>The Roman Republic 3</vt:lpstr>
      <vt:lpstr>The Scandinavian thing: from the 8th century</vt:lpstr>
      <vt:lpstr>Communes in Italy: 11th - 13th century 1</vt:lpstr>
      <vt:lpstr>Communes in Italy: 11th - 13th century 2</vt:lpstr>
      <vt:lpstr>Communes in Italy: 11th - 13th century 3</vt:lpstr>
      <vt:lpstr>Communes in Italy: 11th - 13th century 4</vt:lpstr>
      <vt:lpstr>Parliament: 12th - 14th century 1</vt:lpstr>
      <vt:lpstr>Parliament: 12th - 14th century 2</vt:lpstr>
      <vt:lpstr>Parliament: 12th - 14th century 3</vt:lpstr>
      <vt:lpstr>Two famous English parliaments:1265-1295 1</vt:lpstr>
      <vt:lpstr>Two famous English parliaments:1265-1295 2</vt:lpstr>
      <vt:lpstr>Two famous English parliaments:1265-1295 3</vt:lpstr>
      <vt:lpstr>Parliament in the 14th century</vt:lpstr>
      <vt:lpstr>Parliament 14th – 16th centuries</vt:lpstr>
      <vt:lpstr>Parliament in the 17th century</vt:lpstr>
      <vt:lpstr>Parliament 17th – 19th centuries</vt:lpstr>
      <vt:lpstr>The Franchise</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History of Democracy Early origins to Medieval England</dc:title>
  <dc:creator>Michael Allen</dc:creator>
  <cp:lastModifiedBy>Michael Allen</cp:lastModifiedBy>
  <cp:revision>24</cp:revision>
  <dcterms:created xsi:type="dcterms:W3CDTF">2015-10-18T16:47:12Z</dcterms:created>
  <dcterms:modified xsi:type="dcterms:W3CDTF">2015-12-17T00:08:25Z</dcterms:modified>
</cp:coreProperties>
</file>