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58" r:id="rId4"/>
    <p:sldId id="259" r:id="rId5"/>
    <p:sldId id="260" r:id="rId6"/>
    <p:sldId id="263" r:id="rId7"/>
    <p:sldId id="261" r:id="rId8"/>
    <p:sldId id="262" r:id="rId9"/>
    <p:sldId id="264" r:id="rId10"/>
    <p:sldId id="265" r:id="rId1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115D4BA9-4EF5-48ED-A130-27BE255AA3FD}" type="datetimeFigureOut">
              <a:rPr lang="en-GB" smtClean="0"/>
              <a:pPr/>
              <a:t>11/01/2017</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DC1865E-233B-42C3-91A2-CCFF8BC00922}" type="slidenum">
              <a:rPr lang="en-GB" smtClean="0"/>
              <a:pPr/>
              <a:t>‹#›</a:t>
            </a:fld>
            <a:endParaRPr lang="en-GB"/>
          </a:p>
        </p:txBody>
      </p:sp>
    </p:spTree>
    <p:extLst>
      <p:ext uri="{BB962C8B-B14F-4D97-AF65-F5344CB8AC3E}">
        <p14:creationId xmlns:p14="http://schemas.microsoft.com/office/powerpoint/2010/main" xmlns="" val="39135164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329218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379912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100073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220377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245541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201538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136447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210170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81828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36739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8A69B3-2180-473E-83FD-00568B62167A}" type="datetimeFigureOut">
              <a:rPr lang="en-GB" smtClean="0"/>
              <a:pPr/>
              <a:t>11/01/2017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269219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A69B3-2180-473E-83FD-00568B62167A}" type="datetimeFigureOut">
              <a:rPr lang="en-GB" smtClean="0"/>
              <a:pPr/>
              <a:t>11/01/2017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49131-05BF-4B4C-B991-6ECAFD1CCC13}" type="slidenum">
              <a:rPr lang="en-GB" smtClean="0"/>
              <a:pPr/>
              <a:t>‹#›</a:t>
            </a:fld>
            <a:endParaRPr lang="en-GB"/>
          </a:p>
        </p:txBody>
      </p:sp>
    </p:spTree>
    <p:extLst>
      <p:ext uri="{BB962C8B-B14F-4D97-AF65-F5344CB8AC3E}">
        <p14:creationId xmlns:p14="http://schemas.microsoft.com/office/powerpoint/2010/main" xmlns="" val="191297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Evolution of the US Presidency</a:t>
            </a:r>
            <a:endParaRPr lang="en-GB" dirty="0"/>
          </a:p>
        </p:txBody>
      </p:sp>
      <p:sp>
        <p:nvSpPr>
          <p:cNvPr id="3" name="Subtitle 2"/>
          <p:cNvSpPr>
            <a:spLocks noGrp="1"/>
          </p:cNvSpPr>
          <p:nvPr>
            <p:ph type="subTitle" idx="1"/>
          </p:nvPr>
        </p:nvSpPr>
        <p:spPr/>
        <p:txBody>
          <a:bodyPr/>
          <a:lstStyle/>
          <a:p>
            <a:r>
              <a:rPr lang="en-GB" dirty="0" smtClean="0"/>
              <a:t>By </a:t>
            </a:r>
          </a:p>
          <a:p>
            <a:r>
              <a:rPr lang="en-GB" dirty="0" smtClean="0"/>
              <a:t>Mike Allen</a:t>
            </a:r>
            <a:endParaRPr lang="en-GB" dirty="0"/>
          </a:p>
        </p:txBody>
      </p:sp>
    </p:spTree>
    <p:extLst>
      <p:ext uri="{BB962C8B-B14F-4D97-AF65-F5344CB8AC3E}">
        <p14:creationId xmlns:p14="http://schemas.microsoft.com/office/powerpoint/2010/main" xmlns="" val="148575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Post-FDR Presidential </a:t>
            </a:r>
            <a:r>
              <a:rPr lang="en-US" dirty="0" smtClean="0"/>
              <a:t>Evolution 3</a:t>
            </a:r>
            <a:endParaRPr lang="en-GB" dirty="0"/>
          </a:p>
        </p:txBody>
      </p:sp>
      <p:sp>
        <p:nvSpPr>
          <p:cNvPr id="3" name="Content Placeholder 2"/>
          <p:cNvSpPr>
            <a:spLocks noGrp="1"/>
          </p:cNvSpPr>
          <p:nvPr>
            <p:ph sz="half" idx="1"/>
          </p:nvPr>
        </p:nvSpPr>
        <p:spPr/>
        <p:txBody>
          <a:bodyPr>
            <a:normAutofit fontScale="77500" lnSpcReduction="20000"/>
          </a:bodyPr>
          <a:lstStyle/>
          <a:p>
            <a:pPr lvl="0"/>
            <a:r>
              <a:rPr lang="en-US" dirty="0" smtClean="0"/>
              <a:t>George W Bush In response to terrorism created the national security president with wide powers regarding intelligence gathering, the growth of military and deficit spending, as well as growth of federal involvement in education (No Child Left Behind).</a:t>
            </a:r>
            <a:endParaRPr lang="en-GB" dirty="0" smtClean="0"/>
          </a:p>
          <a:p>
            <a:pPr lvl="0"/>
            <a:r>
              <a:rPr lang="en-US" dirty="0" smtClean="0"/>
              <a:t>Barack Obama National economic crisis and foreign policy threats gives Obama widest presidential powers since Truman.</a:t>
            </a:r>
            <a:endParaRPr lang="en-GB" dirty="0" smtClean="0"/>
          </a:p>
          <a:p>
            <a:endParaRPr lang="en-GB" dirty="0"/>
          </a:p>
        </p:txBody>
      </p:sp>
      <p:pic>
        <p:nvPicPr>
          <p:cNvPr id="5" name="Content Placeholder 4" descr="george-w-bush.jpg"/>
          <p:cNvPicPr>
            <a:picLocks noGrp="1" noChangeAspect="1"/>
          </p:cNvPicPr>
          <p:nvPr>
            <p:ph sz="half" idx="2"/>
          </p:nvPr>
        </p:nvPicPr>
        <p:blipFill>
          <a:blip r:embed="rId2" cstate="print"/>
          <a:stretch>
            <a:fillRect/>
          </a:stretch>
        </p:blipFill>
        <p:spPr>
          <a:xfrm>
            <a:off x="4355977" y="1268760"/>
            <a:ext cx="2208246" cy="3312368"/>
          </a:xfrm>
        </p:spPr>
      </p:pic>
      <p:pic>
        <p:nvPicPr>
          <p:cNvPr id="6" name="Picture 5" descr="Obama.jpg"/>
          <p:cNvPicPr>
            <a:picLocks noChangeAspect="1"/>
          </p:cNvPicPr>
          <p:nvPr/>
        </p:nvPicPr>
        <p:blipFill>
          <a:blip r:embed="rId3" cstate="print"/>
          <a:stretch>
            <a:fillRect/>
          </a:stretch>
        </p:blipFill>
        <p:spPr>
          <a:xfrm>
            <a:off x="6588225" y="3212975"/>
            <a:ext cx="2555776" cy="31915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Evolution of the US Presidency*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Constitution </a:t>
            </a:r>
            <a:r>
              <a:rPr lang="en-GB" dirty="0"/>
              <a:t>gave the President </a:t>
            </a:r>
            <a:r>
              <a:rPr lang="en-GB" dirty="0" smtClean="0"/>
              <a:t>very </a:t>
            </a:r>
            <a:r>
              <a:rPr lang="en-GB" dirty="0"/>
              <a:t>limited </a:t>
            </a:r>
            <a:r>
              <a:rPr lang="en-GB" dirty="0" smtClean="0"/>
              <a:t>powers and </a:t>
            </a:r>
            <a:r>
              <a:rPr lang="en-GB" dirty="0"/>
              <a:t>Congress dominated the executive branch until the 1930s. </a:t>
            </a:r>
            <a:endParaRPr lang="en-GB" dirty="0" smtClean="0"/>
          </a:p>
          <a:p>
            <a:r>
              <a:rPr lang="en-GB" dirty="0" smtClean="0"/>
              <a:t>With </a:t>
            </a:r>
            <a:r>
              <a:rPr lang="en-GB" dirty="0"/>
              <a:t>only a few exceptions, Presidents played second fiddle to Congress for many years. However, those exceptions — Andrew Jackson, Abraham Lincoln, Theodore Roosevelt, and Woodrow Wilson — provided the basis for the turning point that came with the presidency of Franklin Roosevelt in the 1930s</a:t>
            </a:r>
            <a:r>
              <a:rPr lang="en-GB" dirty="0" smtClean="0"/>
              <a:t>.</a:t>
            </a:r>
          </a:p>
          <a:p>
            <a:pPr marL="0" indent="0">
              <a:buNone/>
            </a:pPr>
            <a:r>
              <a:rPr lang="en-GB" dirty="0"/>
              <a:t>* http://www.ushistory.org/gov/7a.asp</a:t>
            </a:r>
          </a:p>
        </p:txBody>
      </p:sp>
    </p:spTree>
    <p:extLst>
      <p:ext uri="{BB962C8B-B14F-4D97-AF65-F5344CB8AC3E}">
        <p14:creationId xmlns:p14="http://schemas.microsoft.com/office/powerpoint/2010/main" xmlns="" val="87996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a:t>ANDREW JACKSON</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Andrew Jackson was greatly </a:t>
            </a:r>
            <a:r>
              <a:rPr lang="en-GB" dirty="0"/>
              <a:t>loved by the masses, used his image and personal power to strengthen the developing party system by rewarding loyal followers with presidential appointments. </a:t>
            </a:r>
            <a:endParaRPr lang="en-GB" dirty="0" smtClean="0"/>
          </a:p>
          <a:p>
            <a:r>
              <a:rPr lang="en-GB" dirty="0" smtClean="0"/>
              <a:t>Jackson </a:t>
            </a:r>
            <a:r>
              <a:rPr lang="en-GB" dirty="0"/>
              <a:t>also made extensive use of the veto and asserted national power by facing down South Carolina's nullification of a federal tariff law. Jackson vetoed more bills than the six previous Presidents combined.</a:t>
            </a:r>
          </a:p>
        </p:txBody>
      </p:sp>
      <p:pic>
        <p:nvPicPr>
          <p:cNvPr id="5" name="Content Placeholder 4" descr="Jackson-Portrait.jpg"/>
          <p:cNvPicPr>
            <a:picLocks noGrp="1" noChangeAspect="1"/>
          </p:cNvPicPr>
          <p:nvPr>
            <p:ph sz="half" idx="2"/>
          </p:nvPr>
        </p:nvPicPr>
        <p:blipFill>
          <a:blip r:embed="rId2" cstate="print"/>
          <a:stretch>
            <a:fillRect/>
          </a:stretch>
        </p:blipFill>
        <p:spPr>
          <a:xfrm>
            <a:off x="4644008" y="1772816"/>
            <a:ext cx="4038600" cy="3028950"/>
          </a:xfrm>
        </p:spPr>
      </p:pic>
    </p:spTree>
    <p:extLst>
      <p:ext uri="{BB962C8B-B14F-4D97-AF65-F5344CB8AC3E}">
        <p14:creationId xmlns:p14="http://schemas.microsoft.com/office/powerpoint/2010/main" xmlns="" val="229456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a:t>ABRAHAM LINCOLN</a:t>
            </a:r>
            <a:endParaRPr lang="en-GB" dirty="0"/>
          </a:p>
        </p:txBody>
      </p:sp>
      <p:sp>
        <p:nvSpPr>
          <p:cNvPr id="3" name="Content Placeholder 2"/>
          <p:cNvSpPr>
            <a:spLocks noGrp="1"/>
          </p:cNvSpPr>
          <p:nvPr>
            <p:ph sz="half" idx="1"/>
          </p:nvPr>
        </p:nvSpPr>
        <p:spPr/>
        <p:txBody>
          <a:bodyPr>
            <a:normAutofit fontScale="70000" lnSpcReduction="20000"/>
          </a:bodyPr>
          <a:lstStyle/>
          <a:p>
            <a:r>
              <a:rPr lang="en-GB" b="1" cap="all" dirty="0"/>
              <a:t>ABRAHAM LINCOLN</a:t>
            </a:r>
            <a:r>
              <a:rPr lang="en-GB" dirty="0"/>
              <a:t> assumed powers that no President before him had claimed, partly because of the emergency created by the Civil War (1861-1865). </a:t>
            </a:r>
            <a:endParaRPr lang="en-GB" dirty="0" smtClean="0"/>
          </a:p>
          <a:p>
            <a:r>
              <a:rPr lang="en-GB" dirty="0" smtClean="0"/>
              <a:t>He </a:t>
            </a:r>
            <a:r>
              <a:rPr lang="en-GB" dirty="0"/>
              <a:t>suspended </a:t>
            </a:r>
            <a:r>
              <a:rPr lang="en-GB" b="1" i="1" cap="all" dirty="0"/>
              <a:t>HABEAS CORPUS</a:t>
            </a:r>
            <a:r>
              <a:rPr lang="en-GB" dirty="0"/>
              <a:t> (the right to an appearance in court), </a:t>
            </a:r>
            <a:endParaRPr lang="en-GB" dirty="0" smtClean="0"/>
          </a:p>
          <a:p>
            <a:r>
              <a:rPr lang="en-GB" dirty="0" smtClean="0"/>
              <a:t>and </a:t>
            </a:r>
            <a:r>
              <a:rPr lang="en-GB" dirty="0"/>
              <a:t>jailed people suspected of disloyalty. </a:t>
            </a:r>
            <a:endParaRPr lang="en-GB" dirty="0" smtClean="0"/>
          </a:p>
          <a:p>
            <a:r>
              <a:rPr lang="en-GB" dirty="0" smtClean="0"/>
              <a:t>He </a:t>
            </a:r>
            <a:r>
              <a:rPr lang="en-GB" dirty="0"/>
              <a:t>ignored Congress by expanding the size of the army and ordering blockades of southern ports without the consent of Congress.</a:t>
            </a:r>
          </a:p>
        </p:txBody>
      </p:sp>
      <p:pic>
        <p:nvPicPr>
          <p:cNvPr id="5" name="Content Placeholder 4" descr="ABE-LINCOLN.jpg"/>
          <p:cNvPicPr>
            <a:picLocks noGrp="1" noChangeAspect="1"/>
          </p:cNvPicPr>
          <p:nvPr>
            <p:ph sz="half" idx="2"/>
          </p:nvPr>
        </p:nvPicPr>
        <p:blipFill>
          <a:blip r:embed="rId2" cstate="print"/>
          <a:stretch>
            <a:fillRect/>
          </a:stretch>
        </p:blipFill>
        <p:spPr>
          <a:xfrm>
            <a:off x="4721285" y="1600200"/>
            <a:ext cx="3892430" cy="4525963"/>
          </a:xfrm>
        </p:spPr>
      </p:pic>
    </p:spTree>
    <p:extLst>
      <p:ext uri="{BB962C8B-B14F-4D97-AF65-F5344CB8AC3E}">
        <p14:creationId xmlns:p14="http://schemas.microsoft.com/office/powerpoint/2010/main" xmlns="" val="425491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cap="all" dirty="0" smtClean="0"/>
              <a:t>THEODORE  ROOSEVELT</a:t>
            </a:r>
            <a:r>
              <a:rPr lang="en-GB" dirty="0"/>
              <a:t> </a:t>
            </a:r>
          </a:p>
        </p:txBody>
      </p:sp>
      <p:sp>
        <p:nvSpPr>
          <p:cNvPr id="3" name="Content Placeholder 2"/>
          <p:cNvSpPr>
            <a:spLocks noGrp="1"/>
          </p:cNvSpPr>
          <p:nvPr>
            <p:ph sz="half" idx="1"/>
          </p:nvPr>
        </p:nvSpPr>
        <p:spPr/>
        <p:txBody>
          <a:bodyPr>
            <a:normAutofit fontScale="92500" lnSpcReduction="20000"/>
          </a:bodyPr>
          <a:lstStyle/>
          <a:p>
            <a:r>
              <a:rPr lang="en-GB" b="1" cap="all" dirty="0" smtClean="0"/>
              <a:t>THEODORE ROOSEVELT</a:t>
            </a:r>
            <a:r>
              <a:rPr lang="en-GB" dirty="0"/>
              <a:t> </a:t>
            </a:r>
            <a:r>
              <a:rPr lang="en-GB" dirty="0" smtClean="0"/>
              <a:t>and</a:t>
            </a:r>
            <a:r>
              <a:rPr lang="en-GB" dirty="0"/>
              <a:t> </a:t>
            </a:r>
            <a:r>
              <a:rPr lang="en-GB" b="1" cap="all" dirty="0"/>
              <a:t>WOODROW WILSON</a:t>
            </a:r>
            <a:r>
              <a:rPr lang="en-GB" dirty="0"/>
              <a:t> each expanded the powers of the presidency. </a:t>
            </a:r>
            <a:endParaRPr lang="en-GB" dirty="0" smtClean="0"/>
          </a:p>
          <a:p>
            <a:r>
              <a:rPr lang="en-GB" dirty="0" smtClean="0"/>
              <a:t>Roosevelt </a:t>
            </a:r>
            <a:r>
              <a:rPr lang="en-GB" dirty="0"/>
              <a:t>worked closely with Congress, sending it messages defining his legislative powers. He also took the lead in developing the international power of the United States. </a:t>
            </a:r>
            <a:endParaRPr lang="en-GB" dirty="0" smtClean="0"/>
          </a:p>
        </p:txBody>
      </p:sp>
      <p:pic>
        <p:nvPicPr>
          <p:cNvPr id="8" name="Content Placeholder 7" descr="TheodoreRooseveldt.jpg"/>
          <p:cNvPicPr>
            <a:picLocks noGrp="1" noChangeAspect="1"/>
          </p:cNvPicPr>
          <p:nvPr>
            <p:ph sz="half" idx="2"/>
          </p:nvPr>
        </p:nvPicPr>
        <p:blipFill>
          <a:blip r:embed="rId2" cstate="print"/>
          <a:stretch>
            <a:fillRect/>
          </a:stretch>
        </p:blipFill>
        <p:spPr>
          <a:xfrm>
            <a:off x="4944152" y="1600200"/>
            <a:ext cx="3732304" cy="4901005"/>
          </a:xfrm>
        </p:spPr>
      </p:pic>
    </p:spTree>
    <p:extLst>
      <p:ext uri="{BB962C8B-B14F-4D97-AF65-F5344CB8AC3E}">
        <p14:creationId xmlns:p14="http://schemas.microsoft.com/office/powerpoint/2010/main" xmlns="" val="358276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all" dirty="0" smtClean="0"/>
              <a:t>WOODROW </a:t>
            </a:r>
            <a:r>
              <a:rPr lang="en-GB" b="1" cap="all" dirty="0" smtClean="0"/>
              <a:t>WILSON</a:t>
            </a:r>
            <a:endParaRPr lang="en-GB" dirty="0"/>
          </a:p>
        </p:txBody>
      </p:sp>
      <p:sp>
        <p:nvSpPr>
          <p:cNvPr id="3" name="Content Placeholder 2"/>
          <p:cNvSpPr>
            <a:spLocks noGrp="1"/>
          </p:cNvSpPr>
          <p:nvPr>
            <p:ph sz="half" idx="1"/>
          </p:nvPr>
        </p:nvSpPr>
        <p:spPr>
          <a:xfrm>
            <a:off x="457200" y="1600200"/>
            <a:ext cx="4402832" cy="4525963"/>
          </a:xfrm>
        </p:spPr>
        <p:txBody>
          <a:bodyPr/>
          <a:lstStyle/>
          <a:p>
            <a:r>
              <a:rPr lang="en-GB" dirty="0" smtClean="0"/>
              <a:t>Wilson helped formulate bills that Congress considered, </a:t>
            </a:r>
            <a:r>
              <a:rPr lang="en-GB" dirty="0" smtClean="0"/>
              <a:t>and </a:t>
            </a:r>
            <a:br>
              <a:rPr lang="en-GB" dirty="0" smtClean="0"/>
            </a:br>
            <a:r>
              <a:rPr lang="en-GB" b="1" cap="all" dirty="0" smtClean="0"/>
              <a:t>WORLD WAR I</a:t>
            </a:r>
            <a:r>
              <a:rPr lang="en-GB" dirty="0" smtClean="0"/>
              <a:t> afforded him the opportunity to take a leading role in international affairs.</a:t>
            </a:r>
          </a:p>
          <a:p>
            <a:endParaRPr lang="en-GB" dirty="0"/>
          </a:p>
        </p:txBody>
      </p:sp>
      <p:pic>
        <p:nvPicPr>
          <p:cNvPr id="5" name="Content Placeholder 4" descr="Woodrow_Wilson.jpg"/>
          <p:cNvPicPr>
            <a:picLocks noGrp="1" noChangeAspect="1"/>
          </p:cNvPicPr>
          <p:nvPr>
            <p:ph sz="half" idx="2"/>
          </p:nvPr>
        </p:nvPicPr>
        <p:blipFill>
          <a:blip r:embed="rId2" cstate="print"/>
          <a:stretch>
            <a:fillRect/>
          </a:stretch>
        </p:blipFill>
        <p:spPr>
          <a:xfrm>
            <a:off x="5148065" y="1412480"/>
            <a:ext cx="2922484" cy="47136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Franklin Roosevelt</a:t>
            </a:r>
          </a:p>
        </p:txBody>
      </p:sp>
      <p:sp>
        <p:nvSpPr>
          <p:cNvPr id="3" name="Content Placeholder 2"/>
          <p:cNvSpPr>
            <a:spLocks noGrp="1"/>
          </p:cNvSpPr>
          <p:nvPr>
            <p:ph sz="half" idx="1"/>
          </p:nvPr>
        </p:nvSpPr>
        <p:spPr>
          <a:xfrm>
            <a:off x="0" y="1556792"/>
            <a:ext cx="4038600" cy="4525963"/>
          </a:xfrm>
        </p:spPr>
        <p:txBody>
          <a:bodyPr>
            <a:normAutofit fontScale="92500" lnSpcReduction="20000"/>
          </a:bodyPr>
          <a:lstStyle/>
          <a:p>
            <a:r>
              <a:rPr lang="en-GB" dirty="0" smtClean="0"/>
              <a:t>Franklin Roosevelt, </a:t>
            </a:r>
            <a:r>
              <a:rPr lang="en-GB" dirty="0"/>
              <a:t>who was elected four times to the presidency, led the nation through the crises of the GREAT DEPRESSION and WORLD WAR II. </a:t>
            </a:r>
            <a:endParaRPr lang="en-GB" dirty="0" smtClean="0"/>
          </a:p>
          <a:p>
            <a:r>
              <a:rPr lang="en-GB" dirty="0" smtClean="0"/>
              <a:t>Roosevelt </a:t>
            </a:r>
            <a:r>
              <a:rPr lang="en-GB" dirty="0"/>
              <a:t>gained power through his New Deal programs to regulate the economy, and the war required that he lead the country in foreign affairs as well.</a:t>
            </a:r>
          </a:p>
        </p:txBody>
      </p:sp>
      <p:pic>
        <p:nvPicPr>
          <p:cNvPr id="5" name="Content Placeholder 4" descr="ROOSEVELTCROP.jpg"/>
          <p:cNvPicPr>
            <a:picLocks noGrp="1" noChangeAspect="1"/>
          </p:cNvPicPr>
          <p:nvPr>
            <p:ph sz="half" idx="2"/>
          </p:nvPr>
        </p:nvPicPr>
        <p:blipFill>
          <a:blip r:embed="rId2" cstate="print"/>
          <a:stretch>
            <a:fillRect/>
          </a:stretch>
        </p:blipFill>
        <p:spPr>
          <a:xfrm>
            <a:off x="4067944" y="2166662"/>
            <a:ext cx="5036814" cy="2831819"/>
          </a:xfrm>
        </p:spPr>
      </p:pic>
    </p:spTree>
    <p:extLst>
      <p:ext uri="{BB962C8B-B14F-4D97-AF65-F5344CB8AC3E}">
        <p14:creationId xmlns:p14="http://schemas.microsoft.com/office/powerpoint/2010/main" xmlns="" val="3075653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Post-FDR Presidential </a:t>
            </a:r>
            <a:r>
              <a:rPr lang="en-US" dirty="0" smtClean="0"/>
              <a:t>Evolution 1</a:t>
            </a:r>
            <a:r>
              <a:rPr lang="en-GB" dirty="0"/>
              <a:t/>
            </a:r>
            <a:br>
              <a:rPr lang="en-GB" dirty="0"/>
            </a:br>
            <a:endParaRPr lang="en-GB" dirty="0"/>
          </a:p>
        </p:txBody>
      </p:sp>
      <p:sp>
        <p:nvSpPr>
          <p:cNvPr id="3" name="Content Placeholder 2"/>
          <p:cNvSpPr>
            <a:spLocks noGrp="1"/>
          </p:cNvSpPr>
          <p:nvPr>
            <p:ph sz="half" idx="1"/>
          </p:nvPr>
        </p:nvSpPr>
        <p:spPr/>
        <p:txBody>
          <a:bodyPr>
            <a:normAutofit fontScale="92500" lnSpcReduction="20000"/>
          </a:bodyPr>
          <a:lstStyle/>
          <a:p>
            <a:pPr lvl="0"/>
            <a:r>
              <a:rPr lang="en-US" dirty="0" smtClean="0"/>
              <a:t>Dwight D Eisenhower – The expansion of </a:t>
            </a:r>
            <a:r>
              <a:rPr lang="en-US" dirty="0"/>
              <a:t>federal power in military and birth of interstate highway system.</a:t>
            </a:r>
            <a:endParaRPr lang="en-GB" dirty="0"/>
          </a:p>
          <a:p>
            <a:pPr lvl="0"/>
            <a:r>
              <a:rPr lang="en-US" dirty="0"/>
              <a:t>Lyndon Baines </a:t>
            </a:r>
            <a:r>
              <a:rPr lang="en-US" dirty="0" smtClean="0"/>
              <a:t>Johnson launched the Great </a:t>
            </a:r>
            <a:r>
              <a:rPr lang="en-US" dirty="0"/>
              <a:t>Society </a:t>
            </a:r>
            <a:r>
              <a:rPr lang="en-US" dirty="0" smtClean="0"/>
              <a:t>with the </a:t>
            </a:r>
            <a:r>
              <a:rPr lang="en-US" dirty="0"/>
              <a:t>growth of Medicare and Medicaid. </a:t>
            </a:r>
            <a:r>
              <a:rPr lang="en-US" dirty="0" smtClean="0"/>
              <a:t>He also sponsored the Voting </a:t>
            </a:r>
            <a:r>
              <a:rPr lang="en-US" dirty="0"/>
              <a:t>Rights Act and </a:t>
            </a:r>
            <a:r>
              <a:rPr lang="en-US" dirty="0" smtClean="0"/>
              <a:t>the Civil </a:t>
            </a:r>
            <a:r>
              <a:rPr lang="en-US" dirty="0"/>
              <a:t>Rights Act</a:t>
            </a:r>
            <a:endParaRPr lang="en-GB" dirty="0"/>
          </a:p>
          <a:p>
            <a:endParaRPr lang="en-GB" dirty="0"/>
          </a:p>
        </p:txBody>
      </p:sp>
      <p:pic>
        <p:nvPicPr>
          <p:cNvPr id="5" name="Content Placeholder 4" descr="Eisenhower.jpg"/>
          <p:cNvPicPr>
            <a:picLocks noGrp="1" noChangeAspect="1"/>
          </p:cNvPicPr>
          <p:nvPr>
            <p:ph sz="half" idx="2"/>
          </p:nvPr>
        </p:nvPicPr>
        <p:blipFill>
          <a:blip r:embed="rId2" cstate="print"/>
          <a:stretch>
            <a:fillRect/>
          </a:stretch>
        </p:blipFill>
        <p:spPr>
          <a:xfrm>
            <a:off x="4716016" y="908720"/>
            <a:ext cx="4038600" cy="2278185"/>
          </a:xfrm>
        </p:spPr>
      </p:pic>
      <p:pic>
        <p:nvPicPr>
          <p:cNvPr id="6" name="Picture 5" descr="Johnson.jpg"/>
          <p:cNvPicPr>
            <a:picLocks noChangeAspect="1"/>
          </p:cNvPicPr>
          <p:nvPr/>
        </p:nvPicPr>
        <p:blipFill>
          <a:blip r:embed="rId3" cstate="print"/>
          <a:stretch>
            <a:fillRect/>
          </a:stretch>
        </p:blipFill>
        <p:spPr>
          <a:xfrm>
            <a:off x="4788078" y="3356992"/>
            <a:ext cx="4355922" cy="2903222"/>
          </a:xfrm>
          <a:prstGeom prst="rect">
            <a:avLst/>
          </a:prstGeom>
        </p:spPr>
      </p:pic>
    </p:spTree>
    <p:extLst>
      <p:ext uri="{BB962C8B-B14F-4D97-AF65-F5344CB8AC3E}">
        <p14:creationId xmlns:p14="http://schemas.microsoft.com/office/powerpoint/2010/main" xmlns="" val="2635206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Post-FDR Presidential </a:t>
            </a:r>
            <a:r>
              <a:rPr lang="en-US" dirty="0" smtClean="0"/>
              <a:t>Evolution 2</a:t>
            </a:r>
            <a:endParaRPr lang="en-GB" dirty="0"/>
          </a:p>
        </p:txBody>
      </p:sp>
      <p:sp>
        <p:nvSpPr>
          <p:cNvPr id="3" name="Content Placeholder 2"/>
          <p:cNvSpPr>
            <a:spLocks noGrp="1"/>
          </p:cNvSpPr>
          <p:nvPr>
            <p:ph sz="half" idx="1"/>
          </p:nvPr>
        </p:nvSpPr>
        <p:spPr/>
        <p:txBody>
          <a:bodyPr>
            <a:normAutofit fontScale="85000" lnSpcReduction="10000"/>
          </a:bodyPr>
          <a:lstStyle/>
          <a:p>
            <a:pPr lvl="0"/>
            <a:r>
              <a:rPr lang="en-US" dirty="0" smtClean="0"/>
              <a:t>Ronald Reagan. Despite rhetoric of devolution and states' right, Reagan leads the expansion of deficit spending and the growth of military. He authorizes the invasion of Grenada without Congressional approval.</a:t>
            </a:r>
            <a:endParaRPr lang="en-GB" dirty="0" smtClean="0"/>
          </a:p>
          <a:p>
            <a:pPr lvl="0"/>
            <a:r>
              <a:rPr lang="en-US" dirty="0" smtClean="0"/>
              <a:t>Bill Clinton undertook actions in Somalia, and the bombing of Kosovo without Congress's approval.</a:t>
            </a:r>
            <a:endParaRPr lang="en-GB" dirty="0" smtClean="0"/>
          </a:p>
          <a:p>
            <a:endParaRPr lang="en-GB" dirty="0"/>
          </a:p>
        </p:txBody>
      </p:sp>
      <p:pic>
        <p:nvPicPr>
          <p:cNvPr id="5" name="Content Placeholder 4" descr="Official_Portrait_of_President_Reagan_1981.jpg"/>
          <p:cNvPicPr>
            <a:picLocks noGrp="1" noChangeAspect="1"/>
          </p:cNvPicPr>
          <p:nvPr>
            <p:ph sz="half" idx="2"/>
          </p:nvPr>
        </p:nvPicPr>
        <p:blipFill>
          <a:blip r:embed="rId2" cstate="print"/>
          <a:stretch>
            <a:fillRect/>
          </a:stretch>
        </p:blipFill>
        <p:spPr>
          <a:xfrm>
            <a:off x="5508104" y="1268760"/>
            <a:ext cx="2232248" cy="2791473"/>
          </a:xfrm>
        </p:spPr>
      </p:pic>
      <p:pic>
        <p:nvPicPr>
          <p:cNvPr id="6" name="Picture 5" descr="Bill Clinton.jpeg"/>
          <p:cNvPicPr>
            <a:picLocks noChangeAspect="1"/>
          </p:cNvPicPr>
          <p:nvPr/>
        </p:nvPicPr>
        <p:blipFill>
          <a:blip r:embed="rId3" cstate="print"/>
          <a:stretch>
            <a:fillRect/>
          </a:stretch>
        </p:blipFill>
        <p:spPr>
          <a:xfrm>
            <a:off x="5436096" y="4077072"/>
            <a:ext cx="2348880" cy="23488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365</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Evolution of the US Presidency</vt:lpstr>
      <vt:lpstr>The Evolution of the US Presidency*</vt:lpstr>
      <vt:lpstr>ANDREW JACKSON</vt:lpstr>
      <vt:lpstr>ABRAHAM LINCOLN</vt:lpstr>
      <vt:lpstr>THEODORE  ROOSEVELT </vt:lpstr>
      <vt:lpstr>WOODROW WILSON</vt:lpstr>
      <vt:lpstr>Franklin Roosevelt</vt:lpstr>
      <vt:lpstr>Post-FDR Presidential Evolution 1 </vt:lpstr>
      <vt:lpstr>Post-FDR Presidential Evolution 2</vt:lpstr>
      <vt:lpstr>Post-FDR Presidential Evolution 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US Presidency</dc:title>
  <dc:creator>Michael Allen</dc:creator>
  <cp:lastModifiedBy>Michael Allen</cp:lastModifiedBy>
  <cp:revision>3</cp:revision>
  <cp:lastPrinted>2016-12-08T09:12:01Z</cp:lastPrinted>
  <dcterms:created xsi:type="dcterms:W3CDTF">2016-12-08T09:06:51Z</dcterms:created>
  <dcterms:modified xsi:type="dcterms:W3CDTF">2017-01-11T16:25:02Z</dcterms:modified>
</cp:coreProperties>
</file>