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4" r:id="rId5"/>
    <p:sldId id="283" r:id="rId6"/>
    <p:sldId id="285" r:id="rId7"/>
    <p:sldId id="286" r:id="rId8"/>
    <p:sldId id="287" r:id="rId9"/>
    <p:sldId id="288" r:id="rId10"/>
    <p:sldId id="259" r:id="rId11"/>
    <p:sldId id="260" r:id="rId12"/>
    <p:sldId id="289" r:id="rId13"/>
    <p:sldId id="261" r:id="rId14"/>
    <p:sldId id="262" r:id="rId15"/>
    <p:sldId id="263" r:id="rId16"/>
    <p:sldId id="293" r:id="rId17"/>
    <p:sldId id="292"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90" r:id="rId31"/>
    <p:sldId id="276" r:id="rId32"/>
    <p:sldId id="277" r:id="rId33"/>
    <p:sldId id="280" r:id="rId34"/>
    <p:sldId id="279" r:id="rId35"/>
    <p:sldId id="281"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221243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241627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120340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369424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29532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317979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139659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21384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11722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47093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14ECB-4F58-4385-A020-60493F02160E}" type="datetimeFigureOut">
              <a:rPr lang="en-GB" smtClean="0"/>
              <a:t>08/11/2018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F0FF3D-E1C6-48D9-9915-1CFBF28E7AA7}" type="slidenum">
              <a:rPr lang="en-GB" smtClean="0"/>
              <a:t>‹#›</a:t>
            </a:fld>
            <a:endParaRPr lang="en-GB" dirty="0"/>
          </a:p>
        </p:txBody>
      </p:sp>
    </p:spTree>
    <p:extLst>
      <p:ext uri="{BB962C8B-B14F-4D97-AF65-F5344CB8AC3E}">
        <p14:creationId xmlns:p14="http://schemas.microsoft.com/office/powerpoint/2010/main" val="311198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8000">
              <a:srgbClr val="21D6E0"/>
            </a:gs>
            <a:gs pos="94000">
              <a:schemeClr val="tx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14ECB-4F58-4385-A020-60493F02160E}" type="datetimeFigureOut">
              <a:rPr lang="en-GB" smtClean="0"/>
              <a:t>08/11/2018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0FF3D-E1C6-48D9-9915-1CFBF28E7AA7}" type="slidenum">
              <a:rPr lang="en-GB" smtClean="0"/>
              <a:t>‹#›</a:t>
            </a:fld>
            <a:endParaRPr lang="en-GB" dirty="0"/>
          </a:p>
        </p:txBody>
      </p:sp>
    </p:spTree>
    <p:extLst>
      <p:ext uri="{BB962C8B-B14F-4D97-AF65-F5344CB8AC3E}">
        <p14:creationId xmlns:p14="http://schemas.microsoft.com/office/powerpoint/2010/main" val="179044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Congress of Vienna</a:t>
            </a:r>
            <a:endParaRPr lang="en-GB" dirty="0"/>
          </a:p>
        </p:txBody>
      </p:sp>
      <p:sp>
        <p:nvSpPr>
          <p:cNvPr id="3" name="Subtitle 2"/>
          <p:cNvSpPr>
            <a:spLocks noGrp="1"/>
          </p:cNvSpPr>
          <p:nvPr>
            <p:ph type="subTitle" idx="1"/>
          </p:nvPr>
        </p:nvSpPr>
        <p:spPr/>
        <p:txBody>
          <a:bodyPr/>
          <a:lstStyle/>
          <a:p>
            <a:r>
              <a:rPr lang="en-GB" dirty="0" smtClean="0"/>
              <a:t>By Mike Allen</a:t>
            </a:r>
            <a:endParaRPr lang="en-GB" dirty="0"/>
          </a:p>
        </p:txBody>
      </p:sp>
    </p:spTree>
    <p:extLst>
      <p:ext uri="{BB962C8B-B14F-4D97-AF65-F5344CB8AC3E}">
        <p14:creationId xmlns:p14="http://schemas.microsoft.com/office/powerpoint/2010/main" val="336716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Previous agreements</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 Treaty of Chaumont in 1814 had reaffirmed decisions that had been made already and that would be ratified by the more important Congress of Vienna of 1814-15. </a:t>
            </a:r>
            <a:endParaRPr lang="en-GB" dirty="0" smtClean="0"/>
          </a:p>
          <a:p>
            <a:r>
              <a:rPr lang="en-GB" dirty="0" smtClean="0"/>
              <a:t>They </a:t>
            </a:r>
            <a:r>
              <a:rPr lang="en-GB" dirty="0"/>
              <a:t>included the establishment of a confederated Germany, the division of Italy into independent states, the restoration of the Bourbon kings of Spain, and the enlargement of the Netherlands to include what in 1830 became modern Belgium</a:t>
            </a:r>
            <a:r>
              <a:rPr lang="en-GB" dirty="0" smtClean="0"/>
              <a:t>.</a:t>
            </a:r>
            <a:endParaRPr lang="en-GB" dirty="0"/>
          </a:p>
        </p:txBody>
      </p:sp>
    </p:spTree>
    <p:extLst>
      <p:ext uri="{BB962C8B-B14F-4D97-AF65-F5344CB8AC3E}">
        <p14:creationId xmlns:p14="http://schemas.microsoft.com/office/powerpoint/2010/main" val="418740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Vienna Settlement 1815</a:t>
            </a:r>
            <a:endParaRPr lang="en-GB" dirty="0"/>
          </a:p>
        </p:txBody>
      </p:sp>
      <p:sp>
        <p:nvSpPr>
          <p:cNvPr id="3" name="Content Placeholder 2"/>
          <p:cNvSpPr>
            <a:spLocks noGrp="1"/>
          </p:cNvSpPr>
          <p:nvPr>
            <p:ph sz="half" idx="1"/>
          </p:nvPr>
        </p:nvSpPr>
        <p:spPr>
          <a:xfrm>
            <a:off x="0" y="1556792"/>
            <a:ext cx="4038600" cy="5184576"/>
          </a:xfrm>
        </p:spPr>
        <p:txBody>
          <a:bodyPr>
            <a:normAutofit fontScale="62500" lnSpcReduction="20000"/>
          </a:bodyPr>
          <a:lstStyle/>
          <a:p>
            <a:endParaRPr lang="en-GB" dirty="0" smtClean="0"/>
          </a:p>
          <a:p>
            <a:r>
              <a:rPr lang="en-GB" dirty="0" smtClean="0"/>
              <a:t>The Final Act, embodying all the separate treaties, was signed on 9 June 1815 (a few days before the Battle of Waterloo). Its provisions included:</a:t>
            </a:r>
          </a:p>
          <a:p>
            <a:r>
              <a:rPr lang="en-GB" dirty="0" smtClean="0"/>
              <a:t>Russia was given most of the Duchy of Warsaw (Poland) and was allowed to keep Finland (which it had annexed from Sweden in 1809 and held until 1917).</a:t>
            </a:r>
          </a:p>
          <a:p>
            <a:r>
              <a:rPr lang="en-GB" dirty="0" smtClean="0"/>
              <a:t>Prussia was given three fifths of Saxony, parts of the Duchy of Warsaw (the Grand Duchy of Posen), Danzig, and the Rhineland/Westphalia.</a:t>
            </a:r>
          </a:p>
          <a:p>
            <a:r>
              <a:rPr lang="en-GB" dirty="0" smtClean="0"/>
              <a:t>A German Confederation of 39 states was created from the previous 300 of the Holy Roman Empire, under the presidency of the Austrian Emperor. Only portions of the territory of Austria and Prussia were included in the Confederation.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04287" y="1700808"/>
            <a:ext cx="4939713" cy="3181175"/>
          </a:xfrm>
        </p:spPr>
      </p:pic>
    </p:spTree>
    <p:extLst>
      <p:ext uri="{BB962C8B-B14F-4D97-AF65-F5344CB8AC3E}">
        <p14:creationId xmlns:p14="http://schemas.microsoft.com/office/powerpoint/2010/main" val="361189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Vienna Settlement 1815</a:t>
            </a:r>
            <a:endParaRPr lang="en-GB" dirty="0"/>
          </a:p>
        </p:txBody>
      </p:sp>
      <p:sp>
        <p:nvSpPr>
          <p:cNvPr id="3" name="Content Placeholder 2"/>
          <p:cNvSpPr>
            <a:spLocks noGrp="1"/>
          </p:cNvSpPr>
          <p:nvPr>
            <p:ph sz="half" idx="1"/>
          </p:nvPr>
        </p:nvSpPr>
        <p:spPr/>
        <p:txBody>
          <a:bodyPr>
            <a:normAutofit fontScale="70000" lnSpcReduction="20000"/>
          </a:bodyPr>
          <a:lstStyle/>
          <a:p>
            <a:r>
              <a:rPr lang="en-GB" dirty="0" smtClean="0"/>
              <a:t>The Netherlands and the Southern Netherlands (approx. modern-day Belgium) were united in a monarchy, the United Kingdom of the Netherlands, with the House of Orange-Nassau providing the king (the Eight Articles of London).</a:t>
            </a:r>
          </a:p>
          <a:p>
            <a:r>
              <a:rPr lang="en-GB" dirty="0" smtClean="0"/>
              <a:t>The United Kingdom of the Netherlands and the Grand Duchy of Luxembourg were to form a personal union under the House of Orange-Nassau, with Luxembourg (but not the Netherlands) inside the German Confederation.</a:t>
            </a:r>
          </a:p>
          <a:p>
            <a:endParaRPr lang="en-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56264" y="1397929"/>
            <a:ext cx="3692200" cy="5185697"/>
          </a:xfrm>
        </p:spPr>
      </p:pic>
    </p:spTree>
    <p:extLst>
      <p:ext uri="{BB962C8B-B14F-4D97-AF65-F5344CB8AC3E}">
        <p14:creationId xmlns:p14="http://schemas.microsoft.com/office/powerpoint/2010/main" val="370463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Vienna Settlement 1815</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Swedish Pomerania, given to Denmark a year earlier in return for Norway, was ceded by Denmark to Prussia. France received back Guadeloupe from Sweden in return for yearly </a:t>
            </a:r>
            <a:r>
              <a:rPr lang="en-GB" dirty="0" smtClean="0"/>
              <a:t>instalments </a:t>
            </a:r>
            <a:r>
              <a:rPr lang="en-GB" dirty="0" smtClean="0"/>
              <a:t>to the Swedish king.</a:t>
            </a:r>
          </a:p>
          <a:p>
            <a:r>
              <a:rPr lang="en-GB" dirty="0" smtClean="0"/>
              <a:t>The neutrality of Switzerland was guaranteed.</a:t>
            </a:r>
          </a:p>
          <a:p>
            <a:r>
              <a:rPr lang="en-GB" dirty="0" smtClean="0"/>
              <a:t>Hanover gave up the Duchy of Lauenburg to Denmark, but was enlarged by the addition of former territories of the Bishop of </a:t>
            </a:r>
            <a:r>
              <a:rPr lang="en-GB" dirty="0" err="1" smtClean="0"/>
              <a:t>Münster</a:t>
            </a:r>
            <a:r>
              <a:rPr lang="en-GB" dirty="0" smtClean="0"/>
              <a:t> and by the formerly Prussian East </a:t>
            </a:r>
            <a:r>
              <a:rPr lang="en-GB" dirty="0" err="1" smtClean="0"/>
              <a:t>Frisia</a:t>
            </a:r>
            <a:r>
              <a:rPr lang="en-GB" dirty="0" smtClean="0"/>
              <a:t>, and made a kingdom.</a:t>
            </a:r>
          </a:p>
          <a:p>
            <a:r>
              <a:rPr lang="en-GB" dirty="0" smtClean="0"/>
              <a:t>Most of the territorial gains of Bavaria, Württemberg, Baden, Hesse-Darmstadt, and Nassau under the </a:t>
            </a:r>
            <a:r>
              <a:rPr lang="en-GB" dirty="0" err="1" smtClean="0"/>
              <a:t>mediatizations</a:t>
            </a:r>
            <a:r>
              <a:rPr lang="en-GB" dirty="0" smtClean="0"/>
              <a:t> of 1801–1806 were recognized. Bavaria also gained control of the Rhenish Palatinate and parts of the Napoleonic Duchy of </a:t>
            </a:r>
            <a:r>
              <a:rPr lang="en-GB" dirty="0" err="1" smtClean="0"/>
              <a:t>Würzburg</a:t>
            </a:r>
            <a:r>
              <a:rPr lang="en-GB" dirty="0" smtClean="0"/>
              <a:t> and Grand Duchy of Frankfurt. Hesse-Darmstadt, in exchange for giving up the Duchy of Westphalia to Prussia, received Rhenish Hesse with its capital at Mainz.</a:t>
            </a:r>
          </a:p>
          <a:p>
            <a:r>
              <a:rPr lang="en-GB" dirty="0" smtClean="0"/>
              <a:t>Austria regained control of the Tyrol and Salzburg; of the former Illyrian Provinces; of </a:t>
            </a:r>
            <a:r>
              <a:rPr lang="en-GB" dirty="0" err="1" smtClean="0"/>
              <a:t>Tarnopol</a:t>
            </a:r>
            <a:r>
              <a:rPr lang="en-GB" dirty="0" smtClean="0"/>
              <a:t> district (from Russia); received Lombardy-Venetia in Italy and Ragusa in Dalmatia. Former Austrian territory in Southwest Germany remained under the control of Württemberg and Baden, and the Austrian Netherlands were also not recovered.</a:t>
            </a:r>
          </a:p>
        </p:txBody>
      </p:sp>
    </p:spTree>
    <p:extLst>
      <p:ext uri="{BB962C8B-B14F-4D97-AF65-F5344CB8AC3E}">
        <p14:creationId xmlns:p14="http://schemas.microsoft.com/office/powerpoint/2010/main" val="261509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196"/>
            <a:ext cx="8229600" cy="1143000"/>
          </a:xfrm>
        </p:spPr>
        <p:txBody>
          <a:bodyPr/>
          <a:lstStyle/>
          <a:p>
            <a:r>
              <a:rPr lang="en-GB" dirty="0" smtClean="0"/>
              <a:t>The Vienna Settlement 1815</a:t>
            </a:r>
            <a:endParaRPr lang="en-GB" dirty="0"/>
          </a:p>
        </p:txBody>
      </p:sp>
      <p:sp>
        <p:nvSpPr>
          <p:cNvPr id="3" name="Content Placeholder 2"/>
          <p:cNvSpPr>
            <a:spLocks noGrp="1"/>
          </p:cNvSpPr>
          <p:nvPr>
            <p:ph sz="half" idx="1"/>
          </p:nvPr>
        </p:nvSpPr>
        <p:spPr>
          <a:xfrm>
            <a:off x="0" y="908720"/>
            <a:ext cx="4788024" cy="5949280"/>
          </a:xfrm>
        </p:spPr>
        <p:txBody>
          <a:bodyPr>
            <a:normAutofit fontScale="62500" lnSpcReduction="20000"/>
          </a:bodyPr>
          <a:lstStyle/>
          <a:p>
            <a:r>
              <a:rPr lang="en-GB" dirty="0" smtClean="0"/>
              <a:t>Habsburg princes were returned to control of the Grand Duchy of Tuscany and the Duchy of Modena.</a:t>
            </a:r>
          </a:p>
          <a:p>
            <a:r>
              <a:rPr lang="en-GB" dirty="0" smtClean="0"/>
              <a:t>The Papal States were under the rule of the pope and restored to their former extent, with the exception of Avignon and the </a:t>
            </a:r>
            <a:r>
              <a:rPr lang="en-GB" dirty="0" err="1" smtClean="0"/>
              <a:t>Comtat</a:t>
            </a:r>
            <a:r>
              <a:rPr lang="en-GB" dirty="0" smtClean="0"/>
              <a:t> </a:t>
            </a:r>
            <a:r>
              <a:rPr lang="en-GB" dirty="0" err="1" smtClean="0"/>
              <a:t>Venaissin</a:t>
            </a:r>
            <a:r>
              <a:rPr lang="en-GB" dirty="0" smtClean="0"/>
              <a:t>, which remained part of France.</a:t>
            </a:r>
          </a:p>
          <a:p>
            <a:r>
              <a:rPr lang="en-GB" dirty="0" smtClean="0"/>
              <a:t>The King of Sardinia was restored in Piedmont, Nice, and Savoy, and was given control of Genoa (putting an end to the brief proclamation of a restored Republic).</a:t>
            </a:r>
          </a:p>
          <a:p>
            <a:r>
              <a:rPr lang="en-GB" dirty="0" smtClean="0"/>
              <a:t>The Duchies of Parma, Piacenza and </a:t>
            </a:r>
            <a:r>
              <a:rPr lang="en-GB" dirty="0" err="1" smtClean="0"/>
              <a:t>Guastalla</a:t>
            </a:r>
            <a:r>
              <a:rPr lang="en-GB" dirty="0" smtClean="0"/>
              <a:t> were given to Marie Louise, Napoleon's wife.</a:t>
            </a:r>
          </a:p>
          <a:p>
            <a:r>
              <a:rPr lang="en-GB" dirty="0" smtClean="0"/>
              <a:t>The Duchy of Lucca was created for the House of Bourbon-Parma, which would have reversionary rights to Parma after the death of Marie Louise.</a:t>
            </a:r>
          </a:p>
          <a:p>
            <a:r>
              <a:rPr lang="en-GB" dirty="0" smtClean="0"/>
              <a:t>The Bourbon Ferdinand IV, King of Sicily was restored to control of the Kingdom of Naples after Joachim Murat, the king installed by Bonaparte, supported Napoleon in the Hundred Days and started the Neapolitan War by attacking Austria.</a:t>
            </a:r>
          </a:p>
          <a:p>
            <a:endParaRPr lang="en-GB" dirty="0" smtClean="0"/>
          </a:p>
          <a:p>
            <a:endParaRPr lang="en-GB" dirty="0" smtClean="0"/>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1270" y="1093418"/>
            <a:ext cx="4242730" cy="5435999"/>
          </a:xfrm>
        </p:spPr>
      </p:pic>
    </p:spTree>
    <p:extLst>
      <p:ext uri="{BB962C8B-B14F-4D97-AF65-F5344CB8AC3E}">
        <p14:creationId xmlns:p14="http://schemas.microsoft.com/office/powerpoint/2010/main" val="214296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Britain was confirmed in control of the Cape Colony in Southern Africa; Tobago; Ceylon; and various other colonies in Africa and Asia. </a:t>
            </a:r>
          </a:p>
          <a:p>
            <a:r>
              <a:rPr lang="en-GB" dirty="0" smtClean="0"/>
              <a:t>Other colonies, most notably the Dutch East Indies and Martinique, were restored to their previous owners.</a:t>
            </a:r>
          </a:p>
          <a:p>
            <a:r>
              <a:rPr lang="en-GB" dirty="0" smtClean="0"/>
              <a:t>The slave trade was condemned.</a:t>
            </a:r>
          </a:p>
          <a:p>
            <a:r>
              <a:rPr lang="en-GB" dirty="0" smtClean="0"/>
              <a:t>Freedom of navigation was guaranteed for many rivers, notably the Rhine and the Danube.</a:t>
            </a:r>
          </a:p>
          <a:p>
            <a:r>
              <a:rPr lang="en-GB" dirty="0" smtClean="0"/>
              <a:t>The Final Act was signed by representatives of Austria, France, Portugal, Prussia, Russia, Sweden-Norway, and Britain. Spain did not sign the treaty but ratified it in 1817.</a:t>
            </a:r>
          </a:p>
          <a:p>
            <a:endParaRPr lang="en-GB" dirty="0"/>
          </a:p>
        </p:txBody>
      </p:sp>
    </p:spTree>
    <p:extLst>
      <p:ext uri="{BB962C8B-B14F-4D97-AF65-F5344CB8AC3E}">
        <p14:creationId xmlns:p14="http://schemas.microsoft.com/office/powerpoint/2010/main" val="43818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5C142-FA70-4F7C-9344-554FC571240E}"/>
              </a:ext>
            </a:extLst>
          </p:cNvPr>
          <p:cNvSpPr>
            <a:spLocks noGrp="1"/>
          </p:cNvSpPr>
          <p:nvPr>
            <p:ph type="title"/>
          </p:nvPr>
        </p:nvSpPr>
        <p:spPr/>
        <p:txBody>
          <a:bodyPr/>
          <a:lstStyle/>
          <a:p>
            <a:r>
              <a:rPr lang="en-GB" dirty="0"/>
              <a:t>Europe before 1789</a:t>
            </a:r>
          </a:p>
        </p:txBody>
      </p:sp>
      <p:pic>
        <p:nvPicPr>
          <p:cNvPr id="4" name="Content Placeholder 3">
            <a:extLst>
              <a:ext uri="{FF2B5EF4-FFF2-40B4-BE49-F238E27FC236}">
                <a16:creationId xmlns:a16="http://schemas.microsoft.com/office/drawing/2014/main" xmlns="" id="{76382927-0F88-4FF7-9867-489B19C030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195429"/>
            <a:ext cx="6624736" cy="5578028"/>
          </a:xfrm>
          <a:prstGeom prst="rect">
            <a:avLst/>
          </a:prstGeom>
        </p:spPr>
      </p:pic>
    </p:spTree>
    <p:extLst>
      <p:ext uri="{BB962C8B-B14F-4D97-AF65-F5344CB8AC3E}">
        <p14:creationId xmlns:p14="http://schemas.microsoft.com/office/powerpoint/2010/main" val="243487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24F91-598B-4FC3-9EA2-E508906BEF27}"/>
              </a:ext>
            </a:extLst>
          </p:cNvPr>
          <p:cNvSpPr>
            <a:spLocks noGrp="1"/>
          </p:cNvSpPr>
          <p:nvPr>
            <p:ph type="title"/>
          </p:nvPr>
        </p:nvSpPr>
        <p:spPr/>
        <p:txBody>
          <a:bodyPr/>
          <a:lstStyle/>
          <a:p>
            <a:r>
              <a:rPr lang="en-GB" dirty="0"/>
              <a:t>Europe 1810</a:t>
            </a:r>
          </a:p>
        </p:txBody>
      </p:sp>
      <p:pic>
        <p:nvPicPr>
          <p:cNvPr id="5" name="Content Placeholder 4">
            <a:extLst>
              <a:ext uri="{FF2B5EF4-FFF2-40B4-BE49-F238E27FC236}">
                <a16:creationId xmlns:a16="http://schemas.microsoft.com/office/drawing/2014/main" xmlns="" id="{0A8D6CE1-3318-4DD5-BECB-717C7E9D2C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268493"/>
            <a:ext cx="6840760" cy="5244583"/>
          </a:xfrm>
        </p:spPr>
      </p:pic>
    </p:spTree>
    <p:extLst>
      <p:ext uri="{BB962C8B-B14F-4D97-AF65-F5344CB8AC3E}">
        <p14:creationId xmlns:p14="http://schemas.microsoft.com/office/powerpoint/2010/main" val="327000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0"/>
            <a:ext cx="8229600" cy="692696"/>
          </a:xfrm>
        </p:spPr>
        <p:txBody>
          <a:bodyPr>
            <a:normAutofit fontScale="90000"/>
          </a:bodyPr>
          <a:lstStyle/>
          <a:p>
            <a:r>
              <a:rPr lang="en-GB" dirty="0" smtClean="0"/>
              <a:t>Europe in 1815</a:t>
            </a:r>
            <a:endParaRPr lang="en-GB"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692150"/>
            <a:ext cx="9144000" cy="6015038"/>
          </a:xfrm>
        </p:spPr>
      </p:pic>
    </p:spTree>
    <p:extLst>
      <p:ext uri="{BB962C8B-B14F-4D97-AF65-F5344CB8AC3E}">
        <p14:creationId xmlns:p14="http://schemas.microsoft.com/office/powerpoint/2010/main" val="378588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France was surrounded by buffer states</a:t>
            </a:r>
            <a:endParaRPr lang="en-GB" dirty="0"/>
          </a:p>
        </p:txBody>
      </p:sp>
      <p:sp>
        <p:nvSpPr>
          <p:cNvPr id="4" name="Content Placeholder 3"/>
          <p:cNvSpPr>
            <a:spLocks noGrp="1"/>
          </p:cNvSpPr>
          <p:nvPr>
            <p:ph idx="1"/>
          </p:nvPr>
        </p:nvSpPr>
        <p:spPr/>
        <p:txBody>
          <a:bodyPr/>
          <a:lstStyle/>
          <a:p>
            <a:r>
              <a:rPr lang="en-GB" dirty="0" smtClean="0"/>
              <a:t>The United Netherlands.</a:t>
            </a:r>
          </a:p>
          <a:p>
            <a:r>
              <a:rPr lang="en-GB" dirty="0" smtClean="0"/>
              <a:t>Prussia on the Rhine.</a:t>
            </a:r>
          </a:p>
          <a:p>
            <a:r>
              <a:rPr lang="en-GB" dirty="0" smtClean="0"/>
              <a:t>An enlarged Piedmont/Sardinia which regained Savoy and Nice and was given Genoa.</a:t>
            </a:r>
          </a:p>
          <a:p>
            <a:r>
              <a:rPr lang="en-GB" dirty="0" smtClean="0"/>
              <a:t>A reconstituted and enlarged Swiss Confederation.</a:t>
            </a:r>
            <a:endParaRPr lang="en-GB" dirty="0"/>
          </a:p>
        </p:txBody>
      </p:sp>
    </p:spTree>
    <p:extLst>
      <p:ext uri="{BB962C8B-B14F-4D97-AF65-F5344CB8AC3E}">
        <p14:creationId xmlns:p14="http://schemas.microsoft.com/office/powerpoint/2010/main" val="332659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r>
              <a:rPr lang="en-GB" baseline="30000" dirty="0" smtClean="0"/>
              <a:t>1</a:t>
            </a:r>
            <a:endParaRPr lang="en-GB" baseline="30000" dirty="0"/>
          </a:p>
        </p:txBody>
      </p:sp>
      <p:sp>
        <p:nvSpPr>
          <p:cNvPr id="3" name="Content Placeholder 2"/>
          <p:cNvSpPr>
            <a:spLocks noGrp="1"/>
          </p:cNvSpPr>
          <p:nvPr>
            <p:ph idx="1"/>
          </p:nvPr>
        </p:nvSpPr>
        <p:spPr/>
        <p:txBody>
          <a:bodyPr>
            <a:normAutofit fontScale="70000" lnSpcReduction="20000"/>
          </a:bodyPr>
          <a:lstStyle/>
          <a:p>
            <a:r>
              <a:rPr lang="en-GB" dirty="0" smtClean="0"/>
              <a:t>At the end of the Napoleonic Wars the fate of Europe was settled by the coalition powers Russia, Prussia, Austria and Great Britain.  France under Louis XVIIIth was allowed to attend.</a:t>
            </a:r>
          </a:p>
          <a:p>
            <a:r>
              <a:rPr lang="en-GB" dirty="0" smtClean="0"/>
              <a:t>Objectives</a:t>
            </a:r>
          </a:p>
          <a:p>
            <a:r>
              <a:rPr lang="en-GB" dirty="0" smtClean="0"/>
              <a:t>To preserve the balance of power and avoid war.  Powerful buffer states were erected around France</a:t>
            </a:r>
          </a:p>
          <a:p>
            <a:r>
              <a:rPr lang="en-GB" dirty="0" smtClean="0"/>
              <a:t>To reward the allies and punish France and its allies.</a:t>
            </a:r>
          </a:p>
          <a:p>
            <a:r>
              <a:rPr lang="en-GB" dirty="0" smtClean="0"/>
              <a:t>The restoration of rulers and states on the principle of legitimacy.</a:t>
            </a:r>
          </a:p>
          <a:p>
            <a:r>
              <a:rPr lang="en-GB" dirty="0" smtClean="0"/>
              <a:t>The allies recognised that the conditions before the French Revolution could not be recreated and a compromise was reached between restoration and practicality.</a:t>
            </a:r>
          </a:p>
          <a:p>
            <a:endParaRPr lang="en-GB" dirty="0" smtClean="0"/>
          </a:p>
          <a:p>
            <a:pPr marL="0" indent="0">
              <a:buNone/>
            </a:pPr>
            <a:r>
              <a:rPr lang="en-GB" baseline="30000" dirty="0" smtClean="0"/>
              <a:t>1</a:t>
            </a:r>
            <a:r>
              <a:rPr lang="en-GB" dirty="0" smtClean="0"/>
              <a:t> Adapted from Mastering Modern European History by Stuart T. Miller.</a:t>
            </a:r>
            <a:endParaRPr lang="en-GB" dirty="0"/>
          </a:p>
        </p:txBody>
      </p:sp>
    </p:spTree>
    <p:extLst>
      <p:ext uri="{BB962C8B-B14F-4D97-AF65-F5344CB8AC3E}">
        <p14:creationId xmlns:p14="http://schemas.microsoft.com/office/powerpoint/2010/main" val="101914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20" y="1928"/>
            <a:ext cx="9205420" cy="6871188"/>
          </a:xfrm>
        </p:spPr>
      </p:pic>
    </p:spTree>
    <p:extLst>
      <p:ext uri="{BB962C8B-B14F-4D97-AF65-F5344CB8AC3E}">
        <p14:creationId xmlns:p14="http://schemas.microsoft.com/office/powerpoint/2010/main" val="214648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CONGRESS SYSTEM</a:t>
            </a:r>
            <a:endParaRPr lang="en-GB" dirty="0"/>
          </a:p>
        </p:txBody>
      </p:sp>
      <p:sp>
        <p:nvSpPr>
          <p:cNvPr id="3" name="Content Placeholder 2"/>
          <p:cNvSpPr>
            <a:spLocks noGrp="1"/>
          </p:cNvSpPr>
          <p:nvPr>
            <p:ph idx="1"/>
          </p:nvPr>
        </p:nvSpPr>
        <p:spPr/>
        <p:txBody>
          <a:bodyPr>
            <a:normAutofit fontScale="55000" lnSpcReduction="20000"/>
          </a:bodyPr>
          <a:lstStyle/>
          <a:p>
            <a:r>
              <a:rPr lang="en-US" i="1" dirty="0"/>
              <a:t>The war had been won by cooperation. </a:t>
            </a:r>
            <a:r>
              <a:rPr lang="en-US" dirty="0"/>
              <a:t>It was natural that the powers should consider keeping the peace by continuing that cooperation. </a:t>
            </a:r>
            <a:endParaRPr lang="en-US" dirty="0" smtClean="0"/>
          </a:p>
          <a:p>
            <a:r>
              <a:rPr lang="en-US" dirty="0" smtClean="0"/>
              <a:t>The </a:t>
            </a:r>
            <a:r>
              <a:rPr lang="en-US" dirty="0"/>
              <a:t>problem was that the idea of cooperation was expressed in </a:t>
            </a:r>
            <a:r>
              <a:rPr lang="en-US" i="1" dirty="0"/>
              <a:t>two separate documents, </a:t>
            </a:r>
            <a:r>
              <a:rPr lang="en-US" dirty="0"/>
              <a:t>and these were the source of disagreement:</a:t>
            </a:r>
            <a:endParaRPr lang="en-GB" dirty="0"/>
          </a:p>
          <a:p>
            <a:r>
              <a:rPr lang="en-US" b="1" dirty="0" smtClean="0"/>
              <a:t>(</a:t>
            </a:r>
            <a:r>
              <a:rPr lang="en-US" b="1" dirty="0"/>
              <a:t>a</a:t>
            </a:r>
            <a:r>
              <a:rPr lang="en-US" b="1" dirty="0" smtClean="0"/>
              <a:t>)</a:t>
            </a:r>
            <a:r>
              <a:rPr lang="en-US" dirty="0" smtClean="0"/>
              <a:t> </a:t>
            </a:r>
            <a:r>
              <a:rPr lang="en-US" b="1" dirty="0" smtClean="0"/>
              <a:t>the Treaty of Paris (November 1815) </a:t>
            </a:r>
            <a:r>
              <a:rPr lang="en-US" b="1" dirty="0"/>
              <a:t>Article VI and the Quadruple Alliance</a:t>
            </a:r>
            <a:endParaRPr lang="en-GB" dirty="0"/>
          </a:p>
          <a:p>
            <a:r>
              <a:rPr lang="en-US" dirty="0"/>
              <a:t>Napoleon's near success in the 'Hundred Days' proved the need to make some permanent</a:t>
            </a:r>
            <a:r>
              <a:rPr lang="en-US" i="1" dirty="0"/>
              <a:t> arrangements to safeguard the Settlement. </a:t>
            </a:r>
            <a:r>
              <a:rPr lang="en-US" dirty="0" smtClean="0"/>
              <a:t>Largely </a:t>
            </a:r>
            <a:r>
              <a:rPr lang="en-US" dirty="0"/>
              <a:t>as a result of the efforts of Lord Castlereagh, the British </a:t>
            </a:r>
            <a:r>
              <a:rPr lang="en-US" dirty="0" smtClean="0"/>
              <a:t>foreign secretary</a:t>
            </a:r>
            <a:r>
              <a:rPr lang="en-US" dirty="0"/>
              <a:t>, it was agreed:</a:t>
            </a:r>
            <a:endParaRPr lang="en-GB" dirty="0"/>
          </a:p>
          <a:p>
            <a:r>
              <a:rPr lang="en-US" dirty="0"/>
              <a:t>That the Quadruple Alliance of Austria, Russia, Britain and Prussia should continue for another twenty years to </a:t>
            </a:r>
            <a:r>
              <a:rPr lang="en-US" i="1" dirty="0"/>
              <a:t>exclude the Bonaparte dynasty from France.</a:t>
            </a:r>
            <a:endParaRPr lang="en-GB" dirty="0"/>
          </a:p>
          <a:p>
            <a:r>
              <a:rPr lang="en-US" dirty="0"/>
              <a:t>Article VI provided that </a:t>
            </a:r>
            <a:r>
              <a:rPr lang="en-US" i="1" dirty="0"/>
              <a:t>Congresses would be held </a:t>
            </a:r>
            <a:r>
              <a:rPr lang="en-US" dirty="0"/>
              <a:t>so that the Allies could discuss 'great common interest' and measures necessary 'for the repose and prosperity of the peoples and for the maintenance of the peace of Europe</a:t>
            </a:r>
            <a:r>
              <a:rPr lang="en-US" dirty="0" smtClean="0"/>
              <a:t>'.</a:t>
            </a:r>
          </a:p>
          <a:p>
            <a:endParaRPr lang="en-GB" dirty="0"/>
          </a:p>
        </p:txBody>
      </p:sp>
    </p:spTree>
    <p:extLst>
      <p:ext uri="{BB962C8B-B14F-4D97-AF65-F5344CB8AC3E}">
        <p14:creationId xmlns:p14="http://schemas.microsoft.com/office/powerpoint/2010/main" val="291225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Holy Alliance</a:t>
            </a:r>
            <a:r>
              <a:rPr lang="en-GB" dirty="0"/>
              <a:t> </a:t>
            </a:r>
            <a:r>
              <a:rPr lang="en-GB" dirty="0" smtClean="0"/>
              <a:t>May 1815</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The Tsar (under the influence of the German religious mystic Baroness von </a:t>
            </a:r>
            <a:r>
              <a:rPr lang="en-US" dirty="0" err="1" smtClean="0"/>
              <a:t>Krudener</a:t>
            </a:r>
            <a:r>
              <a:rPr lang="en-US" dirty="0" smtClean="0"/>
              <a:t>) had produced another document. This was to be the basis of a </a:t>
            </a:r>
            <a:r>
              <a:rPr lang="en-US" i="1" dirty="0" smtClean="0"/>
              <a:t>personal pact between the European rulers. </a:t>
            </a:r>
          </a:p>
          <a:p>
            <a:r>
              <a:rPr lang="en-US" dirty="0" smtClean="0"/>
              <a:t>Its main signatories were Prussia, Austria and Russia. Indeed it was signed by all of the rulers except the Pope, the Sultan and the King of Britain. </a:t>
            </a:r>
          </a:p>
          <a:p>
            <a:r>
              <a:rPr lang="en-US" dirty="0" smtClean="0"/>
              <a:t>Its intention was very vague. The Tsar probably intended it as a </a:t>
            </a:r>
            <a:r>
              <a:rPr lang="en-US" i="1" dirty="0" smtClean="0"/>
              <a:t>renewal of the old Christian unity of Europe. </a:t>
            </a:r>
            <a:r>
              <a:rPr lang="en-US" dirty="0" smtClean="0"/>
              <a:t>The governments and peoples were to behave as 'members of one and the same Christian nation'. </a:t>
            </a:r>
          </a:p>
          <a:p>
            <a:r>
              <a:rPr lang="en-US" dirty="0" smtClean="0"/>
              <a:t>Rulers were urged to behave as `fathers of families' towards their subjects. </a:t>
            </a:r>
          </a:p>
          <a:p>
            <a:r>
              <a:rPr lang="en-US" dirty="0" smtClean="0"/>
              <a:t>Castlereagh said it was nonsense. Even Metternich called it a 'loud sounding nothing'. However, he had a use for this </a:t>
            </a:r>
            <a:r>
              <a:rPr lang="en-US" i="1" dirty="0" smtClean="0"/>
              <a:t>vague link between the three great absolutist powers.</a:t>
            </a:r>
            <a:endParaRPr lang="en-GB" dirty="0" smtClean="0"/>
          </a:p>
          <a:p>
            <a:endParaRPr lang="en-GB" dirty="0"/>
          </a:p>
        </p:txBody>
      </p:sp>
    </p:spTree>
    <p:extLst>
      <p:ext uri="{BB962C8B-B14F-4D97-AF65-F5344CB8AC3E}">
        <p14:creationId xmlns:p14="http://schemas.microsoft.com/office/powerpoint/2010/main" val="111788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CONCERT OF EUROPE</a:t>
            </a:r>
            <a:endParaRPr lang="en-GB" dirty="0"/>
          </a:p>
        </p:txBody>
      </p:sp>
      <p:sp>
        <p:nvSpPr>
          <p:cNvPr id="3" name="Content Placeholder 2"/>
          <p:cNvSpPr>
            <a:spLocks noGrp="1"/>
          </p:cNvSpPr>
          <p:nvPr>
            <p:ph idx="1"/>
          </p:nvPr>
        </p:nvSpPr>
        <p:spPr/>
        <p:txBody>
          <a:bodyPr>
            <a:normAutofit lnSpcReduction="10000"/>
          </a:bodyPr>
          <a:lstStyle/>
          <a:p>
            <a:r>
              <a:rPr lang="en-US" dirty="0"/>
              <a:t>Between 1815 and 1822 there were a series of conferences to </a:t>
            </a:r>
            <a:r>
              <a:rPr lang="en-US" dirty="0" smtClean="0"/>
              <a:t>discuss </a:t>
            </a:r>
            <a:r>
              <a:rPr lang="en-US" dirty="0"/>
              <a:t>matters of common interest. </a:t>
            </a:r>
            <a:endParaRPr lang="en-US" dirty="0" smtClean="0"/>
          </a:p>
          <a:p>
            <a:r>
              <a:rPr lang="en-US" dirty="0" smtClean="0"/>
              <a:t>The </a:t>
            </a:r>
            <a:r>
              <a:rPr lang="en-US" dirty="0"/>
              <a:t>most important matters were </a:t>
            </a:r>
            <a:r>
              <a:rPr lang="en-US" dirty="0" smtClean="0"/>
              <a:t>the </a:t>
            </a:r>
            <a:r>
              <a:rPr lang="en-US" i="1" dirty="0"/>
              <a:t>revolutions </a:t>
            </a:r>
            <a:r>
              <a:rPr lang="en-US" dirty="0"/>
              <a:t>which broke out in some of the states of Europe in </a:t>
            </a:r>
            <a:r>
              <a:rPr lang="en-US" i="1" dirty="0"/>
              <a:t>1820 </a:t>
            </a:r>
            <a:r>
              <a:rPr lang="en-US" dirty="0"/>
              <a:t>and continuing revolutions in South America. </a:t>
            </a:r>
            <a:endParaRPr lang="en-US" dirty="0" smtClean="0"/>
          </a:p>
          <a:p>
            <a:r>
              <a:rPr lang="en-US" dirty="0" smtClean="0"/>
              <a:t>Very </a:t>
            </a:r>
            <a:r>
              <a:rPr lang="en-US" dirty="0"/>
              <a:t>soon a rift grew between the European powers over the purpose of the congresses</a:t>
            </a:r>
            <a:endParaRPr lang="en-GB" dirty="0"/>
          </a:p>
        </p:txBody>
      </p:sp>
    </p:spTree>
    <p:extLst>
      <p:ext uri="{BB962C8B-B14F-4D97-AF65-F5344CB8AC3E}">
        <p14:creationId xmlns:p14="http://schemas.microsoft.com/office/powerpoint/2010/main" val="182631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dirty="0" smtClean="0"/>
              <a:t>Congresses</a:t>
            </a:r>
            <a:endParaRPr lang="en-GB" dirty="0"/>
          </a:p>
        </p:txBody>
      </p:sp>
      <p:sp>
        <p:nvSpPr>
          <p:cNvPr id="3" name="Content Placeholder 2"/>
          <p:cNvSpPr>
            <a:spLocks noGrp="1"/>
          </p:cNvSpPr>
          <p:nvPr>
            <p:ph idx="1"/>
          </p:nvPr>
        </p:nvSpPr>
        <p:spPr>
          <a:xfrm>
            <a:off x="457200" y="980728"/>
            <a:ext cx="8229600" cy="5688632"/>
          </a:xfrm>
        </p:spPr>
        <p:txBody>
          <a:bodyPr>
            <a:normAutofit fontScale="55000" lnSpcReduction="20000"/>
          </a:bodyPr>
          <a:lstStyle/>
          <a:p>
            <a:r>
              <a:rPr lang="en-US" b="1" dirty="0" smtClean="0"/>
              <a:t>The </a:t>
            </a:r>
            <a:r>
              <a:rPr lang="en-US" b="1" dirty="0"/>
              <a:t>Congress of Aix La </a:t>
            </a:r>
            <a:r>
              <a:rPr lang="en-US" b="1" dirty="0" err="1"/>
              <a:t>Chapelle</a:t>
            </a:r>
            <a:r>
              <a:rPr lang="en-US" b="1" dirty="0"/>
              <a:t> (1818) </a:t>
            </a:r>
            <a:endParaRPr lang="en-GB" dirty="0"/>
          </a:p>
          <a:p>
            <a:r>
              <a:rPr lang="en-US" dirty="0"/>
              <a:t>The first congress settled the issues of </a:t>
            </a:r>
            <a:r>
              <a:rPr lang="en-US" i="1" dirty="0"/>
              <a:t>payment of the indemnity </a:t>
            </a:r>
            <a:r>
              <a:rPr lang="en-US" dirty="0"/>
              <a:t>and withdrawal of the army of occupation from </a:t>
            </a:r>
            <a:r>
              <a:rPr lang="en-US" dirty="0" smtClean="0"/>
              <a:t>France</a:t>
            </a:r>
          </a:p>
          <a:p>
            <a:r>
              <a:rPr lang="en-US" b="1" dirty="0" smtClean="0"/>
              <a:t>The </a:t>
            </a:r>
            <a:r>
              <a:rPr lang="en-US" b="1" dirty="0"/>
              <a:t>Congress of Troppau, Silesia (1820)</a:t>
            </a:r>
            <a:endParaRPr lang="en-GB" dirty="0"/>
          </a:p>
          <a:p>
            <a:r>
              <a:rPr lang="en-US" dirty="0"/>
              <a:t>In 1820 revolts broke out in Spain, Portugal and the Kingdom of the Two </a:t>
            </a:r>
            <a:r>
              <a:rPr lang="en-US" dirty="0" err="1"/>
              <a:t>Sicilies</a:t>
            </a:r>
            <a:r>
              <a:rPr lang="en-US" dirty="0"/>
              <a:t>. It was over these events that the line was first clearly drawn between the attitudes of </a:t>
            </a:r>
            <a:r>
              <a:rPr lang="en-US" i="1" dirty="0"/>
              <a:t>Castlereagh </a:t>
            </a:r>
            <a:r>
              <a:rPr lang="en-US" dirty="0"/>
              <a:t>and </a:t>
            </a:r>
            <a:r>
              <a:rPr lang="en-US" i="1" dirty="0"/>
              <a:t>Metternich </a:t>
            </a:r>
            <a:r>
              <a:rPr lang="en-US" dirty="0"/>
              <a:t>towards intervention:</a:t>
            </a:r>
            <a:endParaRPr lang="en-GB" dirty="0"/>
          </a:p>
          <a:p>
            <a:pPr lvl="0"/>
            <a:r>
              <a:rPr lang="en-US" u="sng" dirty="0" smtClean="0"/>
              <a:t>The </a:t>
            </a:r>
            <a:r>
              <a:rPr lang="en-US" i="1" u="sng" dirty="0"/>
              <a:t>State Paper of 5 May 1820</a:t>
            </a:r>
            <a:r>
              <a:rPr lang="en-US" i="1" dirty="0"/>
              <a:t>. </a:t>
            </a:r>
            <a:endParaRPr lang="en-US" i="1" dirty="0" smtClean="0"/>
          </a:p>
          <a:p>
            <a:pPr lvl="0"/>
            <a:r>
              <a:rPr lang="en-US" dirty="0" smtClean="0"/>
              <a:t>Even </a:t>
            </a:r>
            <a:r>
              <a:rPr lang="en-US" dirty="0"/>
              <a:t>before the meeting Castlereagh made his position clear. He saw the congresses as designed to </a:t>
            </a:r>
            <a:r>
              <a:rPr lang="en-US" i="1" dirty="0"/>
              <a:t>prevent the restoration of the Bonaparte dynasty in France </a:t>
            </a:r>
            <a:r>
              <a:rPr lang="en-US" dirty="0"/>
              <a:t>and to </a:t>
            </a:r>
            <a:r>
              <a:rPr lang="en-US" i="1" dirty="0"/>
              <a:t>protect the Vienna Settlement.</a:t>
            </a:r>
            <a:r>
              <a:rPr lang="en-US" dirty="0"/>
              <a:t> </a:t>
            </a:r>
            <a:endParaRPr lang="en-US" dirty="0" smtClean="0"/>
          </a:p>
          <a:p>
            <a:pPr lvl="0"/>
            <a:r>
              <a:rPr lang="en-US" dirty="0" smtClean="0"/>
              <a:t>It </a:t>
            </a:r>
            <a:r>
              <a:rPr lang="en-US" dirty="0"/>
              <a:t>was not that he </a:t>
            </a:r>
            <a:r>
              <a:rPr lang="en-US" dirty="0" err="1"/>
              <a:t>sympathised</a:t>
            </a:r>
            <a:r>
              <a:rPr lang="en-US" dirty="0"/>
              <a:t> with revolution. He once remarked 'we are always pleased to see evil germs destroyed'. </a:t>
            </a:r>
            <a:endParaRPr lang="en-US" dirty="0" smtClean="0"/>
          </a:p>
          <a:p>
            <a:pPr lvl="0"/>
            <a:r>
              <a:rPr lang="en-US" dirty="0" smtClean="0"/>
              <a:t>His </a:t>
            </a:r>
            <a:r>
              <a:rPr lang="en-US" dirty="0"/>
              <a:t>fear was that intervention could </a:t>
            </a:r>
            <a:r>
              <a:rPr lang="en-US" i="1" dirty="0"/>
              <a:t>upset the balance of power in Europe.  </a:t>
            </a:r>
            <a:r>
              <a:rPr lang="en-US" dirty="0"/>
              <a:t>Revolutions were </a:t>
            </a:r>
            <a:r>
              <a:rPr lang="en-US" i="1" dirty="0"/>
              <a:t>internal matters, </a:t>
            </a:r>
            <a:r>
              <a:rPr lang="en-US" dirty="0"/>
              <a:t>to be dealt with by the governments of the states concerned.</a:t>
            </a:r>
            <a:endParaRPr lang="en-GB" dirty="0"/>
          </a:p>
          <a:p>
            <a:r>
              <a:rPr lang="en-US" dirty="0"/>
              <a:t> </a:t>
            </a:r>
            <a:r>
              <a:rPr lang="en-US" u="sng" dirty="0" smtClean="0"/>
              <a:t>The </a:t>
            </a:r>
            <a:r>
              <a:rPr lang="en-US" i="1" u="sng" dirty="0"/>
              <a:t>Troppau Protocol. </a:t>
            </a:r>
            <a:endParaRPr lang="en-US" i="1" u="sng" dirty="0" smtClean="0"/>
          </a:p>
          <a:p>
            <a:r>
              <a:rPr lang="en-US" dirty="0" smtClean="0"/>
              <a:t>Metternich's </a:t>
            </a:r>
            <a:r>
              <a:rPr lang="en-US" dirty="0"/>
              <a:t>view was summed up by the agreement of Russia, Prussia and Austria that they would intervene in the affairs of </a:t>
            </a:r>
            <a:r>
              <a:rPr lang="en-US" i="1" dirty="0"/>
              <a:t>any state in Europe where events seemed to threaten the interests of any other state. </a:t>
            </a:r>
            <a:endParaRPr lang="en-US" i="1" dirty="0" smtClean="0"/>
          </a:p>
          <a:p>
            <a:r>
              <a:rPr lang="en-US" dirty="0" smtClean="0"/>
              <a:t>Clearly </a:t>
            </a:r>
            <a:r>
              <a:rPr lang="en-US" dirty="0"/>
              <a:t>this was an alliance against revolution. Castlereagh sent only an observer to Troppau and after the agreement was made he protested at the misuse of the Congress for this purpose.</a:t>
            </a:r>
            <a:endParaRPr lang="en-GB" dirty="0"/>
          </a:p>
          <a:p>
            <a:endParaRPr lang="en-GB" dirty="0"/>
          </a:p>
        </p:txBody>
      </p:sp>
    </p:spTree>
    <p:extLst>
      <p:ext uri="{BB962C8B-B14F-4D97-AF65-F5344CB8AC3E}">
        <p14:creationId xmlns:p14="http://schemas.microsoft.com/office/powerpoint/2010/main" val="2208848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Congresses 2</a:t>
            </a:r>
            <a:endParaRPr lang="en-GB" dirty="0"/>
          </a:p>
        </p:txBody>
      </p:sp>
      <p:sp>
        <p:nvSpPr>
          <p:cNvPr id="3" name="Content Placeholder 2"/>
          <p:cNvSpPr>
            <a:spLocks noGrp="1"/>
          </p:cNvSpPr>
          <p:nvPr>
            <p:ph idx="1"/>
          </p:nvPr>
        </p:nvSpPr>
        <p:spPr>
          <a:xfrm>
            <a:off x="457200" y="1600200"/>
            <a:ext cx="8229600" cy="5069160"/>
          </a:xfrm>
        </p:spPr>
        <p:txBody>
          <a:bodyPr>
            <a:normAutofit fontScale="55000" lnSpcReduction="20000"/>
          </a:bodyPr>
          <a:lstStyle/>
          <a:p>
            <a:r>
              <a:rPr lang="en-US" b="1" dirty="0"/>
              <a:t>The Congress of Verona (1822)</a:t>
            </a:r>
            <a:endParaRPr lang="en-GB" dirty="0"/>
          </a:p>
          <a:p>
            <a:r>
              <a:rPr lang="en-US" dirty="0"/>
              <a:t>By the time the next meeting took place, things had changed considerably:</a:t>
            </a:r>
            <a:endParaRPr lang="en-GB" dirty="0"/>
          </a:p>
          <a:p>
            <a:r>
              <a:rPr lang="en-US" dirty="0" smtClean="0"/>
              <a:t>(</a:t>
            </a:r>
            <a:r>
              <a:rPr lang="en-US" dirty="0" err="1" smtClean="0"/>
              <a:t>i</a:t>
            </a:r>
            <a:r>
              <a:rPr lang="en-US" dirty="0" smtClean="0"/>
              <a:t>)</a:t>
            </a:r>
            <a:r>
              <a:rPr lang="en-US" baseline="30000" dirty="0" smtClean="0"/>
              <a:t> </a:t>
            </a:r>
            <a:r>
              <a:rPr lang="en-US" dirty="0"/>
              <a:t>The </a:t>
            </a:r>
            <a:r>
              <a:rPr lang="en-US" i="1" dirty="0"/>
              <a:t>Greek War of Independence </a:t>
            </a:r>
            <a:r>
              <a:rPr lang="en-US" dirty="0"/>
              <a:t>had developed from a small scale </a:t>
            </a:r>
            <a:r>
              <a:rPr lang="en-US" i="1" dirty="0"/>
              <a:t>revolt against the Turks in 1819. </a:t>
            </a:r>
            <a:r>
              <a:rPr lang="en-US" dirty="0"/>
              <a:t>The Tsar </a:t>
            </a:r>
            <a:r>
              <a:rPr lang="en-US" dirty="0" smtClean="0"/>
              <a:t>sympathized </a:t>
            </a:r>
            <a:r>
              <a:rPr lang="en-US" dirty="0"/>
              <a:t>with this rebellion because Turkey was Russia's old enemy.</a:t>
            </a:r>
            <a:endParaRPr lang="en-GB" dirty="0"/>
          </a:p>
          <a:p>
            <a:r>
              <a:rPr lang="en-US" dirty="0"/>
              <a:t>(ii) The new British foreign secretary was </a:t>
            </a:r>
            <a:r>
              <a:rPr lang="en-US" i="1" dirty="0"/>
              <a:t>George Canning </a:t>
            </a:r>
            <a:r>
              <a:rPr lang="en-US" dirty="0"/>
              <a:t>(Castlereagh had committed suicide in 1821). On the whole Canning followed </a:t>
            </a:r>
            <a:r>
              <a:rPr lang="en-US" dirty="0" smtClean="0"/>
              <a:t>Castlereagh's </a:t>
            </a:r>
            <a:r>
              <a:rPr lang="en-US" dirty="0"/>
              <a:t>line in </a:t>
            </a:r>
            <a:r>
              <a:rPr lang="en-US" i="1" dirty="0"/>
              <a:t>opposing general European</a:t>
            </a:r>
            <a:r>
              <a:rPr lang="en-US" b="1" dirty="0"/>
              <a:t> </a:t>
            </a:r>
            <a:r>
              <a:rPr lang="en-US" i="1" dirty="0"/>
              <a:t>agreements to intervene in the affairs of other states. </a:t>
            </a:r>
            <a:r>
              <a:rPr lang="en-US" dirty="0"/>
              <a:t>However, Canning was very different in other ways:</a:t>
            </a:r>
            <a:endParaRPr lang="en-GB" dirty="0"/>
          </a:p>
          <a:p>
            <a:pPr marL="355600" indent="0">
              <a:buNone/>
            </a:pPr>
            <a:r>
              <a:rPr lang="en-US" dirty="0"/>
              <a:t>– He had a reputation for being </a:t>
            </a:r>
            <a:r>
              <a:rPr lang="en-US" i="1" dirty="0"/>
              <a:t>more liberal in outlook. </a:t>
            </a:r>
            <a:r>
              <a:rPr lang="en-US" dirty="0"/>
              <a:t>Castlereagh had been associated with repression in Britain, and Canning had long opposed him.</a:t>
            </a:r>
            <a:endParaRPr lang="en-GB" dirty="0"/>
          </a:p>
          <a:p>
            <a:pPr marL="355600" indent="0">
              <a:buNone/>
            </a:pPr>
            <a:r>
              <a:rPr lang="en-US" dirty="0"/>
              <a:t>– He had a greater understanding of the </a:t>
            </a:r>
            <a:r>
              <a:rPr lang="en-US" i="1" dirty="0"/>
              <a:t>needs of British trade.</a:t>
            </a:r>
            <a:endParaRPr lang="en-GB" dirty="0"/>
          </a:p>
          <a:p>
            <a:pPr marL="355600" indent="0">
              <a:buNone/>
            </a:pPr>
            <a:r>
              <a:rPr lang="en-US" dirty="0"/>
              <a:t>He was the MP for Liverpool, which brought him into close contact with merchants and businessmen.</a:t>
            </a:r>
            <a:endParaRPr lang="en-GB" dirty="0"/>
          </a:p>
          <a:p>
            <a:pPr marL="355600" indent="0">
              <a:buNone/>
            </a:pPr>
            <a:r>
              <a:rPr lang="en-US" dirty="0"/>
              <a:t>– He was a </a:t>
            </a:r>
            <a:r>
              <a:rPr lang="en-US" i="1" dirty="0"/>
              <a:t>brilliant speaker, </a:t>
            </a:r>
            <a:r>
              <a:rPr lang="en-US" dirty="0"/>
              <a:t>whereas Castlereagh was very poor. Canning could stir public opinion much more easily, fully understood the power of the press and was cuttingly witty.</a:t>
            </a:r>
            <a:endParaRPr lang="en-GB" dirty="0"/>
          </a:p>
          <a:p>
            <a:r>
              <a:rPr lang="en-US" dirty="0"/>
              <a:t>All he could do at this stage, though, was to send the Duke of Wellington to the Congress of Verona to object to the</a:t>
            </a:r>
            <a:r>
              <a:rPr lang="en-US" i="1" dirty="0"/>
              <a:t> French </a:t>
            </a:r>
            <a:r>
              <a:rPr lang="en-US" dirty="0"/>
              <a:t>intervention with 100,000 troops in Spain. Even so, that </a:t>
            </a:r>
            <a:r>
              <a:rPr lang="en-US" dirty="0" smtClean="0"/>
              <a:t>intervention </a:t>
            </a:r>
            <a:r>
              <a:rPr lang="en-US" dirty="0"/>
              <a:t>took place in </a:t>
            </a:r>
            <a:r>
              <a:rPr lang="en-US" i="1" dirty="0"/>
              <a:t>1823 </a:t>
            </a:r>
            <a:r>
              <a:rPr lang="en-US" dirty="0"/>
              <a:t>with the </a:t>
            </a:r>
            <a:r>
              <a:rPr lang="en-US" i="1" dirty="0"/>
              <a:t>approval </a:t>
            </a:r>
            <a:r>
              <a:rPr lang="en-US" i="1" dirty="0" smtClean="0"/>
              <a:t>of Congress</a:t>
            </a:r>
            <a:r>
              <a:rPr lang="en-US" i="1" dirty="0"/>
              <a:t>.</a:t>
            </a:r>
            <a:endParaRPr lang="en-GB" dirty="0"/>
          </a:p>
          <a:p>
            <a:endParaRPr lang="en-GB" dirty="0"/>
          </a:p>
        </p:txBody>
      </p:sp>
    </p:spTree>
    <p:extLst>
      <p:ext uri="{BB962C8B-B14F-4D97-AF65-F5344CB8AC3E}">
        <p14:creationId xmlns:p14="http://schemas.microsoft.com/office/powerpoint/2010/main" val="368565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Canning</a:t>
            </a:r>
            <a:endParaRPr lang="en-GB" dirty="0"/>
          </a:p>
        </p:txBody>
      </p:sp>
      <p:sp>
        <p:nvSpPr>
          <p:cNvPr id="3" name="Content Placeholder 2"/>
          <p:cNvSpPr>
            <a:spLocks noGrp="1"/>
          </p:cNvSpPr>
          <p:nvPr>
            <p:ph idx="1"/>
          </p:nvPr>
        </p:nvSpPr>
        <p:spPr/>
        <p:txBody>
          <a:bodyPr>
            <a:normAutofit fontScale="77500" lnSpcReduction="20000"/>
          </a:bodyPr>
          <a:lstStyle/>
          <a:p>
            <a:r>
              <a:rPr lang="en-US" dirty="0"/>
              <a:t>Canning now took the initiative in three regions:</a:t>
            </a:r>
            <a:endParaRPr lang="en-GB" dirty="0"/>
          </a:p>
          <a:p>
            <a:r>
              <a:rPr lang="en-US" dirty="0"/>
              <a:t>In the Spanish American colonies, he </a:t>
            </a:r>
            <a:r>
              <a:rPr lang="en-US" dirty="0" smtClean="0"/>
              <a:t>guaranteed </a:t>
            </a:r>
            <a:r>
              <a:rPr lang="en-US" dirty="0"/>
              <a:t>the independence of the newly created states.</a:t>
            </a:r>
            <a:endParaRPr lang="en-GB" dirty="0"/>
          </a:p>
          <a:p>
            <a:r>
              <a:rPr lang="en-US" dirty="0"/>
              <a:t>In Portugal, he actively supported the more liberal group against their opponents.</a:t>
            </a:r>
            <a:endParaRPr lang="en-GB" dirty="0"/>
          </a:p>
          <a:p>
            <a:r>
              <a:rPr lang="en-US" dirty="0"/>
              <a:t>In Greece, he brought about a diplomatic agreement to achieve self government. In so doing he also </a:t>
            </a:r>
            <a:r>
              <a:rPr lang="en-US" i="1" dirty="0"/>
              <a:t>split the Holy Alliance powers.</a:t>
            </a:r>
            <a:endParaRPr lang="en-GB" dirty="0"/>
          </a:p>
          <a:p>
            <a:r>
              <a:rPr lang="en-US" dirty="0"/>
              <a:t>As a result of these events he could rejoice that he was restoring things to normality, 'back to a wholesome state'. </a:t>
            </a:r>
            <a:endParaRPr lang="en-US" dirty="0" smtClean="0"/>
          </a:p>
          <a:p>
            <a:r>
              <a:rPr lang="en-US" dirty="0" smtClean="0"/>
              <a:t>In </a:t>
            </a:r>
            <a:r>
              <a:rPr lang="en-US" dirty="0"/>
              <a:t>fact, what the three regions had in common was that the </a:t>
            </a:r>
            <a:r>
              <a:rPr lang="en-US" i="1" dirty="0"/>
              <a:t>Royal Navy </a:t>
            </a:r>
            <a:r>
              <a:rPr lang="en-US" dirty="0"/>
              <a:t>could brought into action and that </a:t>
            </a:r>
            <a:r>
              <a:rPr lang="en-US" i="1" dirty="0"/>
              <a:t>British trade interests were strong.</a:t>
            </a:r>
            <a:endParaRPr lang="en-GB" dirty="0"/>
          </a:p>
        </p:txBody>
      </p:sp>
    </p:spTree>
    <p:extLst>
      <p:ext uri="{BB962C8B-B14F-4D97-AF65-F5344CB8AC3E}">
        <p14:creationId xmlns:p14="http://schemas.microsoft.com/office/powerpoint/2010/main" val="2645782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55000" lnSpcReduction="20000"/>
          </a:bodyPr>
          <a:lstStyle/>
          <a:p>
            <a:r>
              <a:rPr lang="en-US" b="1" dirty="0" smtClean="0"/>
              <a:t>The Spanish American colonies</a:t>
            </a:r>
            <a:endParaRPr lang="en-GB" dirty="0" smtClean="0"/>
          </a:p>
          <a:p>
            <a:r>
              <a:rPr lang="en-US" dirty="0" smtClean="0"/>
              <a:t>In </a:t>
            </a:r>
            <a:r>
              <a:rPr lang="en-US" dirty="0"/>
              <a:t>1823 it was </a:t>
            </a:r>
            <a:r>
              <a:rPr lang="en-GB" dirty="0"/>
              <a:t>rumoured</a:t>
            </a:r>
            <a:r>
              <a:rPr lang="en-US" dirty="0"/>
              <a:t> that the European powers led by France and Russia were prepared to support the </a:t>
            </a:r>
            <a:r>
              <a:rPr lang="en-US" i="1" dirty="0"/>
              <a:t>re-establishment</a:t>
            </a:r>
            <a:r>
              <a:rPr lang="en-US" dirty="0"/>
              <a:t> of </a:t>
            </a:r>
            <a:r>
              <a:rPr lang="en-US" i="1" dirty="0"/>
              <a:t>Spanish rule</a:t>
            </a:r>
            <a:endParaRPr lang="en-US" i="1" dirty="0" smtClean="0"/>
          </a:p>
          <a:p>
            <a:r>
              <a:rPr lang="en-US" dirty="0" smtClean="0"/>
              <a:t>In December </a:t>
            </a:r>
            <a:r>
              <a:rPr lang="en-US" dirty="0"/>
              <a:t>1824 Canning officially recognised the independence of the new states. </a:t>
            </a:r>
            <a:endParaRPr lang="en-US" dirty="0" smtClean="0"/>
          </a:p>
          <a:p>
            <a:r>
              <a:rPr lang="en-US" b="1" dirty="0"/>
              <a:t>Portugal</a:t>
            </a:r>
            <a:endParaRPr lang="en-GB" dirty="0"/>
          </a:p>
          <a:p>
            <a:r>
              <a:rPr lang="en-US" dirty="0"/>
              <a:t>In 1824, King John of Portugal asked for British help to restore him to his throne. </a:t>
            </a:r>
            <a:endParaRPr lang="en-US" dirty="0" smtClean="0"/>
          </a:p>
          <a:p>
            <a:r>
              <a:rPr lang="en-US" dirty="0" smtClean="0"/>
              <a:t>Here </a:t>
            </a:r>
            <a:r>
              <a:rPr lang="en-US" dirty="0"/>
              <a:t>the situation was unusual. Instead of liberal revolutionaries forcing a constitution upon the ruler the King had already granted one and wished to maintain it. He was supported by the liberals and the threat came from </a:t>
            </a:r>
            <a:r>
              <a:rPr lang="en-US" i="1" dirty="0"/>
              <a:t>his own wife and his brother Miguel. </a:t>
            </a:r>
            <a:endParaRPr lang="en-US" i="1" dirty="0" smtClean="0"/>
          </a:p>
          <a:p>
            <a:r>
              <a:rPr lang="en-US" dirty="0" smtClean="0"/>
              <a:t>Britain </a:t>
            </a:r>
            <a:r>
              <a:rPr lang="en-US" dirty="0"/>
              <a:t>had a long-established </a:t>
            </a:r>
            <a:r>
              <a:rPr lang="en-US" i="1" dirty="0"/>
              <a:t>relationship </a:t>
            </a:r>
            <a:r>
              <a:rPr lang="en-US" dirty="0"/>
              <a:t>and </a:t>
            </a:r>
            <a:r>
              <a:rPr lang="en-US" i="1" dirty="0"/>
              <a:t>trade links </a:t>
            </a:r>
            <a:r>
              <a:rPr lang="en-US" dirty="0"/>
              <a:t>with Portugal. It looked as if France would step in if no action was taken, and would support Miguel. </a:t>
            </a:r>
            <a:endParaRPr lang="en-US" dirty="0" smtClean="0"/>
          </a:p>
          <a:p>
            <a:r>
              <a:rPr lang="en-US" dirty="0" smtClean="0"/>
              <a:t>So </a:t>
            </a:r>
            <a:r>
              <a:rPr lang="en-US" dirty="0"/>
              <a:t>Canning contributed naval assistance and the king was </a:t>
            </a:r>
            <a:r>
              <a:rPr lang="en-US" i="1" dirty="0"/>
              <a:t>restored to his throne. </a:t>
            </a:r>
            <a:endParaRPr lang="en-US" i="1" dirty="0" smtClean="0"/>
          </a:p>
          <a:p>
            <a:r>
              <a:rPr lang="en-US" dirty="0" smtClean="0"/>
              <a:t>The </a:t>
            </a:r>
            <a:r>
              <a:rPr lang="en-US" dirty="0"/>
              <a:t>persistent Miguel tried again at a later date, and in 1833 the Royal Navy was used again to restore the throne of the grand-daughter of King John, Maria.</a:t>
            </a:r>
            <a:endParaRPr lang="en-US" dirty="0" smtClean="0"/>
          </a:p>
          <a:p>
            <a:endParaRPr lang="en-GB" dirty="0"/>
          </a:p>
        </p:txBody>
      </p:sp>
    </p:spTree>
    <p:extLst>
      <p:ext uri="{BB962C8B-B14F-4D97-AF65-F5344CB8AC3E}">
        <p14:creationId xmlns:p14="http://schemas.microsoft.com/office/powerpoint/2010/main" val="571939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Greece</a:t>
            </a:r>
            <a:r>
              <a:rPr lang="en-GB" dirty="0"/>
              <a:t> </a:t>
            </a:r>
            <a:r>
              <a:rPr lang="en-GB" dirty="0" smtClean="0"/>
              <a:t>1</a:t>
            </a:r>
            <a:endParaRPr lang="en-GB" dirty="0"/>
          </a:p>
        </p:txBody>
      </p:sp>
      <p:sp>
        <p:nvSpPr>
          <p:cNvPr id="3" name="Content Placeholder 2"/>
          <p:cNvSpPr>
            <a:spLocks noGrp="1"/>
          </p:cNvSpPr>
          <p:nvPr>
            <p:ph idx="1"/>
          </p:nvPr>
        </p:nvSpPr>
        <p:spPr/>
        <p:txBody>
          <a:bodyPr>
            <a:normAutofit fontScale="55000" lnSpcReduction="20000"/>
          </a:bodyPr>
          <a:lstStyle/>
          <a:p>
            <a:r>
              <a:rPr lang="en-US" dirty="0" smtClean="0"/>
              <a:t>In </a:t>
            </a:r>
            <a:r>
              <a:rPr lang="en-US" dirty="0"/>
              <a:t>1821 </a:t>
            </a:r>
            <a:r>
              <a:rPr lang="en-US" dirty="0" smtClean="0"/>
              <a:t>there was a </a:t>
            </a:r>
            <a:r>
              <a:rPr lang="en-US" i="1" dirty="0" smtClean="0"/>
              <a:t>widespread </a:t>
            </a:r>
            <a:r>
              <a:rPr lang="en-US" dirty="0"/>
              <a:t>Greek </a:t>
            </a:r>
            <a:r>
              <a:rPr lang="en-US" i="1" dirty="0" smtClean="0"/>
              <a:t>revolt</a:t>
            </a:r>
            <a:r>
              <a:rPr lang="en-US" dirty="0" smtClean="0"/>
              <a:t>. </a:t>
            </a:r>
          </a:p>
          <a:p>
            <a:r>
              <a:rPr lang="en-US" dirty="0" smtClean="0"/>
              <a:t>By </a:t>
            </a:r>
            <a:r>
              <a:rPr lang="en-US" dirty="0"/>
              <a:t>1823, the rebels were so successful that the</a:t>
            </a:r>
            <a:r>
              <a:rPr lang="en-US" baseline="30000" dirty="0"/>
              <a:t> </a:t>
            </a:r>
            <a:r>
              <a:rPr lang="en-US" dirty="0"/>
              <a:t>Sultan turned for help to his vassal, </a:t>
            </a:r>
            <a:r>
              <a:rPr lang="en-US" dirty="0" err="1"/>
              <a:t>Mehemet</a:t>
            </a:r>
            <a:r>
              <a:rPr lang="en-US" dirty="0"/>
              <a:t> Ali, Pasha of Egypt</a:t>
            </a:r>
            <a:r>
              <a:rPr lang="en-US" baseline="30000" dirty="0"/>
              <a:t>. </a:t>
            </a:r>
            <a:r>
              <a:rPr lang="en-US" dirty="0"/>
              <a:t>Under his rule Egypt had been ruthlessly </a:t>
            </a:r>
            <a:r>
              <a:rPr lang="en-US" dirty="0" err="1"/>
              <a:t>modernised</a:t>
            </a:r>
            <a:r>
              <a:rPr lang="en-US" dirty="0"/>
              <a:t> and he followed an expansionist policy. </a:t>
            </a:r>
            <a:endParaRPr lang="en-US" dirty="0" smtClean="0"/>
          </a:p>
          <a:p>
            <a:r>
              <a:rPr lang="en-US" dirty="0" smtClean="0"/>
              <a:t>In </a:t>
            </a:r>
            <a:r>
              <a:rPr lang="en-US" dirty="0"/>
              <a:t>1824 he was given command </a:t>
            </a:r>
            <a:r>
              <a:rPr lang="en-US" dirty="0" smtClean="0"/>
              <a:t>in </a:t>
            </a:r>
            <a:r>
              <a:rPr lang="en-US" dirty="0"/>
              <a:t>the Morea and his son Ibrahim Pasha began systematically to exterminate the population.</a:t>
            </a:r>
            <a:endParaRPr lang="en-GB" dirty="0"/>
          </a:p>
          <a:p>
            <a:r>
              <a:rPr lang="en-US" i="1" dirty="0" smtClean="0"/>
              <a:t>Russia </a:t>
            </a:r>
            <a:r>
              <a:rPr lang="en-US" i="1" dirty="0" err="1"/>
              <a:t>sympathised</a:t>
            </a:r>
            <a:r>
              <a:rPr lang="en-US" i="1" dirty="0"/>
              <a:t> very strongly with the Greeks. </a:t>
            </a:r>
            <a:r>
              <a:rPr lang="en-US" dirty="0"/>
              <a:t>The Tsar had no hesitation in wanting to support rebels in this case.</a:t>
            </a:r>
            <a:endParaRPr lang="en-GB" dirty="0"/>
          </a:p>
          <a:p>
            <a:r>
              <a:rPr lang="en-US" i="1" dirty="0"/>
              <a:t>Austria was opposed to intervention. </a:t>
            </a:r>
            <a:r>
              <a:rPr lang="en-US" dirty="0"/>
              <a:t>Metternich had already been embarrassed by the Tsar's keenness to throw Russia's weight about all over Europe. Now he feared Russia would `gobble Greece at one mouthful and Turkey at the next'.</a:t>
            </a:r>
            <a:endParaRPr lang="en-GB" dirty="0"/>
          </a:p>
          <a:p>
            <a:r>
              <a:rPr lang="en-US" i="1" dirty="0"/>
              <a:t>Britain faced a dilemma. </a:t>
            </a:r>
            <a:r>
              <a:rPr lang="en-US" dirty="0"/>
              <a:t>A Russian victory over Turkey could increase her power in the Near East and threaten India. On the other hand Canning was aware of tremendous enthusiasm in Britain for the Greek cause and at the prospect of considerable </a:t>
            </a:r>
            <a:r>
              <a:rPr lang="en-US" i="1" dirty="0"/>
              <a:t>trade opportunities. </a:t>
            </a:r>
            <a:r>
              <a:rPr lang="en-US" dirty="0"/>
              <a:t>A loan of £800,000 had been floated in London in 1824 to help the Greek cause</a:t>
            </a:r>
            <a:r>
              <a:rPr lang="en-US" dirty="0" smtClean="0"/>
              <a:t>.</a:t>
            </a:r>
            <a:endParaRPr lang="en-GB" dirty="0"/>
          </a:p>
        </p:txBody>
      </p:sp>
    </p:spTree>
    <p:extLst>
      <p:ext uri="{BB962C8B-B14F-4D97-AF65-F5344CB8AC3E}">
        <p14:creationId xmlns:p14="http://schemas.microsoft.com/office/powerpoint/2010/main" val="27560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Greece 2</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By 1826 it looked as if the Greeks were about to be defeated by the Egyptian army acting on behalf of the Turkish government. The new Tsar Nicholas I and Canning were both under pressure to do something. </a:t>
            </a:r>
          </a:p>
          <a:p>
            <a:r>
              <a:rPr lang="en-US" dirty="0" smtClean="0"/>
              <a:t>In a very clever move to </a:t>
            </a:r>
            <a:r>
              <a:rPr lang="en-US" i="1" dirty="0" smtClean="0"/>
              <a:t>prevent Russia acting alone an getting out of control, </a:t>
            </a:r>
            <a:r>
              <a:rPr lang="en-US" dirty="0" smtClean="0"/>
              <a:t>Canning brought Britain, Russia and France together with the </a:t>
            </a:r>
            <a:r>
              <a:rPr lang="en-US" i="1" dirty="0" smtClean="0"/>
              <a:t>Treaty of London in 1827. </a:t>
            </a:r>
          </a:p>
          <a:p>
            <a:r>
              <a:rPr lang="en-US" dirty="0" smtClean="0"/>
              <a:t>They agreed to persuade Turkey to grant self government to Greece. Canning was jubilant. a had </a:t>
            </a:r>
            <a:r>
              <a:rPr lang="en-US" i="1" dirty="0" smtClean="0"/>
              <a:t>broken the link between Russia, Prussia and Austria. </a:t>
            </a:r>
          </a:p>
          <a:p>
            <a:r>
              <a:rPr lang="en-US" dirty="0" smtClean="0"/>
              <a:t>He rejoiced `The Holy Alliance no longer </a:t>
            </a:r>
            <a:r>
              <a:rPr lang="en-US" i="1" dirty="0" smtClean="0"/>
              <a:t>marches </a:t>
            </a:r>
            <a:r>
              <a:rPr lang="en-US" i="1" dirty="0" err="1" smtClean="0"/>
              <a:t>en</a:t>
            </a:r>
            <a:r>
              <a:rPr lang="en-US" i="1" dirty="0" smtClean="0"/>
              <a:t> corps, </a:t>
            </a:r>
            <a:r>
              <a:rPr lang="en-US" dirty="0" smtClean="0"/>
              <a:t>I have dissolved them into individuality'. </a:t>
            </a:r>
          </a:p>
          <a:p>
            <a:r>
              <a:rPr lang="en-US" dirty="0" smtClean="0"/>
              <a:t>Greece became independent in 1830 but with 800,000 out of </a:t>
            </a:r>
            <a:r>
              <a:rPr lang="en-US" dirty="0" smtClean="0"/>
              <a:t>2.5M </a:t>
            </a:r>
            <a:r>
              <a:rPr lang="en-US" dirty="0" smtClean="0"/>
              <a:t>Greeks in the Ottoman empire.</a:t>
            </a:r>
            <a:endParaRPr lang="en-GB" dirty="0"/>
          </a:p>
        </p:txBody>
      </p:sp>
    </p:spTree>
    <p:extLst>
      <p:ext uri="{BB962C8B-B14F-4D97-AF65-F5344CB8AC3E}">
        <p14:creationId xmlns:p14="http://schemas.microsoft.com/office/powerpoint/2010/main" val="321323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268760"/>
          </a:xfrm>
        </p:spPr>
        <p:txBody>
          <a:bodyPr>
            <a:normAutofit fontScale="90000"/>
          </a:bodyPr>
          <a:lstStyle/>
          <a:p>
            <a:r>
              <a:rPr lang="en-US" sz="4000" dirty="0" smtClean="0"/>
              <a:t>Outstanding personalities in the Congress: </a:t>
            </a:r>
            <a:br>
              <a:rPr lang="en-US" sz="4000" dirty="0" smtClean="0"/>
            </a:br>
            <a:r>
              <a:rPr lang="en-US" sz="4000" dirty="0" smtClean="0"/>
              <a:t> </a:t>
            </a:r>
            <a:r>
              <a:rPr lang="en-GB" sz="4000" dirty="0"/>
              <a:t>Prince </a:t>
            </a:r>
            <a:r>
              <a:rPr lang="en-US" sz="4000" dirty="0" smtClean="0"/>
              <a:t>Metternich of Austria</a:t>
            </a:r>
            <a:endParaRPr lang="en-GB" dirty="0"/>
          </a:p>
        </p:txBody>
      </p:sp>
      <p:sp>
        <p:nvSpPr>
          <p:cNvPr id="3" name="Content Placeholder 2"/>
          <p:cNvSpPr>
            <a:spLocks noGrp="1"/>
          </p:cNvSpPr>
          <p:nvPr>
            <p:ph sz="half" idx="1"/>
          </p:nvPr>
        </p:nvSpPr>
        <p:spPr>
          <a:xfrm>
            <a:off x="230801" y="1189480"/>
            <a:ext cx="4608512" cy="5257800"/>
          </a:xfrm>
        </p:spPr>
        <p:txBody>
          <a:bodyPr>
            <a:normAutofit fontScale="62500" lnSpcReduction="20000"/>
          </a:bodyPr>
          <a:lstStyle/>
          <a:p>
            <a:r>
              <a:rPr lang="en-US" dirty="0" smtClean="0"/>
              <a:t>The </a:t>
            </a:r>
            <a:r>
              <a:rPr lang="en-US" dirty="0"/>
              <a:t>congress included all the European states except Turkey. Even France, the defeated nation, was represented. But the negotiations were dominated by 5 men</a:t>
            </a:r>
            <a:r>
              <a:rPr lang="en-US" dirty="0" smtClean="0"/>
              <a:t>.</a:t>
            </a:r>
            <a:endParaRPr lang="en-GB" dirty="0"/>
          </a:p>
          <a:p>
            <a:r>
              <a:rPr lang="en-US" dirty="0"/>
              <a:t> </a:t>
            </a:r>
            <a:r>
              <a:rPr lang="en-US" dirty="0" smtClean="0"/>
              <a:t>He </a:t>
            </a:r>
            <a:r>
              <a:rPr lang="en-US" dirty="0"/>
              <a:t>was the Austrian Chancellor and Foreign Minister who presided over the congress and became its guiding spirit. </a:t>
            </a:r>
            <a:endParaRPr lang="en-US" dirty="0" smtClean="0"/>
          </a:p>
          <a:p>
            <a:r>
              <a:rPr lang="en-US" dirty="0" smtClean="0"/>
              <a:t>He </a:t>
            </a:r>
            <a:r>
              <a:rPr lang="en-US" dirty="0"/>
              <a:t>became the most outstanding figure in Europe from 1815-1848 which was a period often referred to as the era of Metternich. </a:t>
            </a:r>
            <a:endParaRPr lang="en-US" dirty="0" smtClean="0"/>
          </a:p>
          <a:p>
            <a:r>
              <a:rPr lang="en-US" dirty="0" smtClean="0"/>
              <a:t>He </a:t>
            </a:r>
            <a:r>
              <a:rPr lang="en-US" dirty="0"/>
              <a:t>was the embodiment of the older Europe of the monarchies fighting against the newer Europe of revolutionary ideals. He devoted his life vanquishing revolutionary principles spread by Napoleon’s army. </a:t>
            </a:r>
            <a:endParaRPr lang="en-US" dirty="0" smtClean="0"/>
          </a:p>
          <a:p>
            <a:r>
              <a:rPr lang="en-US" dirty="0" smtClean="0"/>
              <a:t>He </a:t>
            </a:r>
            <a:r>
              <a:rPr lang="en-US" dirty="0"/>
              <a:t>regarded himself as the apostle of conservatism. </a:t>
            </a:r>
            <a:endParaRPr lang="en-US" dirty="0" smtClean="0"/>
          </a:p>
          <a:p>
            <a:r>
              <a:rPr lang="en-US" dirty="0" smtClean="0"/>
              <a:t>His </a:t>
            </a:r>
            <a:r>
              <a:rPr lang="en-US" dirty="0"/>
              <a:t>thoughts were too deeply rooted in the old order to find the ideas of liberty and equality attractive</a:t>
            </a:r>
            <a:r>
              <a:rPr lang="en-US" dirty="0" smtClean="0"/>
              <a:t>.</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6370" y="1268760"/>
            <a:ext cx="3439731" cy="4525963"/>
          </a:xfrm>
        </p:spPr>
      </p:pic>
      <p:sp>
        <p:nvSpPr>
          <p:cNvPr id="6" name="TextBox 5"/>
          <p:cNvSpPr txBox="1"/>
          <p:nvPr/>
        </p:nvSpPr>
        <p:spPr>
          <a:xfrm>
            <a:off x="4892589" y="5877272"/>
            <a:ext cx="3672408" cy="646331"/>
          </a:xfrm>
          <a:prstGeom prst="rect">
            <a:avLst/>
          </a:prstGeom>
          <a:noFill/>
        </p:spPr>
        <p:txBody>
          <a:bodyPr wrap="square" rtlCol="0">
            <a:spAutoFit/>
          </a:bodyPr>
          <a:lstStyle/>
          <a:p>
            <a:r>
              <a:rPr lang="en-GB" dirty="0" smtClean="0"/>
              <a:t>Prince </a:t>
            </a:r>
            <a:r>
              <a:rPr lang="en-GB" dirty="0"/>
              <a:t>Metternich (</a:t>
            </a:r>
            <a:r>
              <a:rPr lang="en-GB" dirty="0" smtClean="0"/>
              <a:t>1815) </a:t>
            </a:r>
            <a:r>
              <a:rPr lang="en-GB" dirty="0"/>
              <a:t>by Sir Thomas Lawrence.</a:t>
            </a:r>
          </a:p>
        </p:txBody>
      </p:sp>
    </p:spTree>
    <p:extLst>
      <p:ext uri="{BB962C8B-B14F-4D97-AF65-F5344CB8AC3E}">
        <p14:creationId xmlns:p14="http://schemas.microsoft.com/office/powerpoint/2010/main" val="764855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0"/>
            <a:ext cx="7128792" cy="6900751"/>
          </a:xfrm>
        </p:spPr>
      </p:pic>
    </p:spTree>
    <p:extLst>
      <p:ext uri="{BB962C8B-B14F-4D97-AF65-F5344CB8AC3E}">
        <p14:creationId xmlns:p14="http://schemas.microsoft.com/office/powerpoint/2010/main" val="1013800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Assessment of the Vienna Settlement 1</a:t>
            </a:r>
            <a:endParaRPr lang="en-GB" dirty="0"/>
          </a:p>
        </p:txBody>
      </p:sp>
      <p:sp>
        <p:nvSpPr>
          <p:cNvPr id="3" name="Content Placeholder 2"/>
          <p:cNvSpPr>
            <a:spLocks noGrp="1"/>
          </p:cNvSpPr>
          <p:nvPr>
            <p:ph idx="1"/>
          </p:nvPr>
        </p:nvSpPr>
        <p:spPr/>
        <p:txBody>
          <a:bodyPr>
            <a:normAutofit fontScale="70000" lnSpcReduction="20000"/>
          </a:bodyPr>
          <a:lstStyle/>
          <a:p>
            <a:r>
              <a:rPr lang="en-US" dirty="0"/>
              <a:t>In later years the Settlement came in for considerable criticism. However, this may not have been altogether deserved. There are two broad views of it which can be contrasted:</a:t>
            </a:r>
            <a:endParaRPr lang="en-GB" dirty="0"/>
          </a:p>
          <a:p>
            <a:r>
              <a:rPr lang="en-US" b="1" dirty="0"/>
              <a:t>The 'Forty Years Peace'</a:t>
            </a:r>
            <a:endParaRPr lang="en-GB" dirty="0"/>
          </a:p>
          <a:p>
            <a:r>
              <a:rPr lang="en-US" dirty="0"/>
              <a:t>Not until </a:t>
            </a:r>
            <a:r>
              <a:rPr lang="en-US" i="1" dirty="0"/>
              <a:t>1854 </a:t>
            </a:r>
            <a:r>
              <a:rPr lang="en-US" dirty="0"/>
              <a:t>did a </a:t>
            </a:r>
            <a:r>
              <a:rPr lang="en-US" i="1" dirty="0"/>
              <a:t>general European war </a:t>
            </a:r>
            <a:r>
              <a:rPr lang="en-US" dirty="0"/>
              <a:t>break out. It has been claimed that this period of peace was because the Vienna Settlement left no great grievance outstanding. </a:t>
            </a:r>
            <a:endParaRPr lang="en-US" dirty="0" smtClean="0"/>
          </a:p>
          <a:p>
            <a:r>
              <a:rPr lang="en-US" dirty="0" smtClean="0"/>
              <a:t>On </a:t>
            </a:r>
            <a:r>
              <a:rPr lang="en-US" dirty="0"/>
              <a:t>the other hand, there were other factors as well:</a:t>
            </a:r>
            <a:endParaRPr lang="en-GB" dirty="0"/>
          </a:p>
          <a:p>
            <a:r>
              <a:rPr lang="en-US" dirty="0" smtClean="0"/>
              <a:t>Much </a:t>
            </a:r>
            <a:r>
              <a:rPr lang="en-US" dirty="0"/>
              <a:t>was due after 1815 to the work of Internationalists' such as </a:t>
            </a:r>
            <a:r>
              <a:rPr lang="en-US" i="1" dirty="0" smtClean="0"/>
              <a:t>Metternich</a:t>
            </a:r>
            <a:r>
              <a:rPr lang="en-US" dirty="0" smtClean="0"/>
              <a:t>.</a:t>
            </a:r>
            <a:endParaRPr lang="en-GB" dirty="0"/>
          </a:p>
          <a:p>
            <a:r>
              <a:rPr lang="en-US" dirty="0"/>
              <a:t>The powers were distracted from aggressive diplomacy by post-war </a:t>
            </a:r>
            <a:r>
              <a:rPr lang="en-US" i="1" dirty="0"/>
              <a:t>economic exhaustion </a:t>
            </a:r>
            <a:r>
              <a:rPr lang="en-US" dirty="0"/>
              <a:t>and </a:t>
            </a:r>
            <a:r>
              <a:rPr lang="en-US" i="1" dirty="0"/>
              <a:t>internal revolutionary threats.</a:t>
            </a:r>
            <a:endParaRPr lang="en-GB" dirty="0"/>
          </a:p>
          <a:p>
            <a:endParaRPr lang="en-GB" dirty="0"/>
          </a:p>
        </p:txBody>
      </p:sp>
    </p:spTree>
    <p:extLst>
      <p:ext uri="{BB962C8B-B14F-4D97-AF65-F5344CB8AC3E}">
        <p14:creationId xmlns:p14="http://schemas.microsoft.com/office/powerpoint/2010/main" val="66208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Assessment of the Vienna Settlement 2</a:t>
            </a:r>
            <a:endParaRPr lang="en-GB" dirty="0"/>
          </a:p>
        </p:txBody>
      </p:sp>
      <p:sp>
        <p:nvSpPr>
          <p:cNvPr id="3" name="Content Placeholder 2"/>
          <p:cNvSpPr>
            <a:spLocks noGrp="1"/>
          </p:cNvSpPr>
          <p:nvPr>
            <p:ph idx="1"/>
          </p:nvPr>
        </p:nvSpPr>
        <p:spPr/>
        <p:txBody>
          <a:bodyPr>
            <a:normAutofit fontScale="62500" lnSpcReduction="20000"/>
          </a:bodyPr>
          <a:lstStyle/>
          <a:p>
            <a:r>
              <a:rPr lang="en-US" b="1" dirty="0"/>
              <a:t>'Bartering the happiness of millions'</a:t>
            </a:r>
            <a:endParaRPr lang="en-GB" dirty="0"/>
          </a:p>
          <a:p>
            <a:r>
              <a:rPr lang="en-US" dirty="0"/>
              <a:t>The usual criticism is that the diplomats at Vienna were out of touch with the new ideas which were developing in Europe. </a:t>
            </a:r>
            <a:endParaRPr lang="en-US" dirty="0" smtClean="0"/>
          </a:p>
          <a:p>
            <a:r>
              <a:rPr lang="en-US" dirty="0" smtClean="0"/>
              <a:t>In </a:t>
            </a:r>
            <a:r>
              <a:rPr lang="en-US" dirty="0"/>
              <a:t>particular, it was claimed that they ignored the </a:t>
            </a:r>
            <a:r>
              <a:rPr lang="en-US" i="1" dirty="0"/>
              <a:t>growing opposition to absolutist monarchy </a:t>
            </a:r>
            <a:r>
              <a:rPr lang="en-US" dirty="0"/>
              <a:t>and the nationalist pressure towards the redrawing of the map of Europe on the basis of </a:t>
            </a:r>
            <a:r>
              <a:rPr lang="en-US" i="1" dirty="0"/>
              <a:t>language </a:t>
            </a:r>
            <a:r>
              <a:rPr lang="en-US" dirty="0"/>
              <a:t>and </a:t>
            </a:r>
            <a:r>
              <a:rPr lang="en-US" i="1" dirty="0" smtClean="0"/>
              <a:t>culture</a:t>
            </a:r>
            <a:r>
              <a:rPr lang="en-US" dirty="0" smtClean="0"/>
              <a:t>. </a:t>
            </a:r>
          </a:p>
          <a:p>
            <a:r>
              <a:rPr lang="en-US" dirty="0" smtClean="0"/>
              <a:t>On </a:t>
            </a:r>
            <a:r>
              <a:rPr lang="en-US" dirty="0"/>
              <a:t>the other hand:</a:t>
            </a:r>
            <a:endParaRPr lang="en-GB" dirty="0"/>
          </a:p>
          <a:p>
            <a:pPr lvl="0"/>
            <a:r>
              <a:rPr lang="en-US" dirty="0"/>
              <a:t>Few people in 1815 actually </a:t>
            </a:r>
            <a:r>
              <a:rPr lang="en-US" i="1" dirty="0"/>
              <a:t>understood these new forces. </a:t>
            </a:r>
            <a:r>
              <a:rPr lang="en-US" dirty="0"/>
              <a:t>The liberals and nationalist did not have any clearly expressed </a:t>
            </a:r>
            <a:r>
              <a:rPr lang="en-US" dirty="0" err="1"/>
              <a:t>programmes</a:t>
            </a:r>
            <a:r>
              <a:rPr lang="en-US" dirty="0"/>
              <a:t>. Anyhow they could be easily seen as terrorists and crazed fanatics.</a:t>
            </a:r>
            <a:endParaRPr lang="en-GB" dirty="0"/>
          </a:p>
          <a:p>
            <a:pPr lvl="0"/>
            <a:r>
              <a:rPr lang="en-US" dirty="0"/>
              <a:t>For much of what the diplomats did there was </a:t>
            </a:r>
            <a:r>
              <a:rPr lang="en-US" i="1" dirty="0"/>
              <a:t>no alternative. </a:t>
            </a:r>
            <a:r>
              <a:rPr lang="en-US" dirty="0"/>
              <a:t>It was unlikely that an independent Belgium would have survived. In northern Italy, it seemed that the only alternative to Austrian rule was French rule</a:t>
            </a:r>
            <a:r>
              <a:rPr lang="en-US" dirty="0" smtClean="0"/>
              <a:t>.</a:t>
            </a:r>
            <a:endParaRPr lang="en-GB" dirty="0"/>
          </a:p>
        </p:txBody>
      </p:sp>
    </p:spTree>
    <p:extLst>
      <p:ext uri="{BB962C8B-B14F-4D97-AF65-F5344CB8AC3E}">
        <p14:creationId xmlns:p14="http://schemas.microsoft.com/office/powerpoint/2010/main" val="1719450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Assessment of the Vienna Settlement 3</a:t>
            </a:r>
            <a:endParaRPr lang="en-GB" dirty="0"/>
          </a:p>
        </p:txBody>
      </p:sp>
      <p:sp>
        <p:nvSpPr>
          <p:cNvPr id="3" name="Content Placeholder 2"/>
          <p:cNvSpPr>
            <a:spLocks noGrp="1"/>
          </p:cNvSpPr>
          <p:nvPr>
            <p:ph idx="1"/>
          </p:nvPr>
        </p:nvSpPr>
        <p:spPr/>
        <p:txBody>
          <a:bodyPr>
            <a:normAutofit fontScale="70000" lnSpcReduction="20000"/>
          </a:bodyPr>
          <a:lstStyle/>
          <a:p>
            <a:pPr lvl="0"/>
            <a:r>
              <a:rPr lang="en-US" dirty="0" smtClean="0"/>
              <a:t>Some </a:t>
            </a:r>
            <a:r>
              <a:rPr lang="en-US" i="1" dirty="0" smtClean="0"/>
              <a:t>concessions were made to the new forces. </a:t>
            </a:r>
            <a:r>
              <a:rPr lang="en-US" dirty="0" smtClean="0"/>
              <a:t>The new Germany was a good deal less divided than the old one. All of the German rulers were supposed to establish constitutions as well.</a:t>
            </a:r>
            <a:endParaRPr lang="en-GB" dirty="0" smtClean="0"/>
          </a:p>
          <a:p>
            <a:pPr lvl="0"/>
            <a:r>
              <a:rPr lang="en-US" dirty="0" smtClean="0"/>
              <a:t>The Settlement has been unfairly blamed for the </a:t>
            </a:r>
            <a:r>
              <a:rPr lang="en-US" i="1" dirty="0" smtClean="0"/>
              <a:t>revival of revolutions in the 1820s and 1830-1. </a:t>
            </a:r>
            <a:r>
              <a:rPr lang="en-US" dirty="0" smtClean="0"/>
              <a:t>These seem to have been due more to the short-sighted repressive policies of European rulers like Charles X of France and the Spanish and Neapolitan monarchs.</a:t>
            </a:r>
          </a:p>
          <a:p>
            <a:pPr lvl="0"/>
            <a:r>
              <a:rPr lang="en-GB" dirty="0" smtClean="0"/>
              <a:t>Until an even greater settlement took place at Versailles after World War I, it was customary for historians to condemn the statesmen of Vienna. It was later realized how difficult their task was, as was the fact that they secured for Europe a period of peace, which was its cardinal need. </a:t>
            </a:r>
          </a:p>
          <a:p>
            <a:endParaRPr lang="en-GB" dirty="0" smtClean="0"/>
          </a:p>
          <a:p>
            <a:endParaRPr lang="en-GB" dirty="0"/>
          </a:p>
        </p:txBody>
      </p:sp>
    </p:spTree>
    <p:extLst>
      <p:ext uri="{BB962C8B-B14F-4D97-AF65-F5344CB8AC3E}">
        <p14:creationId xmlns:p14="http://schemas.microsoft.com/office/powerpoint/2010/main" val="1474902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Assessment of the Vienna Settlement 4</a:t>
            </a:r>
            <a:endParaRPr lang="en-GB" dirty="0"/>
          </a:p>
        </p:txBody>
      </p:sp>
      <p:sp>
        <p:nvSpPr>
          <p:cNvPr id="3" name="Content Placeholder 2"/>
          <p:cNvSpPr>
            <a:spLocks noGrp="1"/>
          </p:cNvSpPr>
          <p:nvPr>
            <p:ph idx="1"/>
          </p:nvPr>
        </p:nvSpPr>
        <p:spPr/>
        <p:txBody>
          <a:bodyPr>
            <a:normAutofit fontScale="62500" lnSpcReduction="20000"/>
          </a:bodyPr>
          <a:lstStyle/>
          <a:p>
            <a:r>
              <a:rPr lang="en-GB" dirty="0"/>
              <a:t>For all the trouble France had caused, the Congress was remarkably mild towards France, which basically got to keep its traditional, pre-Revolution boundaries</a:t>
            </a:r>
            <a:r>
              <a:rPr lang="en-GB" dirty="0" smtClean="0"/>
              <a:t>.</a:t>
            </a:r>
          </a:p>
          <a:p>
            <a:r>
              <a:rPr lang="en-GB" dirty="0" smtClean="0"/>
              <a:t>In the 20th century, many historians came to admire the statesmen at the Congress, whose work prevented another widespread European war for nearly 100 years (1815–1914). </a:t>
            </a:r>
          </a:p>
          <a:p>
            <a:r>
              <a:rPr lang="en-GB" dirty="0" smtClean="0"/>
              <a:t>Among these is Henry Kissinger, who in 1954 wrote his doctoral dissertation, A World Restored, on it. </a:t>
            </a:r>
          </a:p>
          <a:p>
            <a:r>
              <a:rPr lang="en-GB" dirty="0" smtClean="0"/>
              <a:t>Historian Mark Jarrett argues that the Congress of Vienna and the Congress System marked "the true beginning of our modern era". He says the Congress System was deliberate conflict management, and was the first genuine attempt to create an international order based upon consensus rather than conflict. "Europe was ready," Jarrett states, "to accept an unprecedented degree of international cooperation in response to the French Revolution.“</a:t>
            </a:r>
          </a:p>
          <a:p>
            <a:r>
              <a:rPr lang="en-GB" dirty="0" smtClean="0"/>
              <a:t> </a:t>
            </a:r>
            <a:endParaRPr lang="en-GB" dirty="0"/>
          </a:p>
        </p:txBody>
      </p:sp>
    </p:spTree>
    <p:extLst>
      <p:ext uri="{BB962C8B-B14F-4D97-AF65-F5344CB8AC3E}">
        <p14:creationId xmlns:p14="http://schemas.microsoft.com/office/powerpoint/2010/main" val="3292855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Assessment of the Vienna Settlement 5</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Historian Paul Schroeder argues that the old formulae for "balance of power" were in fact highly destabilizing and predatory. He says the Congress of Vienna avoided them and instead set up rules that produced a stable and benign equilibrium. </a:t>
            </a:r>
          </a:p>
          <a:p>
            <a:r>
              <a:rPr lang="en-GB" dirty="0" smtClean="0"/>
              <a:t>The Congress of Vienna was the first of a series of international meetings that came to be known as the Concert of Europe, which was an attempt to forge a peaceful balance of power in Europe. It served as a model for later organizations such as the League of Nations in 1919 and the United Nations in 1945.</a:t>
            </a:r>
          </a:p>
          <a:p>
            <a:endParaRPr lang="en-GB" dirty="0"/>
          </a:p>
        </p:txBody>
      </p:sp>
    </p:spTree>
    <p:extLst>
      <p:ext uri="{BB962C8B-B14F-4D97-AF65-F5344CB8AC3E}">
        <p14:creationId xmlns:p14="http://schemas.microsoft.com/office/powerpoint/2010/main" val="749055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8229600" cy="527729"/>
          </a:xfrm>
        </p:spPr>
        <p:txBody>
          <a:bodyPr>
            <a:normAutofit fontScale="90000"/>
          </a:bodyPr>
          <a:lstStyle/>
          <a:p>
            <a:r>
              <a:rPr lang="en-GB" dirty="0" smtClean="0"/>
              <a:t>Addendum</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544679"/>
            <a:ext cx="6480719" cy="6313321"/>
          </a:xfrm>
        </p:spPr>
      </p:pic>
    </p:spTree>
    <p:extLst>
      <p:ext uri="{BB962C8B-B14F-4D97-AF65-F5344CB8AC3E}">
        <p14:creationId xmlns:p14="http://schemas.microsoft.com/office/powerpoint/2010/main" val="111803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Metternich of Austria</a:t>
            </a:r>
            <a:endParaRPr lang="en-GB" dirty="0"/>
          </a:p>
        </p:txBody>
      </p:sp>
      <p:sp>
        <p:nvSpPr>
          <p:cNvPr id="3" name="Content Placeholder 2"/>
          <p:cNvSpPr>
            <a:spLocks noGrp="1"/>
          </p:cNvSpPr>
          <p:nvPr>
            <p:ph idx="1"/>
          </p:nvPr>
        </p:nvSpPr>
        <p:spPr>
          <a:xfrm>
            <a:off x="457200" y="1600200"/>
            <a:ext cx="8229600" cy="4853136"/>
          </a:xfrm>
        </p:spPr>
        <p:txBody>
          <a:bodyPr>
            <a:normAutofit fontScale="55000" lnSpcReduction="20000"/>
          </a:bodyPr>
          <a:lstStyle/>
          <a:p>
            <a:r>
              <a:rPr lang="en-US" dirty="0" smtClean="0"/>
              <a:t> His policies in the congress:</a:t>
            </a:r>
            <a:endParaRPr lang="en-GB" dirty="0" smtClean="0"/>
          </a:p>
          <a:p>
            <a:r>
              <a:rPr lang="en-US" dirty="0" smtClean="0"/>
              <a:t> He sought to prevent the outbreak of revolutions in Europe through the joint efforts of the five great European powers. He opposed nationalist and revolutionary movements as they would threaten the existence of the Austrian Empire which was multi-racial state.</a:t>
            </a:r>
            <a:endParaRPr lang="en-GB" dirty="0" smtClean="0"/>
          </a:p>
          <a:p>
            <a:r>
              <a:rPr lang="en-US" dirty="0" smtClean="0"/>
              <a:t> He sought to preserve the Austrian Empire on the basis of a balanced society of European states and of an international alliance of like-minded rulers. He knew how to use the great powers’ fear of the revolution to create the concert of Europe. Thus, he was able to establish a balance of power among the five great powers which would counteract the increased power of Russia, the naval power of England and the diminished power of France.</a:t>
            </a:r>
            <a:endParaRPr lang="en-GB" dirty="0" smtClean="0"/>
          </a:p>
          <a:p>
            <a:r>
              <a:rPr lang="en-US" dirty="0" smtClean="0"/>
              <a:t> As Metternich saw the need of some machinery for concerted action to maintain European peace, he supported the device of periodic congresses. In fact, Metternich’s idea was not only that rulers should meet frequently in congresses to decide what measures to take, but also that they should be able to intervene in a neighboring state to restore order when it was threatened. The contention of Metternich was that internal and international affairs are inseparable. </a:t>
            </a:r>
          </a:p>
          <a:p>
            <a:r>
              <a:rPr lang="en-US" dirty="0" smtClean="0"/>
              <a:t>In giving the European alliance its anti-revolutionary, anti-liberal character, Metternich had a very clear sense of serving first of all the interests of Austria, the power most vulnerable to popular attack.</a:t>
            </a:r>
            <a:endParaRPr lang="en-GB" dirty="0" smtClean="0"/>
          </a:p>
          <a:p>
            <a:endParaRPr lang="en-GB" dirty="0" smtClean="0"/>
          </a:p>
          <a:p>
            <a:endParaRPr lang="en-GB" dirty="0"/>
          </a:p>
        </p:txBody>
      </p:sp>
    </p:spTree>
    <p:extLst>
      <p:ext uri="{BB962C8B-B14F-4D97-AF65-F5344CB8AC3E}">
        <p14:creationId xmlns:p14="http://schemas.microsoft.com/office/powerpoint/2010/main" val="193046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Alexander I of Russia</a:t>
            </a:r>
            <a:endParaRPr lang="en-GB" dirty="0"/>
          </a:p>
        </p:txBody>
      </p:sp>
      <p:sp>
        <p:nvSpPr>
          <p:cNvPr id="3" name="Content Placeholder 2"/>
          <p:cNvSpPr>
            <a:spLocks noGrp="1"/>
          </p:cNvSpPr>
          <p:nvPr>
            <p:ph sz="half" idx="1"/>
          </p:nvPr>
        </p:nvSpPr>
        <p:spPr/>
        <p:txBody>
          <a:bodyPr>
            <a:normAutofit fontScale="62500" lnSpcReduction="20000"/>
          </a:bodyPr>
          <a:lstStyle/>
          <a:p>
            <a:pPr lvl="0"/>
            <a:r>
              <a:rPr lang="en-US" dirty="0" smtClean="0"/>
              <a:t>He had a major role in the downfall of Napoleon and through him, Russia could have assumed the leadership of Europe at the time. But he had neither the diplomatic skill nor the persistence of Metternich. He was inconsistent and too much of an idealist. At one moment, he was a champion of liberalism but at the next, an ambitious imperialist</a:t>
            </a:r>
            <a:endParaRPr lang="en-GB" dirty="0" smtClean="0"/>
          </a:p>
          <a:p>
            <a:r>
              <a:rPr lang="en-US" dirty="0" smtClean="0"/>
              <a:t> Alexander I looked forward to territorial gains and he had an ambition   over Poland. What he desired most was to have the whole of Poland. Such Russian aim was supported by </a:t>
            </a:r>
            <a:r>
              <a:rPr lang="en-US" dirty="0" err="1" smtClean="0"/>
              <a:t>Ferderick</a:t>
            </a:r>
            <a:r>
              <a:rPr lang="en-US" dirty="0" smtClean="0"/>
              <a:t> William of Prussia.</a:t>
            </a:r>
            <a:endParaRPr lang="en-GB"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92080" y="1268760"/>
            <a:ext cx="3081093" cy="5126169"/>
          </a:xfrm>
        </p:spPr>
      </p:pic>
    </p:spTree>
    <p:extLst>
      <p:ext uri="{BB962C8B-B14F-4D97-AF65-F5344CB8AC3E}">
        <p14:creationId xmlns:p14="http://schemas.microsoft.com/office/powerpoint/2010/main" val="323996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764704"/>
          </a:xfrm>
        </p:spPr>
        <p:txBody>
          <a:bodyPr>
            <a:noAutofit/>
          </a:bodyPr>
          <a:lstStyle/>
          <a:p>
            <a:pPr lvl="0"/>
            <a:r>
              <a:rPr lang="en-GB" sz="3200" dirty="0"/>
              <a:t>Charles Maurice de Talleyrand-</a:t>
            </a:r>
            <a:r>
              <a:rPr lang="en-GB" sz="3200" dirty="0" err="1"/>
              <a:t>Périgord</a:t>
            </a:r>
            <a:r>
              <a:rPr lang="en-GB" sz="3200" dirty="0"/>
              <a:t> </a:t>
            </a:r>
            <a:r>
              <a:rPr lang="en-US" sz="3200" dirty="0" smtClean="0"/>
              <a:t>Talleyrand of France</a:t>
            </a:r>
            <a:endParaRPr lang="en-GB" sz="3200" dirty="0"/>
          </a:p>
        </p:txBody>
      </p:sp>
      <p:sp>
        <p:nvSpPr>
          <p:cNvPr id="3" name="Content Placeholder 2"/>
          <p:cNvSpPr>
            <a:spLocks noGrp="1"/>
          </p:cNvSpPr>
          <p:nvPr>
            <p:ph sz="half" idx="1"/>
          </p:nvPr>
        </p:nvSpPr>
        <p:spPr>
          <a:xfrm>
            <a:off x="107504" y="980728"/>
            <a:ext cx="5688632" cy="5877272"/>
          </a:xfrm>
        </p:spPr>
        <p:txBody>
          <a:bodyPr>
            <a:normAutofit fontScale="62500" lnSpcReduction="20000"/>
          </a:bodyPr>
          <a:lstStyle/>
          <a:p>
            <a:r>
              <a:rPr lang="en-US" dirty="0" smtClean="0"/>
              <a:t>Although he represent France, the defeated nation, he succeeded in establishing himself as an influential member of the congress by means of skillful diplomacy. </a:t>
            </a:r>
          </a:p>
          <a:p>
            <a:r>
              <a:rPr lang="en-US" dirty="0" smtClean="0"/>
              <a:t>All he wanted was to secure a lenient treaty for France, to promote and safeguard the interests of France and to end her isolation. </a:t>
            </a:r>
          </a:p>
          <a:p>
            <a:r>
              <a:rPr lang="en-US" dirty="0" smtClean="0"/>
              <a:t>He secured admission to the congress on the plea that it was not France but Napoleon whom the allies had been fighting. </a:t>
            </a:r>
          </a:p>
          <a:p>
            <a:r>
              <a:rPr lang="en-US" dirty="0" smtClean="0"/>
              <a:t>He was shrewd enough to set the victors against one another by making use of their different selfish interests in order to get he wanted for France. </a:t>
            </a:r>
          </a:p>
          <a:p>
            <a:r>
              <a:rPr lang="en-US" dirty="0" smtClean="0"/>
              <a:t>The </a:t>
            </a:r>
            <a:r>
              <a:rPr lang="en-US" dirty="0" err="1" smtClean="0"/>
              <a:t>allies’s</a:t>
            </a:r>
            <a:r>
              <a:rPr lang="en-US" dirty="0" smtClean="0"/>
              <a:t> quarrel over the question of Poland and Saxony offered an ideal opportunity to Talleyrand. He openly supported the Austrians in their resistance to Prussian acquisition of Saxony. </a:t>
            </a:r>
          </a:p>
          <a:p>
            <a:r>
              <a:rPr lang="en-US" dirty="0" smtClean="0"/>
              <a:t>When Hardenberg of Prussia announced that any further interference would lead to war, </a:t>
            </a:r>
            <a:r>
              <a:rPr lang="en-US" dirty="0" err="1" smtClean="0"/>
              <a:t>Tallryand</a:t>
            </a:r>
            <a:r>
              <a:rPr lang="en-US" dirty="0" smtClean="0"/>
              <a:t> proposed to Castlereagh of England and Metternich a secret treaty of alliance against Prussia and Russia. The treaty was signed in 1815. </a:t>
            </a:r>
          </a:p>
          <a:p>
            <a:r>
              <a:rPr lang="en-US" dirty="0" smtClean="0"/>
              <a:t>Talleyrand could say in triumph that France was no longer isolated.</a:t>
            </a:r>
            <a:endParaRPr lang="en-GB" dirty="0" smtClean="0"/>
          </a:p>
          <a:p>
            <a:r>
              <a:rPr lang="en-US" dirty="0" smtClean="0"/>
              <a:t> </a:t>
            </a:r>
            <a:endParaRPr lang="en-GB" dirty="0" smtClean="0"/>
          </a:p>
          <a:p>
            <a:endParaRPr lang="en-GB" dirty="0" smtClean="0"/>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69574" y="1196752"/>
            <a:ext cx="3274426" cy="5001686"/>
          </a:xfrm>
        </p:spPr>
      </p:pic>
    </p:spTree>
    <p:extLst>
      <p:ext uri="{BB962C8B-B14F-4D97-AF65-F5344CB8AC3E}">
        <p14:creationId xmlns:p14="http://schemas.microsoft.com/office/powerpoint/2010/main" val="231858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Prince Hardenberg of Prussia</a:t>
            </a:r>
            <a:endParaRPr lang="en-GB" dirty="0"/>
          </a:p>
        </p:txBody>
      </p:sp>
      <p:sp>
        <p:nvSpPr>
          <p:cNvPr id="3" name="Content Placeholder 2"/>
          <p:cNvSpPr>
            <a:spLocks noGrp="1"/>
          </p:cNvSpPr>
          <p:nvPr>
            <p:ph sz="half" idx="1"/>
          </p:nvPr>
        </p:nvSpPr>
        <p:spPr/>
        <p:txBody>
          <a:bodyPr>
            <a:normAutofit fontScale="70000" lnSpcReduction="20000"/>
          </a:bodyPr>
          <a:lstStyle/>
          <a:p>
            <a:r>
              <a:rPr lang="en-GB" dirty="0"/>
              <a:t>Karl August von </a:t>
            </a:r>
            <a:r>
              <a:rPr lang="en-GB" dirty="0" smtClean="0"/>
              <a:t>Hardenberg.</a:t>
            </a:r>
            <a:endParaRPr lang="en-GB" dirty="0"/>
          </a:p>
          <a:p>
            <a:r>
              <a:rPr lang="en-US" dirty="0" smtClean="0"/>
              <a:t>Hardenberg cared relatively little for the general European settlement but a great deal for the fortunes of Prussia. His attention was concentrated on gaining as much territories as possible for the loss of Prussian Poland to Russia and to reassure Prussia’s position in Germany.</a:t>
            </a:r>
          </a:p>
          <a:p>
            <a:r>
              <a:rPr lang="en-GB" dirty="0" smtClean="0"/>
              <a:t>He wished to increase support for the government by making moderate reforms. </a:t>
            </a:r>
          </a:p>
          <a:p>
            <a:r>
              <a:rPr lang="en-GB" dirty="0" smtClean="0"/>
              <a:t>These policies were applied in Britain 1820s to 1840’s.</a:t>
            </a:r>
          </a:p>
          <a:p>
            <a:endParaRPr lang="en-GB" dirty="0" smtClean="0"/>
          </a:p>
          <a:p>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0101" y="1425206"/>
            <a:ext cx="3534347" cy="5006992"/>
          </a:xfrm>
        </p:spPr>
      </p:pic>
    </p:spTree>
    <p:extLst>
      <p:ext uri="{BB962C8B-B14F-4D97-AF65-F5344CB8AC3E}">
        <p14:creationId xmlns:p14="http://schemas.microsoft.com/office/powerpoint/2010/main" val="337102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 </a:t>
            </a:r>
            <a:r>
              <a:rPr lang="en-GB" dirty="0"/>
              <a:t>Viscount </a:t>
            </a:r>
            <a:r>
              <a:rPr lang="en-US" dirty="0" smtClean="0"/>
              <a:t>Castlereagh of England</a:t>
            </a:r>
            <a:endParaRPr lang="en-GB" dirty="0"/>
          </a:p>
        </p:txBody>
      </p:sp>
      <p:sp>
        <p:nvSpPr>
          <p:cNvPr id="3" name="Content Placeholder 2"/>
          <p:cNvSpPr>
            <a:spLocks noGrp="1"/>
          </p:cNvSpPr>
          <p:nvPr>
            <p:ph sz="half" idx="1"/>
          </p:nvPr>
        </p:nvSpPr>
        <p:spPr>
          <a:xfrm>
            <a:off x="0" y="1600200"/>
            <a:ext cx="5364088" cy="5069160"/>
          </a:xfrm>
        </p:spPr>
        <p:txBody>
          <a:bodyPr>
            <a:normAutofit fontScale="62500" lnSpcReduction="20000"/>
          </a:bodyPr>
          <a:lstStyle/>
          <a:p>
            <a:r>
              <a:rPr lang="en-GB" dirty="0"/>
              <a:t>Robert Stewart, Viscount </a:t>
            </a:r>
            <a:r>
              <a:rPr lang="en-GB" dirty="0" smtClean="0"/>
              <a:t>Castlereagh.</a:t>
            </a:r>
            <a:endParaRPr lang="en-US" dirty="0"/>
          </a:p>
          <a:p>
            <a:r>
              <a:rPr lang="en-US" dirty="0" smtClean="0"/>
              <a:t>He was the British Foreign Minister. He had a typically practical British mind as opposed to Alexander I’s idealism. </a:t>
            </a:r>
          </a:p>
          <a:p>
            <a:r>
              <a:rPr lang="en-US" dirty="0" smtClean="0"/>
              <a:t>What worried him most was how to keep the European continent open to British trade. Napoleon had tried to close Europe to British goods. He had also attempted to invade England. In fact, the Napoleonic war had greatly upset the British trade pattern. </a:t>
            </a:r>
          </a:p>
          <a:p>
            <a:r>
              <a:rPr lang="en-US" dirty="0" smtClean="0"/>
              <a:t>For these reason, he wanted to achieve peace in Europe. Only by this could it be possible for English trade and commence to proper and develop. </a:t>
            </a:r>
          </a:p>
          <a:p>
            <a:r>
              <a:rPr lang="en-US" dirty="0" smtClean="0"/>
              <a:t>As such, it was necessary to create a balance of power in Europe. The wealth, population and territory of the states needed to be carefully redistributed. This would ensure that no one power would be too strong to endanger to others.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66656" y="1628800"/>
            <a:ext cx="3677344" cy="4525963"/>
          </a:xfrm>
        </p:spPr>
      </p:pic>
    </p:spTree>
    <p:extLst>
      <p:ext uri="{BB962C8B-B14F-4D97-AF65-F5344CB8AC3E}">
        <p14:creationId xmlns:p14="http://schemas.microsoft.com/office/powerpoint/2010/main" val="1357828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Castlereagh 2</a:t>
            </a:r>
            <a:endParaRPr lang="en-GB" dirty="0"/>
          </a:p>
        </p:txBody>
      </p:sp>
      <p:sp>
        <p:nvSpPr>
          <p:cNvPr id="6" name="Content Placeholder 5"/>
          <p:cNvSpPr>
            <a:spLocks noGrp="1"/>
          </p:cNvSpPr>
          <p:nvPr>
            <p:ph idx="1"/>
          </p:nvPr>
        </p:nvSpPr>
        <p:spPr/>
        <p:txBody>
          <a:bodyPr>
            <a:normAutofit fontScale="92500"/>
          </a:bodyPr>
          <a:lstStyle/>
          <a:p>
            <a:r>
              <a:rPr lang="en-US" dirty="0" smtClean="0"/>
              <a:t>His idea of a balance was, first to contain France. He was adamant on keeping the French out of the lowland countries. </a:t>
            </a:r>
          </a:p>
          <a:p>
            <a:r>
              <a:rPr lang="en-US" dirty="0" smtClean="0"/>
              <a:t>The next problem was to strengthen central Europe as a buffer between France and Russia. </a:t>
            </a:r>
          </a:p>
          <a:p>
            <a:r>
              <a:rPr lang="en-US" dirty="0" smtClean="0"/>
              <a:t>He also believed that the joint meetings of persons in authority were a better method of removing international misunderstanding.</a:t>
            </a:r>
            <a:endParaRPr lang="en-GB" dirty="0" smtClean="0"/>
          </a:p>
          <a:p>
            <a:r>
              <a:rPr lang="en-US" dirty="0" smtClean="0"/>
              <a:t> </a:t>
            </a:r>
            <a:endParaRPr lang="en-GB" dirty="0" smtClean="0"/>
          </a:p>
          <a:p>
            <a:endParaRPr lang="en-GB" dirty="0"/>
          </a:p>
        </p:txBody>
      </p:sp>
    </p:spTree>
    <p:extLst>
      <p:ext uri="{BB962C8B-B14F-4D97-AF65-F5344CB8AC3E}">
        <p14:creationId xmlns:p14="http://schemas.microsoft.com/office/powerpoint/2010/main" val="165076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4787</TotalTime>
  <Words>3604</Words>
  <Application>Microsoft Office PowerPoint</Application>
  <PresentationFormat>On-screen Show (4:3)</PresentationFormat>
  <Paragraphs>188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Congress of Vienna</vt:lpstr>
      <vt:lpstr>Objectives 1</vt:lpstr>
      <vt:lpstr>Outstanding personalities in the Congress:   Prince Metternich of Austria</vt:lpstr>
      <vt:lpstr>Metternich of Austria</vt:lpstr>
      <vt:lpstr>Alexander I of Russia</vt:lpstr>
      <vt:lpstr>Charles Maurice de Talleyrand-Périgord Talleyrand of France</vt:lpstr>
      <vt:lpstr>Prince Hardenberg of Prussia</vt:lpstr>
      <vt:lpstr> Viscount Castlereagh of England</vt:lpstr>
      <vt:lpstr>Castlereagh 2</vt:lpstr>
      <vt:lpstr>Previous agreements</vt:lpstr>
      <vt:lpstr>The Vienna Settlement 1815</vt:lpstr>
      <vt:lpstr>The Vienna Settlement 1815</vt:lpstr>
      <vt:lpstr>The Vienna Settlement 1815</vt:lpstr>
      <vt:lpstr>The Vienna Settlement 1815</vt:lpstr>
      <vt:lpstr>PowerPoint Presentation</vt:lpstr>
      <vt:lpstr>Europe before 1789</vt:lpstr>
      <vt:lpstr>Europe 1810</vt:lpstr>
      <vt:lpstr>Europe in 1815</vt:lpstr>
      <vt:lpstr>France was surrounded by buffer states</vt:lpstr>
      <vt:lpstr>PowerPoint Presentation</vt:lpstr>
      <vt:lpstr>THE CONGRESS SYSTEM</vt:lpstr>
      <vt:lpstr>The Holy Alliance May 1815</vt:lpstr>
      <vt:lpstr>THE CONCERT OF EUROPE</vt:lpstr>
      <vt:lpstr>Congresses</vt:lpstr>
      <vt:lpstr>Congresses 2</vt:lpstr>
      <vt:lpstr>Canning</vt:lpstr>
      <vt:lpstr>PowerPoint Presentation</vt:lpstr>
      <vt:lpstr>Greece 1</vt:lpstr>
      <vt:lpstr>Greece 2</vt:lpstr>
      <vt:lpstr>PowerPoint Presentation</vt:lpstr>
      <vt:lpstr>An Assessment of the Vienna Settlement 1</vt:lpstr>
      <vt:lpstr>An Assessment of the Vienna Settlement 2</vt:lpstr>
      <vt:lpstr>An Assessment of the Vienna Settlement 3</vt:lpstr>
      <vt:lpstr>An Assessment of the Vienna Settlement 4</vt:lpstr>
      <vt:lpstr>An Assessment of the Vienna Settlement 5</vt:lpstr>
      <vt:lpstr>Addendum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Congress of Vienna</dc:title>
  <dc:creator>Michael Allen</dc:creator>
  <cp:lastModifiedBy>Michael Allen</cp:lastModifiedBy>
  <cp:revision>27</cp:revision>
  <dcterms:created xsi:type="dcterms:W3CDTF">2018-06-04T13:17:38Z</dcterms:created>
  <dcterms:modified xsi:type="dcterms:W3CDTF">2018-11-09T09:14:14Z</dcterms:modified>
</cp:coreProperties>
</file>