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81" r:id="rId11"/>
    <p:sldId id="264" r:id="rId12"/>
    <p:sldId id="265" r:id="rId13"/>
    <p:sldId id="280" r:id="rId14"/>
    <p:sldId id="275" r:id="rId15"/>
    <p:sldId id="266" r:id="rId16"/>
    <p:sldId id="267" r:id="rId17"/>
    <p:sldId id="268" r:id="rId18"/>
    <p:sldId id="269" r:id="rId19"/>
    <p:sldId id="270" r:id="rId20"/>
    <p:sldId id="271" r:id="rId21"/>
    <p:sldId id="272" r:id="rId22"/>
    <p:sldId id="277" r:id="rId23"/>
    <p:sldId id="273" r:id="rId24"/>
    <p:sldId id="274" r:id="rId25"/>
    <p:sldId id="276"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165196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38187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155103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181146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84010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147167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40049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24207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73026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392947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00DB7-4760-4D36-B7FA-738065840A0F}" type="datetimeFigureOut">
              <a:rPr lang="en-GB" smtClean="0"/>
              <a:t>08/10/2015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34DBD9-1E2A-4FDD-931F-25FB42D0619A}" type="slidenum">
              <a:rPr lang="en-GB" smtClean="0"/>
              <a:t>‹#›</a:t>
            </a:fld>
            <a:endParaRPr lang="en-GB" dirty="0"/>
          </a:p>
        </p:txBody>
      </p:sp>
    </p:spTree>
    <p:extLst>
      <p:ext uri="{BB962C8B-B14F-4D97-AF65-F5344CB8AC3E}">
        <p14:creationId xmlns:p14="http://schemas.microsoft.com/office/powerpoint/2010/main" val="164245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00DB7-4760-4D36-B7FA-738065840A0F}" type="datetimeFigureOut">
              <a:rPr lang="en-GB" smtClean="0"/>
              <a:t>08/10/2015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4DBD9-1E2A-4FDD-931F-25FB42D0619A}" type="slidenum">
              <a:rPr lang="en-GB" smtClean="0"/>
              <a:t>‹#›</a:t>
            </a:fld>
            <a:endParaRPr lang="en-GB" dirty="0"/>
          </a:p>
        </p:txBody>
      </p:sp>
    </p:spTree>
    <p:extLst>
      <p:ext uri="{BB962C8B-B14F-4D97-AF65-F5344CB8AC3E}">
        <p14:creationId xmlns:p14="http://schemas.microsoft.com/office/powerpoint/2010/main" val="2265607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5"/>
            <a:ext cx="7846640" cy="2835746"/>
          </a:xfrm>
        </p:spPr>
        <p:txBody>
          <a:bodyPr>
            <a:normAutofit/>
          </a:bodyPr>
          <a:lstStyle/>
          <a:p>
            <a:r>
              <a:rPr lang="en-GB" dirty="0" smtClean="0"/>
              <a:t>The Articles of the Barons</a:t>
            </a:r>
            <a:br>
              <a:rPr lang="en-GB" dirty="0" smtClean="0"/>
            </a:br>
            <a:r>
              <a:rPr lang="en-GB" dirty="0" smtClean="0"/>
              <a:t>How a failed treaty became </a:t>
            </a:r>
            <a:br>
              <a:rPr lang="en-GB" dirty="0" smtClean="0"/>
            </a:br>
            <a:r>
              <a:rPr lang="en-GB" dirty="0" smtClean="0"/>
              <a:t>Magna Carta </a:t>
            </a:r>
            <a:br>
              <a:rPr lang="en-GB" dirty="0" smtClean="0"/>
            </a:br>
            <a:r>
              <a:rPr lang="en-GB" dirty="0" smtClean="0"/>
              <a:t>an icon of our freedoms</a:t>
            </a:r>
            <a:endParaRPr lang="en-GB" dirty="0"/>
          </a:p>
        </p:txBody>
      </p:sp>
      <p:sp>
        <p:nvSpPr>
          <p:cNvPr id="3" name="Subtitle 2"/>
          <p:cNvSpPr>
            <a:spLocks noGrp="1"/>
          </p:cNvSpPr>
          <p:nvPr>
            <p:ph type="subTitle" idx="1"/>
          </p:nvPr>
        </p:nvSpPr>
        <p:spPr/>
        <p:txBody>
          <a:bodyPr/>
          <a:lstStyle/>
          <a:p>
            <a:r>
              <a:rPr lang="en-GB" dirty="0" smtClean="0">
                <a:solidFill>
                  <a:srgbClr val="FF0000"/>
                </a:solidFill>
              </a:rPr>
              <a:t>By </a:t>
            </a:r>
          </a:p>
          <a:p>
            <a:r>
              <a:rPr lang="en-GB" dirty="0" smtClean="0">
                <a:solidFill>
                  <a:srgbClr val="FF0000"/>
                </a:solidFill>
              </a:rPr>
              <a:t>Mike</a:t>
            </a:r>
          </a:p>
          <a:p>
            <a:r>
              <a:rPr lang="en-GB" dirty="0" smtClean="0">
                <a:solidFill>
                  <a:srgbClr val="FF0000"/>
                </a:solidFill>
              </a:rPr>
              <a:t>Allen</a:t>
            </a:r>
            <a:endParaRPr lang="en-GB" dirty="0">
              <a:solidFill>
                <a:srgbClr val="FF0000"/>
              </a:solidFill>
            </a:endParaRPr>
          </a:p>
        </p:txBody>
      </p:sp>
    </p:spTree>
    <p:extLst>
      <p:ext uri="{BB962C8B-B14F-4D97-AF65-F5344CB8AC3E}">
        <p14:creationId xmlns:p14="http://schemas.microsoft.com/office/powerpoint/2010/main" val="1117399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27" t="2913" r="3042" b="2276"/>
          <a:stretch/>
        </p:blipFill>
        <p:spPr>
          <a:xfrm>
            <a:off x="159798" y="192885"/>
            <a:ext cx="4279037" cy="642985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30" t="3661" r="1423" b="1425"/>
          <a:stretch/>
        </p:blipFill>
        <p:spPr>
          <a:xfrm rot="60000">
            <a:off x="4651899" y="230819"/>
            <a:ext cx="4403324" cy="6462944"/>
          </a:xfrm>
          <a:prstGeom prst="rect">
            <a:avLst/>
          </a:prstGeom>
        </p:spPr>
      </p:pic>
    </p:spTree>
    <p:extLst>
      <p:ext uri="{BB962C8B-B14F-4D97-AF65-F5344CB8AC3E}">
        <p14:creationId xmlns:p14="http://schemas.microsoft.com/office/powerpoint/2010/main" val="2799874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92088"/>
          </a:xfrm>
        </p:spPr>
        <p:txBody>
          <a:bodyPr/>
          <a:lstStyle/>
          <a:p>
            <a:r>
              <a:rPr lang="en-GB" dirty="0"/>
              <a:t>King </a:t>
            </a:r>
            <a:r>
              <a:rPr lang="en-GB" dirty="0" smtClean="0"/>
              <a:t>John 4</a:t>
            </a:r>
            <a:endParaRPr lang="en-GB" dirty="0"/>
          </a:p>
        </p:txBody>
      </p:sp>
      <p:sp>
        <p:nvSpPr>
          <p:cNvPr id="3" name="Content Placeholder 2"/>
          <p:cNvSpPr>
            <a:spLocks noGrp="1"/>
          </p:cNvSpPr>
          <p:nvPr>
            <p:ph idx="1"/>
          </p:nvPr>
        </p:nvSpPr>
        <p:spPr>
          <a:xfrm>
            <a:off x="457200" y="836712"/>
            <a:ext cx="8229600" cy="5688632"/>
          </a:xfrm>
        </p:spPr>
        <p:txBody>
          <a:bodyPr>
            <a:normAutofit fontScale="70000" lnSpcReduction="20000"/>
          </a:bodyPr>
          <a:lstStyle/>
          <a:p>
            <a:pPr marL="0" indent="0">
              <a:buNone/>
            </a:pPr>
            <a:r>
              <a:rPr lang="en-GB" dirty="0" smtClean="0"/>
              <a:t>Back in England after 1205</a:t>
            </a:r>
          </a:p>
          <a:p>
            <a:r>
              <a:rPr lang="en-GB" dirty="0" smtClean="0"/>
              <a:t>John increased taxes</a:t>
            </a:r>
          </a:p>
          <a:p>
            <a:r>
              <a:rPr lang="en-GB" dirty="0" smtClean="0"/>
              <a:t>He made money from Royal Justice including selling writs </a:t>
            </a:r>
          </a:p>
          <a:p>
            <a:r>
              <a:rPr lang="en-GB" dirty="0" smtClean="0"/>
              <a:t>He pursued his forest rights where land had been encroached or beasts illegally hunted with large fines</a:t>
            </a:r>
          </a:p>
          <a:p>
            <a:r>
              <a:rPr lang="en-GB" dirty="0" smtClean="0"/>
              <a:t>He seized baronial lands</a:t>
            </a:r>
          </a:p>
          <a:p>
            <a:r>
              <a:rPr lang="en-GB" dirty="0" smtClean="0"/>
              <a:t>In 1207 he opposed the appointment of Langton as Archbishop of Canterbury by the Pope Innocent III</a:t>
            </a:r>
          </a:p>
          <a:p>
            <a:r>
              <a:rPr lang="en-GB" dirty="0" smtClean="0"/>
              <a:t>The Pope excommunicated John in 1209</a:t>
            </a:r>
          </a:p>
          <a:p>
            <a:r>
              <a:rPr lang="en-GB" dirty="0" smtClean="0"/>
              <a:t>John extorted large amounts of money from the clergy</a:t>
            </a:r>
          </a:p>
          <a:p>
            <a:r>
              <a:rPr lang="en-GB" dirty="0" smtClean="0"/>
              <a:t>He also extracted large sums from the Jews who he persecuted including imprisonment and torture. This was nothing new but by the standards of or the time the measures were harsh</a:t>
            </a:r>
          </a:p>
          <a:p>
            <a:r>
              <a:rPr lang="en-GB" dirty="0" smtClean="0"/>
              <a:t>He fell out with one of his friends William de Briouze captured his wife and eldest son and starved them to death.  Briouze went into exile.</a:t>
            </a:r>
          </a:p>
          <a:p>
            <a:r>
              <a:rPr lang="en-GB" dirty="0" smtClean="0"/>
              <a:t>In 1213 John submitted to the Pope in feudal vassalage.</a:t>
            </a:r>
            <a:endParaRPr lang="en-GB" dirty="0"/>
          </a:p>
        </p:txBody>
      </p:sp>
    </p:spTree>
    <p:extLst>
      <p:ext uri="{BB962C8B-B14F-4D97-AF65-F5344CB8AC3E}">
        <p14:creationId xmlns:p14="http://schemas.microsoft.com/office/powerpoint/2010/main" val="2068827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King </a:t>
            </a:r>
            <a:r>
              <a:rPr lang="en-GB" dirty="0" smtClean="0"/>
              <a:t>John 5</a:t>
            </a:r>
            <a:endParaRPr lang="en-GB" dirty="0"/>
          </a:p>
        </p:txBody>
      </p:sp>
      <p:sp>
        <p:nvSpPr>
          <p:cNvPr id="3" name="Content Placeholder 2"/>
          <p:cNvSpPr>
            <a:spLocks noGrp="1"/>
          </p:cNvSpPr>
          <p:nvPr>
            <p:ph idx="1"/>
          </p:nvPr>
        </p:nvSpPr>
        <p:spPr>
          <a:xfrm>
            <a:off x="107504" y="1600200"/>
            <a:ext cx="8424936" cy="5141168"/>
          </a:xfrm>
        </p:spPr>
        <p:txBody>
          <a:bodyPr>
            <a:normAutofit/>
          </a:bodyPr>
          <a:lstStyle/>
          <a:p>
            <a:r>
              <a:rPr lang="en-GB" dirty="0"/>
              <a:t>In </a:t>
            </a:r>
            <a:r>
              <a:rPr lang="en-GB" dirty="0" smtClean="0"/>
              <a:t>1214 he invaded France in an effort to regain its territories but lost the battle of </a:t>
            </a:r>
            <a:r>
              <a:rPr lang="en-GB" dirty="0" err="1" smtClean="0"/>
              <a:t>Bouvines</a:t>
            </a:r>
            <a:r>
              <a:rPr lang="en-GB" dirty="0"/>
              <a:t>.</a:t>
            </a:r>
            <a:endParaRPr lang="en-GB" dirty="0" smtClean="0"/>
          </a:p>
          <a:p>
            <a:r>
              <a:rPr lang="en-GB" dirty="0" smtClean="0"/>
              <a:t>Baronial disquiet which had been bubbling up since 1212 now burst into the open.</a:t>
            </a:r>
          </a:p>
          <a:p>
            <a:r>
              <a:rPr lang="en-GB" dirty="0" smtClean="0"/>
              <a:t>Negotiations 1214 -5 were unsuccessful and in 1215 a group of rebels renounced their homage and fealty.</a:t>
            </a:r>
          </a:p>
          <a:p>
            <a:r>
              <a:rPr lang="en-GB" dirty="0" smtClean="0"/>
              <a:t>In May they seized London.</a:t>
            </a:r>
          </a:p>
          <a:p>
            <a:pPr marL="342900" lvl="1" indent="-342900">
              <a:buFont typeface="Arial" panose="020B0604020202020204" pitchFamily="34" charset="0"/>
              <a:buChar char="•"/>
            </a:pPr>
            <a:endParaRPr lang="en-US" altLang="en-US" sz="3200" dirty="0"/>
          </a:p>
          <a:p>
            <a:endParaRPr lang="en-GB" dirty="0"/>
          </a:p>
          <a:p>
            <a:endParaRPr lang="en-GB" dirty="0"/>
          </a:p>
        </p:txBody>
      </p:sp>
    </p:spTree>
    <p:extLst>
      <p:ext uri="{BB962C8B-B14F-4D97-AF65-F5344CB8AC3E}">
        <p14:creationId xmlns:p14="http://schemas.microsoft.com/office/powerpoint/2010/main" val="3061508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King </a:t>
            </a:r>
            <a:r>
              <a:rPr lang="en-GB" dirty="0" smtClean="0"/>
              <a:t>John 6</a:t>
            </a:r>
            <a:endParaRPr lang="en-GB" dirty="0"/>
          </a:p>
        </p:txBody>
      </p:sp>
      <p:sp>
        <p:nvSpPr>
          <p:cNvPr id="3" name="Content Placeholder 2"/>
          <p:cNvSpPr>
            <a:spLocks noGrp="1"/>
          </p:cNvSpPr>
          <p:nvPr>
            <p:ph idx="1"/>
          </p:nvPr>
        </p:nvSpPr>
        <p:spPr>
          <a:xfrm>
            <a:off x="457200" y="1600200"/>
            <a:ext cx="3898776" cy="4925144"/>
          </a:xfrm>
        </p:spPr>
        <p:txBody>
          <a:bodyPr>
            <a:normAutofit fontScale="85000" lnSpcReduction="20000"/>
          </a:bodyPr>
          <a:lstStyle/>
          <a:p>
            <a:pPr marL="342900" lvl="1" indent="-342900">
              <a:buFont typeface="Arial" panose="020B0604020202020204" pitchFamily="34" charset="0"/>
              <a:buChar char="•"/>
            </a:pPr>
            <a:r>
              <a:rPr lang="en-GB" sz="3200" dirty="0"/>
              <a:t>After negotiation </a:t>
            </a:r>
            <a:r>
              <a:rPr lang="en-US" altLang="en-US" sz="3200" dirty="0"/>
              <a:t>King John agreed to a document called the “Articles of the Barons,” which his seal was attached at Runnymede on June 15, 1215.</a:t>
            </a:r>
          </a:p>
          <a:p>
            <a:pPr marL="342900" lvl="1" indent="-342900">
              <a:buFont typeface="Arial" panose="020B0604020202020204" pitchFamily="34" charset="0"/>
              <a:buChar char="•"/>
            </a:pPr>
            <a:r>
              <a:rPr lang="en-US" altLang="en-US" sz="3200" dirty="0"/>
              <a:t>After John </a:t>
            </a:r>
            <a:r>
              <a:rPr lang="en-US" altLang="en-US" sz="3200" dirty="0" smtClean="0"/>
              <a:t>agreed to this </a:t>
            </a:r>
            <a:r>
              <a:rPr lang="en-US" altLang="en-US" sz="3200" dirty="0"/>
              <a:t>document the barons then renewed their oaths to the king.</a:t>
            </a:r>
          </a:p>
          <a:p>
            <a:pPr marL="342900" lvl="1" indent="-342900">
              <a:buFont typeface="Arial" panose="020B0604020202020204" pitchFamily="34" charset="0"/>
              <a:buChar char="•"/>
            </a:pPr>
            <a:r>
              <a:rPr lang="en-US" altLang="en-US" sz="3200" dirty="0"/>
              <a:t>This was later called Magna Carta</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696" y="1409700"/>
            <a:ext cx="4933950" cy="4038600"/>
          </a:xfrm>
          <a:prstGeom prst="rect">
            <a:avLst/>
          </a:prstGeom>
        </p:spPr>
      </p:pic>
    </p:spTree>
    <p:extLst>
      <p:ext uri="{BB962C8B-B14F-4D97-AF65-F5344CB8AC3E}">
        <p14:creationId xmlns:p14="http://schemas.microsoft.com/office/powerpoint/2010/main" val="182513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descr="Screen Clippin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3" y="14049"/>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371" y="1124744"/>
            <a:ext cx="3559629" cy="5085184"/>
          </a:xfrm>
          <a:prstGeom prst="rect">
            <a:avLst/>
          </a:prstGeom>
        </p:spPr>
      </p:pic>
    </p:spTree>
    <p:extLst>
      <p:ext uri="{BB962C8B-B14F-4D97-AF65-F5344CB8AC3E}">
        <p14:creationId xmlns:p14="http://schemas.microsoft.com/office/powerpoint/2010/main" val="734964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Quotations from Magna Carta</a:t>
            </a:r>
          </a:p>
        </p:txBody>
      </p:sp>
      <p:sp>
        <p:nvSpPr>
          <p:cNvPr id="3" name="Content Placeholder 2"/>
          <p:cNvSpPr>
            <a:spLocks noGrp="1"/>
          </p:cNvSpPr>
          <p:nvPr>
            <p:ph idx="1"/>
          </p:nvPr>
        </p:nvSpPr>
        <p:spPr/>
        <p:txBody>
          <a:bodyPr>
            <a:normAutofit fontScale="70000" lnSpcReduction="20000"/>
          </a:bodyPr>
          <a:lstStyle/>
          <a:p>
            <a:r>
              <a:rPr lang="en-GB" dirty="0" smtClean="0"/>
              <a:t>“the </a:t>
            </a:r>
            <a:r>
              <a:rPr lang="en-GB" dirty="0"/>
              <a:t>English church shall be free and shall keep all its rights and its </a:t>
            </a:r>
            <a:r>
              <a:rPr lang="en-GB" dirty="0" smtClean="0"/>
              <a:t>freedoms”</a:t>
            </a:r>
          </a:p>
          <a:p>
            <a:r>
              <a:rPr lang="en-GB" dirty="0" smtClean="0"/>
              <a:t>“No </a:t>
            </a:r>
            <a:r>
              <a:rPr lang="en-GB" dirty="0"/>
              <a:t>freeman shall be seized or imprisoned, or have his property taken away or outlawed or exiled….except by the lawful judgement of his </a:t>
            </a:r>
            <a:r>
              <a:rPr lang="en-GB" dirty="0" smtClean="0"/>
              <a:t>equals” </a:t>
            </a:r>
            <a:r>
              <a:rPr lang="en-GB" dirty="0"/>
              <a:t>(</a:t>
            </a:r>
            <a:r>
              <a:rPr lang="en-GB" i="1" dirty="0"/>
              <a:t>his guilt or innocence would be decided by men who had the same rank as him</a:t>
            </a:r>
            <a:r>
              <a:rPr lang="en-GB" i="1" dirty="0" smtClean="0"/>
              <a:t>)</a:t>
            </a:r>
          </a:p>
          <a:p>
            <a:pPr>
              <a:defRPr/>
            </a:pPr>
            <a:r>
              <a:rPr lang="en-US" dirty="0"/>
              <a:t>This idea eventually developed into a key part of English common law known as habeas corpus. </a:t>
            </a:r>
          </a:p>
          <a:p>
            <a:pPr>
              <a:defRPr/>
            </a:pPr>
            <a:r>
              <a:rPr lang="en-US" dirty="0"/>
              <a:t>[habeas corpus: the legal concept that an accused person cannot be jailed indefinitely without being charged with a crime]  the court must consent.</a:t>
            </a:r>
          </a:p>
          <a:p>
            <a:r>
              <a:rPr lang="en-GB" dirty="0" smtClean="0"/>
              <a:t>To </a:t>
            </a:r>
            <a:r>
              <a:rPr lang="en-GB" dirty="0"/>
              <a:t>no-one will we sell , to no-one deny or delay right and justice (</a:t>
            </a:r>
            <a:r>
              <a:rPr lang="en-GB" i="1" dirty="0"/>
              <a:t>the king will not accept bribes to favour certain people in a dispute, nor will he try to delay or stop a court case</a:t>
            </a:r>
            <a:r>
              <a:rPr lang="en-GB" dirty="0"/>
              <a:t>)</a:t>
            </a:r>
          </a:p>
        </p:txBody>
      </p:sp>
    </p:spTree>
    <p:extLst>
      <p:ext uri="{BB962C8B-B14F-4D97-AF65-F5344CB8AC3E}">
        <p14:creationId xmlns:p14="http://schemas.microsoft.com/office/powerpoint/2010/main" val="19313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0152" cy="1143000"/>
          </a:xfrm>
        </p:spPr>
        <p:txBody>
          <a:bodyPr/>
          <a:lstStyle/>
          <a:p>
            <a:r>
              <a:rPr lang="en-GB" dirty="0"/>
              <a:t>King </a:t>
            </a:r>
            <a:r>
              <a:rPr lang="en-GB" dirty="0" smtClean="0"/>
              <a:t>John 6</a:t>
            </a:r>
            <a:endParaRPr lang="en-GB" dirty="0"/>
          </a:p>
        </p:txBody>
      </p:sp>
      <p:sp>
        <p:nvSpPr>
          <p:cNvPr id="3" name="Content Placeholder 2"/>
          <p:cNvSpPr>
            <a:spLocks noGrp="1"/>
          </p:cNvSpPr>
          <p:nvPr>
            <p:ph idx="1"/>
          </p:nvPr>
        </p:nvSpPr>
        <p:spPr>
          <a:xfrm>
            <a:off x="-8886" y="1628800"/>
            <a:ext cx="5050904" cy="4525963"/>
          </a:xfrm>
        </p:spPr>
        <p:txBody>
          <a:bodyPr>
            <a:normAutofit lnSpcReduction="10000"/>
          </a:bodyPr>
          <a:lstStyle/>
          <a:p>
            <a:r>
              <a:rPr lang="en-GB" dirty="0" smtClean="0"/>
              <a:t>As a peace treaty it was a failure, John applied to the Pope who annulled it.</a:t>
            </a:r>
          </a:p>
          <a:p>
            <a:r>
              <a:rPr lang="en-GB" dirty="0" smtClean="0"/>
              <a:t>War resumed and Prince Louis of France (heir to the French throne) was invited by the barons to England.</a:t>
            </a:r>
          </a:p>
          <a:p>
            <a:r>
              <a:rPr lang="en-GB" dirty="0" smtClean="0"/>
              <a:t>John died of dysentery in 1216.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746" y="44624"/>
            <a:ext cx="4084316" cy="32163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746" y="3318928"/>
            <a:ext cx="4084316" cy="2940708"/>
          </a:xfrm>
          <a:prstGeom prst="rect">
            <a:avLst/>
          </a:prstGeom>
        </p:spPr>
      </p:pic>
    </p:spTree>
    <p:extLst>
      <p:ext uri="{BB962C8B-B14F-4D97-AF65-F5344CB8AC3E}">
        <p14:creationId xmlns:p14="http://schemas.microsoft.com/office/powerpoint/2010/main" val="4058820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Magna Carta 1</a:t>
            </a:r>
            <a:endParaRPr lang="en-GB" dirty="0"/>
          </a:p>
        </p:txBody>
      </p:sp>
      <p:sp>
        <p:nvSpPr>
          <p:cNvPr id="3" name="Content Placeholder 2"/>
          <p:cNvSpPr>
            <a:spLocks noGrp="1"/>
          </p:cNvSpPr>
          <p:nvPr>
            <p:ph idx="1"/>
          </p:nvPr>
        </p:nvSpPr>
        <p:spPr/>
        <p:txBody>
          <a:bodyPr>
            <a:normAutofit fontScale="92500"/>
          </a:bodyPr>
          <a:lstStyle/>
          <a:p>
            <a:r>
              <a:rPr lang="en-GB" dirty="0"/>
              <a:t>His </a:t>
            </a:r>
            <a:r>
              <a:rPr lang="en-GB" dirty="0" smtClean="0"/>
              <a:t>9 year old son </a:t>
            </a:r>
            <a:r>
              <a:rPr lang="en-GB" dirty="0"/>
              <a:t>was crowned king as Henry III under William Marshall as his guardian.</a:t>
            </a:r>
          </a:p>
          <a:p>
            <a:r>
              <a:rPr lang="en-GB" dirty="0"/>
              <a:t>Marshall defeated the French and rebels at Lincoln and after the French fleet was defeated Louis left England.</a:t>
            </a:r>
          </a:p>
          <a:p>
            <a:r>
              <a:rPr lang="en-GB" dirty="0" smtClean="0"/>
              <a:t>The </a:t>
            </a:r>
            <a:r>
              <a:rPr lang="en-GB" dirty="0"/>
              <a:t>charter was reissued in 1216 and 1217 and became Magna Carta.</a:t>
            </a:r>
          </a:p>
          <a:p>
            <a:r>
              <a:rPr lang="en-GB" dirty="0"/>
              <a:t>It was again reissued by Henry in 1225 in return for money to fight the French in Gascony</a:t>
            </a:r>
          </a:p>
          <a:p>
            <a:endParaRPr lang="en-GB" dirty="0"/>
          </a:p>
        </p:txBody>
      </p:sp>
    </p:spTree>
    <p:extLst>
      <p:ext uri="{BB962C8B-B14F-4D97-AF65-F5344CB8AC3E}">
        <p14:creationId xmlns:p14="http://schemas.microsoft.com/office/powerpoint/2010/main" val="756466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Magna Carta 2</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 1258 a group of Barons under Simon de Montfort seized power and </a:t>
            </a:r>
            <a:r>
              <a:rPr lang="en-GB" dirty="0"/>
              <a:t>h</a:t>
            </a:r>
            <a:r>
              <a:rPr lang="en-GB" dirty="0" smtClean="0"/>
              <a:t>e summoned a Parliament including wealthy commoners.</a:t>
            </a:r>
          </a:p>
          <a:p>
            <a:r>
              <a:rPr lang="en-GB" dirty="0" smtClean="0"/>
              <a:t>They were defeated in 1267 and Henry issued the statute of Marlborough with one of its clauses including a fresh commitment of Magna Carta.</a:t>
            </a:r>
          </a:p>
          <a:p>
            <a:r>
              <a:rPr lang="en-GB" dirty="0" smtClean="0"/>
              <a:t>Henry continued to call Parliaments sometimes including commoners.</a:t>
            </a:r>
          </a:p>
          <a:p>
            <a:r>
              <a:rPr lang="en-GB" dirty="0" smtClean="0"/>
              <a:t>This became the norm after 1297 under Edward I.</a:t>
            </a:r>
          </a:p>
          <a:p>
            <a:r>
              <a:rPr lang="en-GB" dirty="0" smtClean="0"/>
              <a:t>In 1297 Magna Carta was made part of Statute law.</a:t>
            </a:r>
            <a:endParaRPr lang="en-GB" dirty="0"/>
          </a:p>
        </p:txBody>
      </p:sp>
    </p:spTree>
    <p:extLst>
      <p:ext uri="{BB962C8B-B14F-4D97-AF65-F5344CB8AC3E}">
        <p14:creationId xmlns:p14="http://schemas.microsoft.com/office/powerpoint/2010/main" val="3403412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Magna </a:t>
            </a:r>
            <a:r>
              <a:rPr lang="en-GB" dirty="0" smtClean="0"/>
              <a:t>Carta 3</a:t>
            </a:r>
            <a:endParaRPr lang="en-GB" dirty="0"/>
          </a:p>
        </p:txBody>
      </p:sp>
      <p:sp>
        <p:nvSpPr>
          <p:cNvPr id="3" name="Content Placeholder 2"/>
          <p:cNvSpPr>
            <a:spLocks noGrp="1"/>
          </p:cNvSpPr>
          <p:nvPr>
            <p:ph idx="1"/>
          </p:nvPr>
        </p:nvSpPr>
        <p:spPr/>
        <p:txBody>
          <a:bodyPr>
            <a:normAutofit fontScale="70000" lnSpcReduction="20000"/>
          </a:bodyPr>
          <a:lstStyle/>
          <a:p>
            <a:r>
              <a:rPr lang="en-GB" dirty="0"/>
              <a:t>Magna </a:t>
            </a:r>
            <a:r>
              <a:rPr lang="en-GB" dirty="0" smtClean="0"/>
              <a:t>Carta continued to be reaffirmed by each new king on accession to the throne.</a:t>
            </a:r>
          </a:p>
          <a:p>
            <a:r>
              <a:rPr lang="en-GB" dirty="0" smtClean="0"/>
              <a:t>In 1354 The clause </a:t>
            </a:r>
            <a:r>
              <a:rPr lang="en-GB" dirty="0"/>
              <a:t>“No Freeman shall be taken or imprisoned, or be disseised of his Freehold, or Liberties, or free Customs, or be outlawed, or exiled, or any other wise destroyed; nor will We not pass upon him, nor condemn him, but by lawful judgment of his Peers, or by the Law of the land. We will sell to no man, we will not deny or defer to any man either Justice or Right</a:t>
            </a:r>
            <a:r>
              <a:rPr lang="en-GB" dirty="0" smtClean="0"/>
              <a:t>.”</a:t>
            </a:r>
          </a:p>
          <a:p>
            <a:r>
              <a:rPr lang="en-GB" dirty="0" smtClean="0"/>
              <a:t>Was revised to </a:t>
            </a:r>
            <a:br>
              <a:rPr lang="en-GB" dirty="0" smtClean="0"/>
            </a:br>
            <a:r>
              <a:rPr lang="en-GB" dirty="0" smtClean="0"/>
              <a:t>"</a:t>
            </a:r>
            <a:r>
              <a:rPr lang="en-GB" dirty="0"/>
              <a:t>No man of what estate or condition that he be, shall be put out of land or tenement, nor taken, nor imprisoned, nor disinherited, nor put to death, without being brought in answer by </a:t>
            </a:r>
            <a:r>
              <a:rPr lang="en-GB" i="1" dirty="0"/>
              <a:t>due process</a:t>
            </a:r>
            <a:r>
              <a:rPr lang="en-GB" dirty="0"/>
              <a:t> of the law</a:t>
            </a:r>
            <a:r>
              <a:rPr lang="en-GB" dirty="0" smtClean="0"/>
              <a:t>.”</a:t>
            </a:r>
            <a:br>
              <a:rPr lang="en-GB" dirty="0" smtClean="0"/>
            </a:br>
            <a:r>
              <a:rPr lang="en-GB" dirty="0"/>
              <a:t>1354 </a:t>
            </a:r>
            <a:r>
              <a:rPr lang="en-GB" i="1" dirty="0"/>
              <a:t>Liberty of Subject Act</a:t>
            </a:r>
            <a:r>
              <a:rPr lang="en-GB" dirty="0"/>
              <a:t> </a:t>
            </a:r>
            <a:endParaRPr lang="en-GB" dirty="0" smtClean="0"/>
          </a:p>
        </p:txBody>
      </p:sp>
    </p:spTree>
    <p:extLst>
      <p:ext uri="{BB962C8B-B14F-4D97-AF65-F5344CB8AC3E}">
        <p14:creationId xmlns:p14="http://schemas.microsoft.com/office/powerpoint/2010/main" val="3805161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64038"/>
          </a:xfrm>
          <a:prstGeom prst="rect">
            <a:avLst/>
          </a:prstGeom>
        </p:spPr>
      </p:pic>
      <p:sp>
        <p:nvSpPr>
          <p:cNvPr id="5" name="TextBox 4"/>
          <p:cNvSpPr txBox="1"/>
          <p:nvPr/>
        </p:nvSpPr>
        <p:spPr>
          <a:xfrm>
            <a:off x="323528" y="5661248"/>
            <a:ext cx="6912768" cy="646331"/>
          </a:xfrm>
          <a:prstGeom prst="rect">
            <a:avLst/>
          </a:prstGeom>
          <a:noFill/>
        </p:spPr>
        <p:txBody>
          <a:bodyPr wrap="square" rtlCol="0">
            <a:spAutoFit/>
          </a:bodyPr>
          <a:lstStyle/>
          <a:p>
            <a:r>
              <a:rPr lang="en-GB" dirty="0" smtClean="0"/>
              <a:t>David Cameron on the David Letterman show failing to remember what Magna Carta meant (2012)</a:t>
            </a:r>
            <a:endParaRPr lang="en-GB" dirty="0"/>
          </a:p>
        </p:txBody>
      </p:sp>
    </p:spTree>
    <p:extLst>
      <p:ext uri="{BB962C8B-B14F-4D97-AF65-F5344CB8AC3E}">
        <p14:creationId xmlns:p14="http://schemas.microsoft.com/office/powerpoint/2010/main" val="113476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Magna </a:t>
            </a:r>
            <a:r>
              <a:rPr lang="en-GB" dirty="0" smtClean="0"/>
              <a:t>Carta 4</a:t>
            </a:r>
            <a:endParaRPr lang="en-GB" dirty="0"/>
          </a:p>
        </p:txBody>
      </p:sp>
      <p:sp>
        <p:nvSpPr>
          <p:cNvPr id="3" name="Content Placeholder 2"/>
          <p:cNvSpPr>
            <a:spLocks noGrp="1"/>
          </p:cNvSpPr>
          <p:nvPr>
            <p:ph idx="1"/>
          </p:nvPr>
        </p:nvSpPr>
        <p:spPr/>
        <p:txBody>
          <a:bodyPr>
            <a:normAutofit fontScale="70000" lnSpcReduction="20000"/>
          </a:bodyPr>
          <a:lstStyle/>
          <a:p>
            <a:r>
              <a:rPr lang="en-GB" dirty="0"/>
              <a:t>By the mid 15th century Magna Carta ceased to occupy a central role in English political life, as monarchs attempted to reassert their sovereignty after its decline in the previous 150 years</a:t>
            </a:r>
            <a:r>
              <a:rPr lang="en-GB" dirty="0" smtClean="0"/>
              <a:t>.</a:t>
            </a:r>
          </a:p>
          <a:p>
            <a:r>
              <a:rPr lang="en-GB" dirty="0" smtClean="0"/>
              <a:t>Interest in Magna Carta revived in the early 17</a:t>
            </a:r>
            <a:r>
              <a:rPr lang="en-GB" baseline="30000" dirty="0" smtClean="0"/>
              <a:t>th</a:t>
            </a:r>
            <a:r>
              <a:rPr lang="en-GB" dirty="0" smtClean="0"/>
              <a:t> century as opponents of James I and Charles I and the doctrine of the divine right of kings sought to discover ancient rights and customs.</a:t>
            </a:r>
          </a:p>
          <a:p>
            <a:r>
              <a:rPr lang="en-GB" dirty="0" smtClean="0"/>
              <a:t>Sir Edward Coke a leading judge used Magna Carta to argue for a restriction of the king’s powers.</a:t>
            </a:r>
          </a:p>
          <a:p>
            <a:r>
              <a:rPr lang="en-GB" dirty="0" smtClean="0"/>
              <a:t>There was an attempt to reaffirm Magna Carta in 1621 which failed.</a:t>
            </a:r>
          </a:p>
          <a:p>
            <a:r>
              <a:rPr lang="en-GB" dirty="0"/>
              <a:t>The </a:t>
            </a:r>
            <a:r>
              <a:rPr lang="en-GB" b="1" dirty="0"/>
              <a:t>Petition of Right</a:t>
            </a:r>
            <a:r>
              <a:rPr lang="en-GB" dirty="0"/>
              <a:t> </a:t>
            </a:r>
            <a:r>
              <a:rPr lang="en-GB" dirty="0" smtClean="0"/>
              <a:t> was passed on </a:t>
            </a:r>
            <a:r>
              <a:rPr lang="en-GB" dirty="0"/>
              <a:t>7 June </a:t>
            </a:r>
            <a:r>
              <a:rPr lang="en-GB" dirty="0" smtClean="0"/>
              <a:t>1628.</a:t>
            </a:r>
          </a:p>
          <a:p>
            <a:r>
              <a:rPr lang="en-GB" dirty="0" smtClean="0"/>
              <a:t>The </a:t>
            </a:r>
            <a:r>
              <a:rPr lang="en-GB" dirty="0"/>
              <a:t>Petition contains restrictions on non-Parliamentary taxation, forced billeting of soldiers, imprisonment without cause, and the use of martial law</a:t>
            </a:r>
            <a:r>
              <a:rPr lang="en-GB" dirty="0" smtClean="0"/>
              <a:t>.</a:t>
            </a:r>
          </a:p>
          <a:p>
            <a:r>
              <a:rPr lang="en-GB" dirty="0" smtClean="0"/>
              <a:t>Initially rejected by Charles I, he ratified it on the 7th June in order to gain approval of taxation.</a:t>
            </a:r>
            <a:endParaRPr lang="en-GB" dirty="0"/>
          </a:p>
        </p:txBody>
      </p:sp>
    </p:spTree>
    <p:extLst>
      <p:ext uri="{BB962C8B-B14F-4D97-AF65-F5344CB8AC3E}">
        <p14:creationId xmlns:p14="http://schemas.microsoft.com/office/powerpoint/2010/main" val="3611112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Magna </a:t>
            </a:r>
            <a:r>
              <a:rPr lang="en-GB" dirty="0" smtClean="0"/>
              <a:t>Carta 5</a:t>
            </a:r>
            <a:endParaRPr lang="en-GB" dirty="0"/>
          </a:p>
        </p:txBody>
      </p:sp>
      <p:sp>
        <p:nvSpPr>
          <p:cNvPr id="3" name="Content Placeholder 2"/>
          <p:cNvSpPr>
            <a:spLocks noGrp="1"/>
          </p:cNvSpPr>
          <p:nvPr>
            <p:ph sz="half" idx="1"/>
          </p:nvPr>
        </p:nvSpPr>
        <p:spPr>
          <a:xfrm>
            <a:off x="467544" y="1268760"/>
            <a:ext cx="8147248" cy="1656184"/>
          </a:xfrm>
        </p:spPr>
        <p:txBody>
          <a:bodyPr>
            <a:normAutofit fontScale="92500" lnSpcReduction="20000"/>
          </a:bodyPr>
          <a:lstStyle/>
          <a:p>
            <a:r>
              <a:rPr lang="en-GB" dirty="0" smtClean="0"/>
              <a:t>The Bill of Rights 1689</a:t>
            </a:r>
          </a:p>
          <a:p>
            <a:r>
              <a:rPr lang="en-GB" dirty="0"/>
              <a:t>J</a:t>
            </a:r>
            <a:r>
              <a:rPr lang="en-GB" dirty="0" smtClean="0"/>
              <a:t>ames II  was overthrown by William and Mary</a:t>
            </a:r>
          </a:p>
          <a:p>
            <a:r>
              <a:rPr lang="en-GB" dirty="0" smtClean="0"/>
              <a:t>They became joint king and queen but had to accept the Bill of Rights, these included:-</a:t>
            </a:r>
          </a:p>
          <a:p>
            <a:pPr>
              <a:lnSpc>
                <a:spcPct val="120000"/>
              </a:lnSpc>
            </a:pPr>
            <a:endParaRPr lang="en-GB" dirty="0"/>
          </a:p>
        </p:txBody>
      </p:sp>
      <p:sp>
        <p:nvSpPr>
          <p:cNvPr id="4" name="Content Placeholder 3"/>
          <p:cNvSpPr>
            <a:spLocks noGrp="1"/>
          </p:cNvSpPr>
          <p:nvPr>
            <p:ph sz="half" idx="2"/>
          </p:nvPr>
        </p:nvSpPr>
        <p:spPr>
          <a:xfrm>
            <a:off x="611560" y="3068960"/>
            <a:ext cx="8075240" cy="2769171"/>
          </a:xfrm>
        </p:spPr>
        <p:txBody>
          <a:bodyPr numCol="2">
            <a:normAutofit fontScale="92500" lnSpcReduction="20000"/>
          </a:bodyPr>
          <a:lstStyle/>
          <a:p>
            <a:pPr>
              <a:lnSpc>
                <a:spcPct val="120000"/>
              </a:lnSpc>
            </a:pPr>
            <a:r>
              <a:rPr lang="en-US" altLang="en-US" dirty="0"/>
              <a:t>Jury trials	</a:t>
            </a:r>
          </a:p>
          <a:p>
            <a:pPr>
              <a:lnSpc>
                <a:spcPct val="120000"/>
              </a:lnSpc>
            </a:pPr>
            <a:r>
              <a:rPr lang="en-US" altLang="en-US" dirty="0"/>
              <a:t>No excessive bail	</a:t>
            </a:r>
          </a:p>
          <a:p>
            <a:pPr>
              <a:lnSpc>
                <a:spcPct val="120000"/>
              </a:lnSpc>
            </a:pPr>
            <a:r>
              <a:rPr lang="en-US" altLang="en-US" dirty="0"/>
              <a:t>Free elections to Parliament</a:t>
            </a:r>
          </a:p>
          <a:p>
            <a:pPr>
              <a:lnSpc>
                <a:spcPct val="120000"/>
              </a:lnSpc>
            </a:pPr>
            <a:r>
              <a:rPr lang="en-US" altLang="en-US" dirty="0"/>
              <a:t>Free speech in Parliament	</a:t>
            </a:r>
          </a:p>
          <a:p>
            <a:pPr>
              <a:lnSpc>
                <a:spcPct val="120000"/>
              </a:lnSpc>
              <a:buFontTx/>
              <a:buChar char="•"/>
            </a:pPr>
            <a:r>
              <a:rPr lang="en-US" altLang="en-US" dirty="0"/>
              <a:t>Right to arms</a:t>
            </a:r>
          </a:p>
          <a:p>
            <a:pPr>
              <a:lnSpc>
                <a:spcPct val="120000"/>
              </a:lnSpc>
              <a:buFontTx/>
              <a:buChar char="•"/>
            </a:pPr>
            <a:r>
              <a:rPr lang="en-US" altLang="en-US" dirty="0"/>
              <a:t>Free to petition the king</a:t>
            </a:r>
          </a:p>
          <a:p>
            <a:pPr>
              <a:lnSpc>
                <a:spcPct val="120000"/>
              </a:lnSpc>
              <a:buFontTx/>
              <a:buChar char="•"/>
            </a:pPr>
            <a:r>
              <a:rPr lang="en-US" altLang="en-US" dirty="0"/>
              <a:t>No taxation without Parliament's approval</a:t>
            </a:r>
          </a:p>
          <a:p>
            <a:pPr>
              <a:lnSpc>
                <a:spcPct val="120000"/>
              </a:lnSpc>
              <a:buFontTx/>
              <a:buChar char="•"/>
            </a:pPr>
            <a:r>
              <a:rPr lang="en-US" altLang="en-US" dirty="0"/>
              <a:t>No cruel or unusual </a:t>
            </a:r>
            <a:r>
              <a:rPr lang="en-US" altLang="en-US" dirty="0" smtClean="0"/>
              <a:t>punishment</a:t>
            </a:r>
            <a:endParaRPr lang="en-US" altLang="en-US" dirty="0"/>
          </a:p>
        </p:txBody>
      </p:sp>
    </p:spTree>
    <p:extLst>
      <p:ext uri="{BB962C8B-B14F-4D97-AF65-F5344CB8AC3E}">
        <p14:creationId xmlns:p14="http://schemas.microsoft.com/office/powerpoint/2010/main" val="2561703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Magna Carta </a:t>
            </a:r>
            <a:r>
              <a:rPr lang="en-GB" dirty="0" smtClean="0"/>
              <a:t>6</a:t>
            </a:r>
            <a:endParaRPr lang="en-GB" dirty="0"/>
          </a:p>
        </p:txBody>
      </p:sp>
      <p:sp>
        <p:nvSpPr>
          <p:cNvPr id="3" name="Content Placeholder 2"/>
          <p:cNvSpPr>
            <a:spLocks noGrp="1"/>
          </p:cNvSpPr>
          <p:nvPr>
            <p:ph idx="1"/>
          </p:nvPr>
        </p:nvSpPr>
        <p:spPr/>
        <p:txBody>
          <a:bodyPr>
            <a:normAutofit fontScale="70000" lnSpcReduction="20000"/>
          </a:bodyPr>
          <a:lstStyle/>
          <a:p>
            <a:r>
              <a:rPr lang="en-GB" dirty="0"/>
              <a:t>In 1965, Parliament created the Law Commission for statute </a:t>
            </a:r>
            <a:r>
              <a:rPr lang="en-GB" dirty="0" smtClean="0"/>
              <a:t>revision </a:t>
            </a:r>
            <a:r>
              <a:rPr lang="en-GB" baseline="30000" dirty="0" smtClean="0"/>
              <a:t>[1]</a:t>
            </a:r>
          </a:p>
          <a:p>
            <a:r>
              <a:rPr lang="en-GB" dirty="0" smtClean="0"/>
              <a:t> </a:t>
            </a:r>
            <a:r>
              <a:rPr lang="en-GB" dirty="0"/>
              <a:t>Legislation that followed in 1970 left only four chapters of Magna Carta intact: chapters 1, 13 and 39 of King John’s Charter, and 37 of the 1225 version. </a:t>
            </a:r>
            <a:endParaRPr lang="en-GB" dirty="0" smtClean="0"/>
          </a:p>
          <a:p>
            <a:r>
              <a:rPr lang="en-GB" dirty="0" smtClean="0"/>
              <a:t>The </a:t>
            </a:r>
            <a:r>
              <a:rPr lang="en-GB" dirty="0"/>
              <a:t>first Chapter promised freedom for the English </a:t>
            </a:r>
            <a:r>
              <a:rPr lang="en-GB" dirty="0" smtClean="0"/>
              <a:t>Church.</a:t>
            </a:r>
          </a:p>
          <a:p>
            <a:r>
              <a:rPr lang="en-GB" dirty="0" smtClean="0"/>
              <a:t>Chapter </a:t>
            </a:r>
            <a:r>
              <a:rPr lang="en-GB" dirty="0"/>
              <a:t>13 (9 in the 1225 version), guaranteed the City of London its ancient liberties and free customs. </a:t>
            </a:r>
            <a:endParaRPr lang="en-GB" dirty="0" smtClean="0"/>
          </a:p>
          <a:p>
            <a:r>
              <a:rPr lang="en-GB" dirty="0" smtClean="0"/>
              <a:t>Chapter </a:t>
            </a:r>
            <a:r>
              <a:rPr lang="en-GB" dirty="0"/>
              <a:t>39 (29 in the 1225 Charter) was the key provision in Magna Carta, curbing the crown’s power to pursue individuals beyond the law. </a:t>
            </a:r>
          </a:p>
          <a:p>
            <a:r>
              <a:rPr lang="en-GB" dirty="0" smtClean="0"/>
              <a:t>Chapter 37, found only in the 1225 Charter, contained a clause important for the perpetuity of Magna Carta’s liberties, ‘and if anything contrary to this [charter] is procured from anyone, it shall avail nothing and be held for nought’. –</a:t>
            </a:r>
          </a:p>
        </p:txBody>
      </p:sp>
      <p:sp>
        <p:nvSpPr>
          <p:cNvPr id="4" name="TextBox 3"/>
          <p:cNvSpPr txBox="1"/>
          <p:nvPr/>
        </p:nvSpPr>
        <p:spPr>
          <a:xfrm>
            <a:off x="755576" y="5955640"/>
            <a:ext cx="7488832" cy="923330"/>
          </a:xfrm>
          <a:prstGeom prst="rect">
            <a:avLst/>
          </a:prstGeom>
          <a:noFill/>
        </p:spPr>
        <p:txBody>
          <a:bodyPr wrap="square" rtlCol="0">
            <a:spAutoFit/>
          </a:bodyPr>
          <a:lstStyle/>
          <a:p>
            <a:r>
              <a:rPr lang="en-GB" dirty="0" smtClean="0"/>
              <a:t>[1] http</a:t>
            </a:r>
            <a:r>
              <a:rPr lang="en-GB" dirty="0"/>
              <a:t>://www.historytoday.com/ralph-v-turner/meaning-magna-carta-1215#sthash.P4KldfVF.dpuf</a:t>
            </a:r>
          </a:p>
          <a:p>
            <a:endParaRPr lang="en-GB" dirty="0"/>
          </a:p>
        </p:txBody>
      </p:sp>
    </p:spTree>
    <p:extLst>
      <p:ext uri="{BB962C8B-B14F-4D97-AF65-F5344CB8AC3E}">
        <p14:creationId xmlns:p14="http://schemas.microsoft.com/office/powerpoint/2010/main" val="1911035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Influence on the US</a:t>
            </a:r>
            <a:endParaRPr lang="en-GB" dirty="0"/>
          </a:p>
        </p:txBody>
      </p:sp>
      <p:sp>
        <p:nvSpPr>
          <p:cNvPr id="6" name="Content Placeholder 5"/>
          <p:cNvSpPr>
            <a:spLocks noGrp="1"/>
          </p:cNvSpPr>
          <p:nvPr>
            <p:ph idx="1"/>
          </p:nvPr>
        </p:nvSpPr>
        <p:spPr>
          <a:xfrm>
            <a:off x="457200" y="1600200"/>
            <a:ext cx="4330824" cy="4525963"/>
          </a:xfrm>
        </p:spPr>
        <p:txBody>
          <a:bodyPr>
            <a:normAutofit fontScale="85000" lnSpcReduction="20000"/>
          </a:bodyPr>
          <a:lstStyle/>
          <a:p>
            <a:r>
              <a:rPr lang="en-US" altLang="en-US" dirty="0"/>
              <a:t>The first seal of Massachusetts was a militiaman with a sword in one hand and a copy of the Magna Carta in the other hand.  </a:t>
            </a:r>
            <a:endParaRPr lang="en-US" altLang="en-US" dirty="0" smtClean="0"/>
          </a:p>
          <a:p>
            <a:r>
              <a:rPr lang="en-US" altLang="en-US" dirty="0" smtClean="0"/>
              <a:t>This </a:t>
            </a:r>
            <a:r>
              <a:rPr lang="en-US" altLang="en-US" dirty="0"/>
              <a:t>seal was adopted at the start of the American Revolution.  </a:t>
            </a:r>
            <a:endParaRPr lang="en-US" altLang="en-US" dirty="0" smtClean="0"/>
          </a:p>
          <a:p>
            <a:r>
              <a:rPr lang="en-US" altLang="en-US" dirty="0" smtClean="0"/>
              <a:t>The </a:t>
            </a:r>
            <a:r>
              <a:rPr lang="en-US" altLang="en-US" dirty="0"/>
              <a:t>seal was an example of how serious the Americans took the Magna Carta.</a:t>
            </a:r>
          </a:p>
          <a:p>
            <a:endParaRPr lang="en-GB" dirty="0"/>
          </a:p>
        </p:txBody>
      </p:sp>
      <p:pic>
        <p:nvPicPr>
          <p:cNvPr id="7" name="Picture 5" descr="mass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3682" y="1628800"/>
            <a:ext cx="4169668" cy="4245799"/>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3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Influence on the US</a:t>
            </a:r>
          </a:p>
        </p:txBody>
      </p:sp>
      <p:sp>
        <p:nvSpPr>
          <p:cNvPr id="3" name="Content Placeholder 2"/>
          <p:cNvSpPr>
            <a:spLocks noGrp="1"/>
          </p:cNvSpPr>
          <p:nvPr>
            <p:ph idx="1"/>
          </p:nvPr>
        </p:nvSpPr>
        <p:spPr/>
        <p:txBody>
          <a:bodyPr>
            <a:normAutofit fontScale="77500" lnSpcReduction="20000"/>
          </a:bodyPr>
          <a:lstStyle/>
          <a:p>
            <a:r>
              <a:rPr lang="en-GB" altLang="en-US" dirty="0"/>
              <a:t>America included part of </a:t>
            </a:r>
            <a:r>
              <a:rPr lang="en-GB" altLang="en-US" dirty="0" smtClean="0"/>
              <a:t>Magna Carta </a:t>
            </a:r>
            <a:r>
              <a:rPr lang="en-GB" altLang="en-US" dirty="0"/>
              <a:t>in its constitution (</a:t>
            </a:r>
            <a:r>
              <a:rPr lang="en-GB" altLang="en-US" dirty="0" smtClean="0"/>
              <a:t>1787):</a:t>
            </a:r>
            <a:endParaRPr lang="en-GB" altLang="en-US" dirty="0"/>
          </a:p>
          <a:p>
            <a:r>
              <a:rPr lang="en-GB" altLang="en-US" dirty="0"/>
              <a:t>“No person shall be held to answer for a crime without trial by jury, nor shall their life, liberty and property be taken without following the law</a:t>
            </a:r>
            <a:r>
              <a:rPr lang="en-GB" altLang="en-US" dirty="0" smtClean="0"/>
              <a:t>”</a:t>
            </a:r>
          </a:p>
          <a:p>
            <a:r>
              <a:rPr lang="en-GB" b="1" dirty="0"/>
              <a:t>September 1787 - Constitution of the United </a:t>
            </a:r>
            <a:r>
              <a:rPr lang="en-GB" b="1" dirty="0" smtClean="0"/>
              <a:t>States</a:t>
            </a:r>
            <a:br>
              <a:rPr lang="en-GB" b="1" dirty="0" smtClean="0"/>
            </a:br>
            <a:r>
              <a:rPr lang="en-GB" dirty="0" smtClean="0"/>
              <a:t>is signed.  In order to get it ratified the Bill </a:t>
            </a:r>
            <a:r>
              <a:rPr lang="en-GB" dirty="0"/>
              <a:t>of Rights is added to the U.S. Constitution as the first ten </a:t>
            </a:r>
            <a:r>
              <a:rPr lang="en-GB" dirty="0" smtClean="0"/>
              <a:t>amendments, 15 </a:t>
            </a:r>
            <a:r>
              <a:rPr lang="en-GB" dirty="0"/>
              <a:t>December </a:t>
            </a:r>
            <a:r>
              <a:rPr lang="en-GB" dirty="0" smtClean="0"/>
              <a:t>1791.</a:t>
            </a:r>
          </a:p>
          <a:p>
            <a:r>
              <a:rPr lang="en-GB" dirty="0"/>
              <a:t>Supreme Court citations of the Charter now number over a hundred. </a:t>
            </a:r>
            <a:endParaRPr lang="en-GB" dirty="0" smtClean="0"/>
          </a:p>
          <a:p>
            <a:r>
              <a:rPr lang="en-GB" dirty="0" smtClean="0"/>
              <a:t>It is also seen as important by many Commonwealth countries</a:t>
            </a:r>
            <a:endParaRPr lang="en-GB" dirty="0"/>
          </a:p>
        </p:txBody>
      </p:sp>
    </p:spTree>
    <p:extLst>
      <p:ext uri="{BB962C8B-B14F-4D97-AF65-F5344CB8AC3E}">
        <p14:creationId xmlns:p14="http://schemas.microsoft.com/office/powerpoint/2010/main" val="43650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Later developments</a:t>
            </a:r>
            <a:endParaRPr lang="en-GB" dirty="0"/>
          </a:p>
        </p:txBody>
      </p:sp>
      <p:sp>
        <p:nvSpPr>
          <p:cNvPr id="3" name="Content Placeholder 2"/>
          <p:cNvSpPr>
            <a:spLocks noGrp="1"/>
          </p:cNvSpPr>
          <p:nvPr>
            <p:ph idx="1"/>
          </p:nvPr>
        </p:nvSpPr>
        <p:spPr/>
        <p:txBody>
          <a:bodyPr>
            <a:normAutofit/>
          </a:bodyPr>
          <a:lstStyle/>
          <a:p>
            <a:r>
              <a:rPr lang="en-GB" b="1" dirty="0" smtClean="0"/>
              <a:t>10 </a:t>
            </a:r>
            <a:r>
              <a:rPr lang="en-GB" b="1" dirty="0"/>
              <a:t>December 1948 - Universal Declaration of Human Rights</a:t>
            </a:r>
          </a:p>
          <a:p>
            <a:r>
              <a:rPr lang="en-GB" dirty="0"/>
              <a:t>The United Nations adopts the Universal Declaration of Human Rights.</a:t>
            </a:r>
            <a:br>
              <a:rPr lang="en-GB" dirty="0"/>
            </a:br>
            <a:r>
              <a:rPr lang="en-GB" b="1" dirty="0"/>
              <a:t>2 October 2000 - British Human Rights Act</a:t>
            </a:r>
          </a:p>
          <a:p>
            <a:r>
              <a:rPr lang="en-GB" dirty="0"/>
              <a:t>The British Human Rights Act 1998 comes into force. This makes the European Convention on Human Rights enforceable in UK courts. </a:t>
            </a:r>
          </a:p>
        </p:txBody>
      </p:sp>
    </p:spTree>
    <p:extLst>
      <p:ext uri="{BB962C8B-B14F-4D97-AF65-F5344CB8AC3E}">
        <p14:creationId xmlns:p14="http://schemas.microsoft.com/office/powerpoint/2010/main" val="3407008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lnSpcReduction="10000"/>
          </a:bodyPr>
          <a:lstStyle/>
          <a:p>
            <a:pPr>
              <a:defRPr/>
            </a:pPr>
            <a:r>
              <a:rPr lang="en-US" dirty="0"/>
              <a:t>In many ways, Magna Carta only protected the rights and privileges of nobles. </a:t>
            </a:r>
          </a:p>
          <a:p>
            <a:pPr>
              <a:defRPr/>
            </a:pPr>
            <a:r>
              <a:rPr lang="en-US" dirty="0"/>
              <a:t>But it also limited the power of the king and  ended the idea  of rule by divine right.</a:t>
            </a:r>
          </a:p>
          <a:p>
            <a:pPr>
              <a:defRPr/>
            </a:pPr>
            <a:r>
              <a:rPr lang="en-US" dirty="0"/>
              <a:t>However, as time passed, the English came to regard it as the beginning of people’s rights and liberties that would lead to democracy</a:t>
            </a:r>
            <a:r>
              <a:rPr lang="en-US" dirty="0" smtClean="0"/>
              <a:t>.</a:t>
            </a:r>
          </a:p>
          <a:p>
            <a:pPr>
              <a:defRPr/>
            </a:pPr>
            <a:r>
              <a:rPr lang="en-US" dirty="0" smtClean="0"/>
              <a:t>One other outcome of the loss of French lands was to make the English king more English.</a:t>
            </a:r>
          </a:p>
        </p:txBody>
      </p:sp>
    </p:spTree>
    <p:extLst>
      <p:ext uri="{BB962C8B-B14F-4D97-AF65-F5344CB8AC3E}">
        <p14:creationId xmlns:p14="http://schemas.microsoft.com/office/powerpoint/2010/main" val="169179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This lecture will attempt to outline</a:t>
            </a:r>
          </a:p>
          <a:p>
            <a:r>
              <a:rPr lang="en-GB" dirty="0" smtClean="0"/>
              <a:t>The underlying concept of feudalism</a:t>
            </a:r>
          </a:p>
          <a:p>
            <a:r>
              <a:rPr lang="en-GB" dirty="0" smtClean="0"/>
              <a:t>The nature of King John’s rule</a:t>
            </a:r>
          </a:p>
          <a:p>
            <a:r>
              <a:rPr lang="en-GB" dirty="0" smtClean="0"/>
              <a:t>The events which lead to the agreement of the Articles of the Barons, subsequently known as Magna Carta</a:t>
            </a:r>
          </a:p>
          <a:p>
            <a:r>
              <a:rPr lang="en-GB" dirty="0" smtClean="0"/>
              <a:t>Its importance in the middle Ages</a:t>
            </a:r>
          </a:p>
          <a:p>
            <a:r>
              <a:rPr lang="en-GB" dirty="0" smtClean="0"/>
              <a:t>Its revival in the 17</a:t>
            </a:r>
            <a:r>
              <a:rPr lang="en-GB" baseline="30000" dirty="0" smtClean="0"/>
              <a:t>th</a:t>
            </a:r>
            <a:r>
              <a:rPr lang="en-GB" dirty="0" smtClean="0"/>
              <a:t> century with Coke, the Petition of Right and the Bill of Rights 1689</a:t>
            </a:r>
          </a:p>
          <a:p>
            <a:r>
              <a:rPr lang="en-GB" dirty="0" smtClean="0"/>
              <a:t>Its supersession by legislation in Britain</a:t>
            </a:r>
          </a:p>
          <a:p>
            <a:r>
              <a:rPr lang="en-GB" dirty="0" smtClean="0"/>
              <a:t>Its importance for United States</a:t>
            </a:r>
          </a:p>
          <a:p>
            <a:endParaRPr lang="en-GB" dirty="0"/>
          </a:p>
        </p:txBody>
      </p:sp>
    </p:spTree>
    <p:extLst>
      <p:ext uri="{BB962C8B-B14F-4D97-AF65-F5344CB8AC3E}">
        <p14:creationId xmlns:p14="http://schemas.microsoft.com/office/powerpoint/2010/main" val="2876098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Feudalism 1</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When William I conquered England in 1066</a:t>
            </a:r>
          </a:p>
          <a:p>
            <a:r>
              <a:rPr lang="en-GB" dirty="0" smtClean="0"/>
              <a:t>He took personal ownership of all land in England.</a:t>
            </a:r>
          </a:p>
          <a:p>
            <a:r>
              <a:rPr lang="en-GB" dirty="0" smtClean="0"/>
              <a:t>Almost all the Anglo Saxon nobility lost their land.</a:t>
            </a:r>
          </a:p>
          <a:p>
            <a:r>
              <a:rPr lang="en-GB" dirty="0" smtClean="0"/>
              <a:t>William gave out parcels of land – fiefs – to his supporters.</a:t>
            </a:r>
          </a:p>
          <a:p>
            <a:r>
              <a:rPr lang="en-GB" dirty="0"/>
              <a:t>The classic  version of </a:t>
            </a:r>
            <a:r>
              <a:rPr lang="en-GB" dirty="0" smtClean="0"/>
              <a:t>feudalism </a:t>
            </a:r>
            <a:r>
              <a:rPr lang="en-GB" baseline="30000" dirty="0" smtClean="0"/>
              <a:t>[1]</a:t>
            </a:r>
            <a:r>
              <a:rPr lang="en-GB" dirty="0"/>
              <a:t> describes a set of reciprocal legal and military obligations among the warrior nobility, revolving around the three key concepts of lords, vassals and fiefs. </a:t>
            </a:r>
            <a:endParaRPr lang="en-GB" dirty="0" smtClean="0"/>
          </a:p>
          <a:p>
            <a:r>
              <a:rPr lang="en-GB" dirty="0" smtClean="0"/>
              <a:t>A </a:t>
            </a:r>
            <a:r>
              <a:rPr lang="en-GB" dirty="0"/>
              <a:t>lord was in broad terms a noble who held land, a vassal was a person who was granted possession of the land by the lord, and the land was known as a fief. </a:t>
            </a:r>
            <a:endParaRPr lang="en-GB" dirty="0" smtClean="0"/>
          </a:p>
          <a:p>
            <a:r>
              <a:rPr lang="en-GB" dirty="0" smtClean="0"/>
              <a:t>In </a:t>
            </a:r>
            <a:r>
              <a:rPr lang="en-GB" dirty="0"/>
              <a:t>exchange for the use of the fief and the protection of the lord, the vassal would provide some sort of service to the lord. </a:t>
            </a:r>
            <a:r>
              <a:rPr lang="en-GB" dirty="0" smtClean="0"/>
              <a:t>The </a:t>
            </a:r>
            <a:r>
              <a:rPr lang="en-GB" dirty="0"/>
              <a:t>obligations and corresponding rights between lord and vassal concerning the fief form the basis of the feudal relationship.</a:t>
            </a:r>
            <a:r>
              <a:rPr lang="en-GB" dirty="0" smtClean="0"/>
              <a:t> </a:t>
            </a:r>
            <a:endParaRPr lang="en-GB" dirty="0"/>
          </a:p>
        </p:txBody>
      </p:sp>
      <p:sp>
        <p:nvSpPr>
          <p:cNvPr id="4" name="TextBox 3"/>
          <p:cNvSpPr txBox="1"/>
          <p:nvPr/>
        </p:nvSpPr>
        <p:spPr>
          <a:xfrm>
            <a:off x="899592" y="5877272"/>
            <a:ext cx="4824536" cy="369332"/>
          </a:xfrm>
          <a:prstGeom prst="rect">
            <a:avLst/>
          </a:prstGeom>
          <a:noFill/>
        </p:spPr>
        <p:txBody>
          <a:bodyPr wrap="square" rtlCol="0">
            <a:spAutoFit/>
          </a:bodyPr>
          <a:lstStyle/>
          <a:p>
            <a:r>
              <a:rPr lang="en-GB" dirty="0" smtClean="0"/>
              <a:t>[1] http://en.wikipedia.org/wiki/Feudalism</a:t>
            </a:r>
            <a:endParaRPr lang="en-GB" dirty="0"/>
          </a:p>
        </p:txBody>
      </p:sp>
    </p:spTree>
    <p:extLst>
      <p:ext uri="{BB962C8B-B14F-4D97-AF65-F5344CB8AC3E}">
        <p14:creationId xmlns:p14="http://schemas.microsoft.com/office/powerpoint/2010/main" val="1898534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Feudalism 2</a:t>
            </a:r>
            <a:endParaRPr lang="en-GB" dirty="0"/>
          </a:p>
        </p:txBody>
      </p:sp>
      <p:sp>
        <p:nvSpPr>
          <p:cNvPr id="3" name="Content Placeholder 2"/>
          <p:cNvSpPr>
            <a:spLocks noGrp="1"/>
          </p:cNvSpPr>
          <p:nvPr>
            <p:ph idx="1"/>
          </p:nvPr>
        </p:nvSpPr>
        <p:spPr>
          <a:xfrm>
            <a:off x="457200" y="980728"/>
            <a:ext cx="8229600" cy="5145435"/>
          </a:xfrm>
        </p:spPr>
        <p:txBody>
          <a:bodyPr/>
          <a:lstStyle/>
          <a:p>
            <a:r>
              <a:rPr lang="en-GB" dirty="0"/>
              <a:t>A simple plan showing how the Feudal System </a:t>
            </a:r>
            <a:r>
              <a:rPr lang="en-GB" dirty="0" smtClean="0"/>
              <a:t>works[1]</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1916832"/>
            <a:ext cx="3552825" cy="3438525"/>
          </a:xfrm>
          <a:prstGeom prst="rect">
            <a:avLst/>
          </a:prstGeom>
        </p:spPr>
      </p:pic>
      <p:sp>
        <p:nvSpPr>
          <p:cNvPr id="5" name="TextBox 4"/>
          <p:cNvSpPr txBox="1"/>
          <p:nvPr/>
        </p:nvSpPr>
        <p:spPr>
          <a:xfrm>
            <a:off x="899592" y="5517232"/>
            <a:ext cx="7056784" cy="369332"/>
          </a:xfrm>
          <a:prstGeom prst="rect">
            <a:avLst/>
          </a:prstGeom>
          <a:noFill/>
        </p:spPr>
        <p:txBody>
          <a:bodyPr wrap="square" rtlCol="0">
            <a:spAutoFit/>
          </a:bodyPr>
          <a:lstStyle/>
          <a:p>
            <a:r>
              <a:rPr lang="en-GB" dirty="0" smtClean="0"/>
              <a:t>[1] http://www.historyonthenet.com/medieval_life/feudalism.htm</a:t>
            </a:r>
            <a:endParaRPr lang="en-GB" dirty="0"/>
          </a:p>
        </p:txBody>
      </p:sp>
    </p:spTree>
    <p:extLst>
      <p:ext uri="{BB962C8B-B14F-4D97-AF65-F5344CB8AC3E}">
        <p14:creationId xmlns:p14="http://schemas.microsoft.com/office/powerpoint/2010/main" val="40851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Feudalism 3</a:t>
            </a:r>
            <a:endParaRPr lang="en-GB" dirty="0"/>
          </a:p>
        </p:txBody>
      </p:sp>
      <p:sp>
        <p:nvSpPr>
          <p:cNvPr id="3" name="Content Placeholder 2"/>
          <p:cNvSpPr>
            <a:spLocks noGrp="1"/>
          </p:cNvSpPr>
          <p:nvPr>
            <p:ph idx="1"/>
          </p:nvPr>
        </p:nvSpPr>
        <p:spPr/>
        <p:txBody>
          <a:bodyPr>
            <a:normAutofit lnSpcReduction="10000"/>
          </a:bodyPr>
          <a:lstStyle/>
          <a:p>
            <a:r>
              <a:rPr lang="en-GB" dirty="0" smtClean="0"/>
              <a:t>Feudalism was a concept invented in the 17</a:t>
            </a:r>
            <a:r>
              <a:rPr lang="en-GB" baseline="30000" dirty="0" smtClean="0"/>
              <a:t>th</a:t>
            </a:r>
            <a:r>
              <a:rPr lang="en-GB" dirty="0" smtClean="0"/>
              <a:t> century to explain what was happening in the period roughly between 900 and 1500.</a:t>
            </a:r>
          </a:p>
          <a:p>
            <a:r>
              <a:rPr lang="en-GB" dirty="0" smtClean="0"/>
              <a:t>There are many different versions</a:t>
            </a:r>
          </a:p>
          <a:p>
            <a:r>
              <a:rPr lang="en-GB" dirty="0" smtClean="0"/>
              <a:t>In practice those in control tended to exploit those below them.</a:t>
            </a:r>
          </a:p>
          <a:p>
            <a:r>
              <a:rPr lang="en-GB" dirty="0" smtClean="0"/>
              <a:t>However the key point is that there was supposed to be some kind of contract between the parties involved.</a:t>
            </a:r>
            <a:endParaRPr lang="en-GB" dirty="0"/>
          </a:p>
        </p:txBody>
      </p:sp>
    </p:spTree>
    <p:extLst>
      <p:ext uri="{BB962C8B-B14F-4D97-AF65-F5344CB8AC3E}">
        <p14:creationId xmlns:p14="http://schemas.microsoft.com/office/powerpoint/2010/main" val="35654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 John 1</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John became King in 1199 on the death of Richard I his brother.</a:t>
            </a:r>
          </a:p>
          <a:p>
            <a:r>
              <a:rPr lang="en-GB" dirty="0" smtClean="0"/>
              <a:t>King John was a particularly bad king.</a:t>
            </a:r>
          </a:p>
          <a:p>
            <a:r>
              <a:rPr lang="en-GB" dirty="0" smtClean="0"/>
              <a:t>Before he became king John had rebelled against Richards appointed ministers </a:t>
            </a:r>
            <a:r>
              <a:rPr lang="en-GB" baseline="30000" dirty="0" smtClean="0"/>
              <a:t>[1]</a:t>
            </a:r>
          </a:p>
          <a:p>
            <a:r>
              <a:rPr lang="en-GB" dirty="0" smtClean="0"/>
              <a:t>Interfered with the ecclesiastical appointments</a:t>
            </a:r>
          </a:p>
          <a:p>
            <a:r>
              <a:rPr lang="en-GB" dirty="0" smtClean="0"/>
              <a:t>Connived at the destruction of the Justiciar William Longchamp</a:t>
            </a:r>
          </a:p>
          <a:p>
            <a:r>
              <a:rPr lang="en-GB" dirty="0" smtClean="0"/>
              <a:t>Encouraged an invasion from Scotland</a:t>
            </a:r>
          </a:p>
          <a:p>
            <a:r>
              <a:rPr lang="en-GB" dirty="0" smtClean="0"/>
              <a:t>Asked Philip II to help him secure the English throne for himself</a:t>
            </a:r>
          </a:p>
          <a:p>
            <a:r>
              <a:rPr lang="en-GB" dirty="0" smtClean="0"/>
              <a:t>Done homage to Philip for his brothers continental the lands</a:t>
            </a:r>
          </a:p>
          <a:p>
            <a:r>
              <a:rPr lang="en-GB" dirty="0" smtClean="0"/>
              <a:t>Granted to Philip almost the whole of the Duchy of Normandy</a:t>
            </a:r>
          </a:p>
          <a:p>
            <a:r>
              <a:rPr lang="en-GB" dirty="0" smtClean="0"/>
              <a:t>Tried to bribe the German Emperor to keep his brother in prison </a:t>
            </a:r>
          </a:p>
          <a:p>
            <a:r>
              <a:rPr lang="en-GB" dirty="0" smtClean="0"/>
              <a:t>Misruled England whilst his brother was away</a:t>
            </a:r>
            <a:endParaRPr lang="en-GB" dirty="0"/>
          </a:p>
        </p:txBody>
      </p:sp>
      <p:sp>
        <p:nvSpPr>
          <p:cNvPr id="4" name="TextBox 3"/>
          <p:cNvSpPr txBox="1"/>
          <p:nvPr/>
        </p:nvSpPr>
        <p:spPr>
          <a:xfrm>
            <a:off x="755576" y="5733256"/>
            <a:ext cx="7704856" cy="369332"/>
          </a:xfrm>
          <a:prstGeom prst="rect">
            <a:avLst/>
          </a:prstGeom>
          <a:noFill/>
        </p:spPr>
        <p:txBody>
          <a:bodyPr wrap="square" rtlCol="0">
            <a:spAutoFit/>
          </a:bodyPr>
          <a:lstStyle/>
          <a:p>
            <a:r>
              <a:rPr lang="en-GB" baseline="30000" dirty="0" smtClean="0"/>
              <a:t>[1]</a:t>
            </a:r>
            <a:r>
              <a:rPr lang="en-GB" dirty="0" smtClean="0"/>
              <a:t> Adapted from  The Plantagenets Dan Jones Harper Press London 2012 p150-1</a:t>
            </a:r>
            <a:endParaRPr lang="en-GB" dirty="0"/>
          </a:p>
        </p:txBody>
      </p:sp>
    </p:spTree>
    <p:extLst>
      <p:ext uri="{BB962C8B-B14F-4D97-AF65-F5344CB8AC3E}">
        <p14:creationId xmlns:p14="http://schemas.microsoft.com/office/powerpoint/2010/main" val="223626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King </a:t>
            </a:r>
            <a:r>
              <a:rPr lang="en-GB" dirty="0" smtClean="0"/>
              <a:t>John 2</a:t>
            </a:r>
            <a:br>
              <a:rPr lang="en-GB" dirty="0" smtClean="0"/>
            </a:br>
            <a:r>
              <a:rPr lang="en-GB" dirty="0" smtClean="0"/>
              <a:t>Character</a:t>
            </a:r>
            <a:endParaRPr lang="en-GB" dirty="0"/>
          </a:p>
        </p:txBody>
      </p:sp>
      <p:sp>
        <p:nvSpPr>
          <p:cNvPr id="3" name="Content Placeholder 2"/>
          <p:cNvSpPr>
            <a:spLocks noGrp="1"/>
          </p:cNvSpPr>
          <p:nvPr>
            <p:ph idx="1"/>
          </p:nvPr>
        </p:nvSpPr>
        <p:spPr>
          <a:xfrm>
            <a:off x="457200" y="1600200"/>
            <a:ext cx="5554960" cy="4525963"/>
          </a:xfrm>
        </p:spPr>
        <p:txBody>
          <a:bodyPr>
            <a:normAutofit fontScale="77500" lnSpcReduction="20000"/>
          </a:bodyPr>
          <a:lstStyle/>
          <a:p>
            <a:r>
              <a:rPr lang="en-GB" dirty="0" smtClean="0"/>
              <a:t>John was known for his tough financial demands and fierce temper</a:t>
            </a:r>
          </a:p>
          <a:p>
            <a:r>
              <a:rPr lang="en-GB" dirty="0" smtClean="0"/>
              <a:t>Like Henry II he was known to be cruel</a:t>
            </a:r>
          </a:p>
          <a:p>
            <a:r>
              <a:rPr lang="en-GB" dirty="0" smtClean="0"/>
              <a:t>He tended to make vicious threats against those who thwarted him</a:t>
            </a:r>
          </a:p>
          <a:p>
            <a:r>
              <a:rPr lang="en-GB" dirty="0" smtClean="0"/>
              <a:t>Unlike Henry and Richard he was also weak, indecisive and unchivalrous</a:t>
            </a:r>
          </a:p>
          <a:p>
            <a:r>
              <a:rPr lang="en-GB" dirty="0" smtClean="0"/>
              <a:t>John and his supporters sniggered when they heard of others’ distress</a:t>
            </a:r>
          </a:p>
          <a:p>
            <a:r>
              <a:rPr lang="en-GB" dirty="0" smtClean="0"/>
              <a:t>He was deemed untrustworthy suspicious and advised by evil men</a:t>
            </a:r>
          </a:p>
          <a:p>
            <a:endParaRPr lang="en-GB" dirty="0"/>
          </a:p>
        </p:txBody>
      </p:sp>
      <p:sp>
        <p:nvSpPr>
          <p:cNvPr id="4" name="TextBox 3"/>
          <p:cNvSpPr txBox="1"/>
          <p:nvPr/>
        </p:nvSpPr>
        <p:spPr>
          <a:xfrm>
            <a:off x="755576" y="5908630"/>
            <a:ext cx="5040560" cy="646331"/>
          </a:xfrm>
          <a:prstGeom prst="rect">
            <a:avLst/>
          </a:prstGeom>
          <a:noFill/>
        </p:spPr>
        <p:txBody>
          <a:bodyPr wrap="square" rtlCol="0">
            <a:spAutoFit/>
          </a:bodyPr>
          <a:lstStyle/>
          <a:p>
            <a:r>
              <a:rPr lang="en-GB" dirty="0"/>
              <a:t>Adapted from  The Plantagenets Dan Jones Harper Press London 2012 </a:t>
            </a:r>
            <a:r>
              <a:rPr lang="en-GB" dirty="0" smtClean="0"/>
              <a:t>p151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32656"/>
            <a:ext cx="2857500" cy="2857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822" y="3190156"/>
            <a:ext cx="2857500" cy="2857500"/>
          </a:xfrm>
          <a:prstGeom prst="rect">
            <a:avLst/>
          </a:prstGeom>
        </p:spPr>
      </p:pic>
      <p:sp>
        <p:nvSpPr>
          <p:cNvPr id="8" name="TextBox 7"/>
          <p:cNvSpPr txBox="1"/>
          <p:nvPr/>
        </p:nvSpPr>
        <p:spPr>
          <a:xfrm>
            <a:off x="6277372" y="6165303"/>
            <a:ext cx="2592288" cy="646331"/>
          </a:xfrm>
          <a:prstGeom prst="rect">
            <a:avLst/>
          </a:prstGeom>
          <a:noFill/>
        </p:spPr>
        <p:txBody>
          <a:bodyPr wrap="square" rtlCol="0">
            <a:spAutoFit/>
          </a:bodyPr>
          <a:lstStyle/>
          <a:p>
            <a:r>
              <a:rPr lang="en-GB" dirty="0" smtClean="0"/>
              <a:t>Silver penny minted at Winchester 1205</a:t>
            </a:r>
            <a:endParaRPr lang="en-GB" dirty="0"/>
          </a:p>
        </p:txBody>
      </p:sp>
    </p:spTree>
    <p:extLst>
      <p:ext uri="{BB962C8B-B14F-4D97-AF65-F5344CB8AC3E}">
        <p14:creationId xmlns:p14="http://schemas.microsoft.com/office/powerpoint/2010/main" val="336403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King </a:t>
            </a:r>
            <a:r>
              <a:rPr lang="en-GB" dirty="0" smtClean="0"/>
              <a:t>John 3</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John was faced by a rival to the throne Arthur of Brittany</a:t>
            </a:r>
          </a:p>
          <a:p>
            <a:r>
              <a:rPr lang="en-GB" dirty="0" smtClean="0"/>
              <a:t>He captured Arthur in 1202 and imprisoned him in ghastly conditions</a:t>
            </a:r>
          </a:p>
          <a:p>
            <a:r>
              <a:rPr lang="en-GB" dirty="0" smtClean="0"/>
              <a:t>Arthur was murdered in 1203 almost certainly by John himself</a:t>
            </a:r>
          </a:p>
          <a:p>
            <a:r>
              <a:rPr lang="en-GB" dirty="0" smtClean="0"/>
              <a:t>He treated his allies badly and they deserted him</a:t>
            </a:r>
          </a:p>
          <a:p>
            <a:r>
              <a:rPr lang="en-GB" dirty="0" smtClean="0"/>
              <a:t>By 1204 he had lost the majority of French Empire with nominal control in Poitou and Aquitaine because of loyalty to his mother</a:t>
            </a:r>
          </a:p>
          <a:p>
            <a:r>
              <a:rPr lang="en-GB" dirty="0" smtClean="0"/>
              <a:t>When his mother died later in 1204 he lost most of Aquitaine</a:t>
            </a:r>
            <a:endParaRPr lang="en-GB" dirty="0"/>
          </a:p>
        </p:txBody>
      </p:sp>
    </p:spTree>
    <p:extLst>
      <p:ext uri="{BB962C8B-B14F-4D97-AF65-F5344CB8AC3E}">
        <p14:creationId xmlns:p14="http://schemas.microsoft.com/office/powerpoint/2010/main" val="3553428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1758</Words>
  <Application>Microsoft Office PowerPoint</Application>
  <PresentationFormat>On-screen Show (4:3)</PresentationFormat>
  <Paragraphs>154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Articles of the Barons How a failed treaty became  Magna Carta  an icon of our freedoms</vt:lpstr>
      <vt:lpstr>PowerPoint Presentation</vt:lpstr>
      <vt:lpstr>Outline</vt:lpstr>
      <vt:lpstr>Feudalism 1</vt:lpstr>
      <vt:lpstr>Feudalism 2</vt:lpstr>
      <vt:lpstr>Feudalism 3</vt:lpstr>
      <vt:lpstr>King John 1</vt:lpstr>
      <vt:lpstr>King John 2 Character</vt:lpstr>
      <vt:lpstr>King John 3</vt:lpstr>
      <vt:lpstr>PowerPoint Presentation</vt:lpstr>
      <vt:lpstr>King John 4</vt:lpstr>
      <vt:lpstr>King John 5</vt:lpstr>
      <vt:lpstr>King John 6</vt:lpstr>
      <vt:lpstr>PowerPoint Presentation</vt:lpstr>
      <vt:lpstr>Quotations from Magna Carta</vt:lpstr>
      <vt:lpstr>King John 6</vt:lpstr>
      <vt:lpstr>Magna Carta 1</vt:lpstr>
      <vt:lpstr>Magna Carta 2</vt:lpstr>
      <vt:lpstr>Magna Carta 3</vt:lpstr>
      <vt:lpstr>Magna Carta 4</vt:lpstr>
      <vt:lpstr>Magna Carta 5</vt:lpstr>
      <vt:lpstr>Magna Carta 6</vt:lpstr>
      <vt:lpstr>Influence on the US</vt:lpstr>
      <vt:lpstr>Influence on the US</vt:lpstr>
      <vt:lpstr>Later developments</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Articles of the Barons How a failed treaty became  Magna Carta  an icon of our freedoms</dc:title>
  <dc:creator>Michael Allen</dc:creator>
  <cp:lastModifiedBy>Michael Allen</cp:lastModifiedBy>
  <cp:revision>40</cp:revision>
  <dcterms:created xsi:type="dcterms:W3CDTF">2015-01-15T18:06:00Z</dcterms:created>
  <dcterms:modified xsi:type="dcterms:W3CDTF">2015-10-08T08:21:17Z</dcterms:modified>
</cp:coreProperties>
</file>