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58" r:id="rId4"/>
    <p:sldId id="259" r:id="rId5"/>
    <p:sldId id="260" r:id="rId6"/>
    <p:sldId id="261" r:id="rId7"/>
    <p:sldId id="278" r:id="rId8"/>
    <p:sldId id="279" r:id="rId9"/>
    <p:sldId id="280" r:id="rId10"/>
    <p:sldId id="28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7" r:id="rId26"/>
    <p:sldId id="276"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18" autoAdjust="0"/>
    <p:restoredTop sz="94660"/>
  </p:normalViewPr>
  <p:slideViewPr>
    <p:cSldViewPr>
      <p:cViewPr varScale="1">
        <p:scale>
          <a:sx n="107" d="100"/>
          <a:sy n="107" d="100"/>
        </p:scale>
        <p:origin x="-175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209B2D-AF2F-4126-9E62-A4D13037F1C1}" type="datetimeFigureOut">
              <a:rPr lang="en-US" smtClean="0"/>
              <a:t>11/11/2015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DE7E33-5965-4CFC-9B85-AC5296BC9644}" type="slidenum">
              <a:rPr lang="en-GB" smtClean="0"/>
              <a:t>‹#›</a:t>
            </a:fld>
            <a:endParaRPr lang="en-GB"/>
          </a:p>
        </p:txBody>
      </p:sp>
    </p:spTree>
    <p:extLst>
      <p:ext uri="{BB962C8B-B14F-4D97-AF65-F5344CB8AC3E}">
        <p14:creationId xmlns:p14="http://schemas.microsoft.com/office/powerpoint/2010/main" val="26760895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First PM Robert Walpole 1721-42</a:t>
            </a:r>
            <a:endParaRPr lang="en-GB" dirty="0"/>
          </a:p>
        </p:txBody>
      </p:sp>
      <p:sp>
        <p:nvSpPr>
          <p:cNvPr id="4" name="Slide Number Placeholder 3"/>
          <p:cNvSpPr>
            <a:spLocks noGrp="1"/>
          </p:cNvSpPr>
          <p:nvPr>
            <p:ph type="sldNum" sz="quarter" idx="10"/>
          </p:nvPr>
        </p:nvSpPr>
        <p:spPr/>
        <p:txBody>
          <a:bodyPr/>
          <a:lstStyle/>
          <a:p>
            <a:fld id="{D3DE7E33-5965-4CFC-9B85-AC5296BC9644}" type="slidenum">
              <a:rPr lang="en-GB" smtClean="0"/>
              <a:t>5</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4" name="Date Placeholder 3"/>
          <p:cNvSpPr>
            <a:spLocks noGrp="1"/>
          </p:cNvSpPr>
          <p:nvPr>
            <p:ph type="dt" sz="half" idx="10"/>
          </p:nvPr>
        </p:nvSpPr>
        <p:spPr/>
        <p:txBody>
          <a:bodyPr/>
          <a:lstStyle/>
          <a:p>
            <a:fld id="{E7265CF7-E0A7-4A82-A143-042638BD0A8D}" type="datetimeFigureOut">
              <a:rPr lang="en-GB" smtClean="0"/>
              <a:pPr/>
              <a:t>11/11/2015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8B2CD0F-2631-4A9A-8A29-AF01A5DA3891}" type="slidenum">
              <a:rPr lang="en-GB" smtClean="0"/>
              <a:pPr/>
              <a:t>‹#›</a:t>
            </a:fld>
            <a:endParaRPr lang="en-GB"/>
          </a:p>
        </p:txBody>
      </p:sp>
    </p:spTree>
    <p:extLst>
      <p:ext uri="{BB962C8B-B14F-4D97-AF65-F5344CB8AC3E}">
        <p14:creationId xmlns:p14="http://schemas.microsoft.com/office/powerpoint/2010/main" val="2868014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2" presetClass="entr" presetSubtype="4"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7265CF7-E0A7-4A82-A143-042638BD0A8D}" type="datetimeFigureOut">
              <a:rPr lang="en-GB" smtClean="0"/>
              <a:pPr/>
              <a:t>11/11/2015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8B2CD0F-2631-4A9A-8A29-AF01A5DA3891}" type="slidenum">
              <a:rPr lang="en-GB" smtClean="0"/>
              <a:pPr/>
              <a:t>‹#›</a:t>
            </a:fld>
            <a:endParaRPr lang="en-GB"/>
          </a:p>
        </p:txBody>
      </p:sp>
    </p:spTree>
    <p:extLst>
      <p:ext uri="{BB962C8B-B14F-4D97-AF65-F5344CB8AC3E}">
        <p14:creationId xmlns:p14="http://schemas.microsoft.com/office/powerpoint/2010/main" val="3116166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E7265CF7-E0A7-4A82-A143-042638BD0A8D}" type="datetimeFigureOut">
              <a:rPr lang="en-GB" smtClean="0"/>
              <a:pPr/>
              <a:t>11/11/2015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8B2CD0F-2631-4A9A-8A29-AF01A5DA3891}" type="slidenum">
              <a:rPr lang="en-GB" smtClean="0"/>
              <a:pPr/>
              <a:t>‹#›</a:t>
            </a:fld>
            <a:endParaRPr lang="en-GB"/>
          </a:p>
        </p:txBody>
      </p:sp>
    </p:spTree>
    <p:extLst>
      <p:ext uri="{BB962C8B-B14F-4D97-AF65-F5344CB8AC3E}">
        <p14:creationId xmlns:p14="http://schemas.microsoft.com/office/powerpoint/2010/main" val="3197886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E7265CF7-E0A7-4A82-A143-042638BD0A8D}" type="datetimeFigureOut">
              <a:rPr lang="en-GB" smtClean="0"/>
              <a:pPr/>
              <a:t>11/11/2015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8B2CD0F-2631-4A9A-8A29-AF01A5DA3891}" type="slidenum">
              <a:rPr lang="en-GB" smtClean="0"/>
              <a:pPr/>
              <a:t>‹#›</a:t>
            </a:fld>
            <a:endParaRPr lang="en-GB"/>
          </a:p>
        </p:txBody>
      </p:sp>
    </p:spTree>
    <p:extLst>
      <p:ext uri="{BB962C8B-B14F-4D97-AF65-F5344CB8AC3E}">
        <p14:creationId xmlns:p14="http://schemas.microsoft.com/office/powerpoint/2010/main" val="4184901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2" presetClass="entr" presetSubtype="4"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2">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3">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4">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 lvl="5">
            <p:tnLst>
              <p:par>
                <p:cTn presetID="2" presetClass="entr" presetSubtype="4"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265CF7-E0A7-4A82-A143-042638BD0A8D}" type="datetimeFigureOut">
              <a:rPr lang="en-GB" smtClean="0"/>
              <a:pPr/>
              <a:t>11/11/2015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8B2CD0F-2631-4A9A-8A29-AF01A5DA3891}" type="slidenum">
              <a:rPr lang="en-GB" smtClean="0"/>
              <a:pPr/>
              <a:t>‹#›</a:t>
            </a:fld>
            <a:endParaRPr lang="en-GB"/>
          </a:p>
        </p:txBody>
      </p:sp>
    </p:spTree>
    <p:extLst>
      <p:ext uri="{BB962C8B-B14F-4D97-AF65-F5344CB8AC3E}">
        <p14:creationId xmlns:p14="http://schemas.microsoft.com/office/powerpoint/2010/main" val="3044237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E7265CF7-E0A7-4A82-A143-042638BD0A8D}" type="datetimeFigureOut">
              <a:rPr lang="en-GB" smtClean="0"/>
              <a:pPr/>
              <a:t>11/11/2015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8B2CD0F-2631-4A9A-8A29-AF01A5DA3891}" type="slidenum">
              <a:rPr lang="en-GB" smtClean="0"/>
              <a:pPr/>
              <a:t>‹#›</a:t>
            </a:fld>
            <a:endParaRPr lang="en-GB"/>
          </a:p>
        </p:txBody>
      </p:sp>
    </p:spTree>
    <p:extLst>
      <p:ext uri="{BB962C8B-B14F-4D97-AF65-F5344CB8AC3E}">
        <p14:creationId xmlns:p14="http://schemas.microsoft.com/office/powerpoint/2010/main" val="109579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E7265CF7-E0A7-4A82-A143-042638BD0A8D}" type="datetimeFigureOut">
              <a:rPr lang="en-GB" smtClean="0"/>
              <a:pPr/>
              <a:t>11/11/2015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8B2CD0F-2631-4A9A-8A29-AF01A5DA3891}" type="slidenum">
              <a:rPr lang="en-GB" smtClean="0"/>
              <a:pPr/>
              <a:t>‹#›</a:t>
            </a:fld>
            <a:endParaRPr lang="en-GB"/>
          </a:p>
        </p:txBody>
      </p:sp>
    </p:spTree>
    <p:extLst>
      <p:ext uri="{BB962C8B-B14F-4D97-AF65-F5344CB8AC3E}">
        <p14:creationId xmlns:p14="http://schemas.microsoft.com/office/powerpoint/2010/main" val="4166369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E7265CF7-E0A7-4A82-A143-042638BD0A8D}" type="datetimeFigureOut">
              <a:rPr lang="en-GB" smtClean="0"/>
              <a:pPr/>
              <a:t>11/11/2015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8B2CD0F-2631-4A9A-8A29-AF01A5DA3891}" type="slidenum">
              <a:rPr lang="en-GB" smtClean="0"/>
              <a:pPr/>
              <a:t>‹#›</a:t>
            </a:fld>
            <a:endParaRPr lang="en-GB"/>
          </a:p>
        </p:txBody>
      </p:sp>
    </p:spTree>
    <p:extLst>
      <p:ext uri="{BB962C8B-B14F-4D97-AF65-F5344CB8AC3E}">
        <p14:creationId xmlns:p14="http://schemas.microsoft.com/office/powerpoint/2010/main" val="829395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265CF7-E0A7-4A82-A143-042638BD0A8D}" type="datetimeFigureOut">
              <a:rPr lang="en-GB" smtClean="0"/>
              <a:pPr/>
              <a:t>11/11/2015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8B2CD0F-2631-4A9A-8A29-AF01A5DA3891}" type="slidenum">
              <a:rPr lang="en-GB" smtClean="0"/>
              <a:pPr/>
              <a:t>‹#›</a:t>
            </a:fld>
            <a:endParaRPr lang="en-GB"/>
          </a:p>
        </p:txBody>
      </p:sp>
    </p:spTree>
    <p:extLst>
      <p:ext uri="{BB962C8B-B14F-4D97-AF65-F5344CB8AC3E}">
        <p14:creationId xmlns:p14="http://schemas.microsoft.com/office/powerpoint/2010/main" val="2124474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265CF7-E0A7-4A82-A143-042638BD0A8D}" type="datetimeFigureOut">
              <a:rPr lang="en-GB" smtClean="0"/>
              <a:pPr/>
              <a:t>11/11/2015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8B2CD0F-2631-4A9A-8A29-AF01A5DA3891}" type="slidenum">
              <a:rPr lang="en-GB" smtClean="0"/>
              <a:pPr/>
              <a:t>‹#›</a:t>
            </a:fld>
            <a:endParaRPr lang="en-GB"/>
          </a:p>
        </p:txBody>
      </p:sp>
    </p:spTree>
    <p:extLst>
      <p:ext uri="{BB962C8B-B14F-4D97-AF65-F5344CB8AC3E}">
        <p14:creationId xmlns:p14="http://schemas.microsoft.com/office/powerpoint/2010/main" val="3046294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265CF7-E0A7-4A82-A143-042638BD0A8D}" type="datetimeFigureOut">
              <a:rPr lang="en-GB" smtClean="0"/>
              <a:pPr/>
              <a:t>11/11/2015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8B2CD0F-2631-4A9A-8A29-AF01A5DA3891}" type="slidenum">
              <a:rPr lang="en-GB" smtClean="0"/>
              <a:pPr/>
              <a:t>‹#›</a:t>
            </a:fld>
            <a:endParaRPr lang="en-GB"/>
          </a:p>
        </p:txBody>
      </p:sp>
    </p:spTree>
    <p:extLst>
      <p:ext uri="{BB962C8B-B14F-4D97-AF65-F5344CB8AC3E}">
        <p14:creationId xmlns:p14="http://schemas.microsoft.com/office/powerpoint/2010/main" val="4243205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135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265CF7-E0A7-4A82-A143-042638BD0A8D}" type="datetimeFigureOut">
              <a:rPr lang="en-GB" smtClean="0"/>
              <a:pPr/>
              <a:t>11/11/2015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B2CD0F-2631-4A9A-8A29-AF01A5DA3891}" type="slidenum">
              <a:rPr lang="en-GB" smtClean="0"/>
              <a:pPr/>
              <a:t>‹#›</a:t>
            </a:fld>
            <a:endParaRPr lang="en-GB"/>
          </a:p>
        </p:txBody>
      </p:sp>
    </p:spTree>
    <p:extLst>
      <p:ext uri="{BB962C8B-B14F-4D97-AF65-F5344CB8AC3E}">
        <p14:creationId xmlns:p14="http://schemas.microsoft.com/office/powerpoint/2010/main" val="39111972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The 1832 Reform Act</a:t>
            </a:r>
            <a:endParaRPr lang="en-GB" dirty="0"/>
          </a:p>
        </p:txBody>
      </p:sp>
      <p:sp>
        <p:nvSpPr>
          <p:cNvPr id="3" name="Subtitle 2"/>
          <p:cNvSpPr>
            <a:spLocks noGrp="1"/>
          </p:cNvSpPr>
          <p:nvPr>
            <p:ph type="subTitle" idx="1"/>
          </p:nvPr>
        </p:nvSpPr>
        <p:spPr/>
        <p:txBody>
          <a:bodyPr/>
          <a:lstStyle/>
          <a:p>
            <a:r>
              <a:rPr lang="en-GB" dirty="0" smtClean="0"/>
              <a:t>By </a:t>
            </a:r>
          </a:p>
          <a:p>
            <a:r>
              <a:rPr lang="en-GB" dirty="0" smtClean="0"/>
              <a:t>Mike Allen</a:t>
            </a:r>
            <a:endParaRPr lang="en-GB" dirty="0"/>
          </a:p>
        </p:txBody>
      </p:sp>
    </p:spTree>
    <p:extLst>
      <p:ext uri="{BB962C8B-B14F-4D97-AF65-F5344CB8AC3E}">
        <p14:creationId xmlns:p14="http://schemas.microsoft.com/office/powerpoint/2010/main" val="42119497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reasons why reform </a:t>
            </a:r>
            <a:r>
              <a:rPr lang="en-GB" dirty="0" smtClean="0"/>
              <a:t>occurred 4</a:t>
            </a:r>
            <a:endParaRPr lang="en-GB" dirty="0"/>
          </a:p>
        </p:txBody>
      </p:sp>
      <p:sp>
        <p:nvSpPr>
          <p:cNvPr id="3" name="Content Placeholder 2"/>
          <p:cNvSpPr>
            <a:spLocks noGrp="1"/>
          </p:cNvSpPr>
          <p:nvPr>
            <p:ph idx="1"/>
          </p:nvPr>
        </p:nvSpPr>
        <p:spPr/>
        <p:txBody>
          <a:bodyPr>
            <a:normAutofit fontScale="92500"/>
          </a:bodyPr>
          <a:lstStyle/>
          <a:p>
            <a:r>
              <a:rPr lang="en-GB" dirty="0" smtClean="0"/>
              <a:t>There was great population growth in 1721 the population was 7.1 M, this rose to 14.2 M by the end of the century.</a:t>
            </a:r>
          </a:p>
          <a:p>
            <a:r>
              <a:rPr lang="en-GB" dirty="0" smtClean="0"/>
              <a:t>The Agricultural and Industrial Revolutions produced a reduction in people working on the land and an increase in those working in industry with an increase in people living in cities.</a:t>
            </a:r>
          </a:p>
          <a:p>
            <a:r>
              <a:rPr lang="en-GB" dirty="0" smtClean="0"/>
              <a:t>Some of these were new towns such as Birmingham which had no representation,</a:t>
            </a:r>
            <a:endParaRPr lang="en-GB" dirty="0"/>
          </a:p>
        </p:txBody>
      </p:sp>
    </p:spTree>
    <p:extLst>
      <p:ext uri="{BB962C8B-B14F-4D97-AF65-F5344CB8AC3E}">
        <p14:creationId xmlns:p14="http://schemas.microsoft.com/office/powerpoint/2010/main" val="2107125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Parliamentary reform 1780-1790</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There were a number of attempts to promote Parliamentary reform in the 1780s and 90s, by William Pitt and Lord Grey without success.</a:t>
            </a:r>
          </a:p>
          <a:p>
            <a:r>
              <a:rPr lang="en-GB" dirty="0" smtClean="0"/>
              <a:t>The French revolution produced a reaction against its excesses and Parliamentary reform was off the agenda.  </a:t>
            </a:r>
            <a:r>
              <a:rPr lang="en-GB" smtClean="0"/>
              <a:t>Pitt </a:t>
            </a:r>
            <a:r>
              <a:rPr lang="en-GB" dirty="0" smtClean="0"/>
              <a:t>(1783-1801 &amp;1804-6) and later Lord Liverpool (1812-27)  were able to create a long lasting Tory majority against change, with groups such as the Portland Whigs joining the government.</a:t>
            </a:r>
          </a:p>
          <a:p>
            <a:endParaRPr lang="en-GB" dirty="0"/>
          </a:p>
        </p:txBody>
      </p:sp>
    </p:spTree>
    <p:extLst>
      <p:ext uri="{BB962C8B-B14F-4D97-AF65-F5344CB8AC3E}">
        <p14:creationId xmlns:p14="http://schemas.microsoft.com/office/powerpoint/2010/main" val="33846592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Parliamentary Reform after 1815</a:t>
            </a:r>
            <a:endParaRPr lang="en-GB" dirty="0"/>
          </a:p>
        </p:txBody>
      </p:sp>
      <p:sp>
        <p:nvSpPr>
          <p:cNvPr id="3" name="Content Placeholder 2"/>
          <p:cNvSpPr>
            <a:spLocks noGrp="1"/>
          </p:cNvSpPr>
          <p:nvPr>
            <p:ph sz="half" idx="1"/>
          </p:nvPr>
        </p:nvSpPr>
        <p:spPr>
          <a:xfrm>
            <a:off x="251520" y="1628800"/>
            <a:ext cx="4038600" cy="4525963"/>
          </a:xfrm>
        </p:spPr>
        <p:txBody>
          <a:bodyPr>
            <a:normAutofit fontScale="77500" lnSpcReduction="20000"/>
          </a:bodyPr>
          <a:lstStyle/>
          <a:p>
            <a:r>
              <a:rPr lang="en-GB" dirty="0" smtClean="0"/>
              <a:t>The radical movement revived after 1815 and there was agitation for reform.</a:t>
            </a:r>
          </a:p>
          <a:p>
            <a:r>
              <a:rPr lang="en-GB" dirty="0" smtClean="0"/>
              <a:t>In 1817-19 there were many mass meetings and political demonstrations.</a:t>
            </a:r>
          </a:p>
          <a:p>
            <a:r>
              <a:rPr lang="en-GB" dirty="0" smtClean="0"/>
              <a:t>In 1819 at St. Peters Square in Manchester the radical Henry Hunt addressed a mass meeting of up to 40,000 people.  The authorities sent in cavalry and at least 11 people were killed and 44 wounded.  The massacre of Peterloo caused great resentment and an outcry.</a:t>
            </a:r>
            <a:endParaRPr lang="en-GB" dirty="0"/>
          </a:p>
        </p:txBody>
      </p:sp>
      <p:pic>
        <p:nvPicPr>
          <p:cNvPr id="5" name="Content Placeholder 4"/>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4211961" y="2026518"/>
            <a:ext cx="4955748" cy="3706738"/>
          </a:xfrm>
        </p:spPr>
      </p:pic>
    </p:spTree>
    <p:extLst>
      <p:ext uri="{BB962C8B-B14F-4D97-AF65-F5344CB8AC3E}">
        <p14:creationId xmlns:p14="http://schemas.microsoft.com/office/powerpoint/2010/main" val="3855980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Liberal Toryism?</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Whilst the Government of Lord Liverpool reacted with repression to the agitation, after 1822 Lord Liverpool promoted a number of more reformist Tories. In 1922 Robert Peel became Home Secretary and amongst other reforms established the Metropolitan Police.</a:t>
            </a:r>
          </a:p>
          <a:p>
            <a:r>
              <a:rPr lang="en-GB" dirty="0" smtClean="0"/>
              <a:t>William Huskisson became President of the Board of Trade and promoted a number of liberalising measures  reducing tariffs and barriers to trade. </a:t>
            </a:r>
          </a:p>
          <a:p>
            <a:r>
              <a:rPr lang="en-GB" dirty="0" smtClean="0"/>
              <a:t>Canning became Foreign Secretary and adopted a less isolationist Foreign policy. </a:t>
            </a:r>
            <a:endParaRPr lang="en-GB" dirty="0"/>
          </a:p>
        </p:txBody>
      </p:sp>
    </p:spTree>
    <p:extLst>
      <p:ext uri="{BB962C8B-B14F-4D97-AF65-F5344CB8AC3E}">
        <p14:creationId xmlns:p14="http://schemas.microsoft.com/office/powerpoint/2010/main" val="14207956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836712"/>
          </a:xfrm>
        </p:spPr>
        <p:txBody>
          <a:bodyPr/>
          <a:lstStyle/>
          <a:p>
            <a:r>
              <a:rPr lang="en-GB" dirty="0" smtClean="0"/>
              <a:t>The break up of the old Tory Party</a:t>
            </a:r>
            <a:endParaRPr lang="en-GB" dirty="0"/>
          </a:p>
        </p:txBody>
      </p:sp>
      <p:sp>
        <p:nvSpPr>
          <p:cNvPr id="3" name="Content Placeholder 2"/>
          <p:cNvSpPr>
            <a:spLocks noGrp="1"/>
          </p:cNvSpPr>
          <p:nvPr>
            <p:ph idx="1"/>
          </p:nvPr>
        </p:nvSpPr>
        <p:spPr>
          <a:xfrm>
            <a:off x="-1" y="836712"/>
            <a:ext cx="5586423" cy="6120680"/>
          </a:xfrm>
        </p:spPr>
        <p:txBody>
          <a:bodyPr>
            <a:normAutofit fontScale="62500" lnSpcReduction="20000"/>
          </a:bodyPr>
          <a:lstStyle/>
          <a:p>
            <a:pPr marL="177800" indent="-177800"/>
            <a:r>
              <a:rPr lang="en-GB" dirty="0" smtClean="0"/>
              <a:t>Lord Liverpool suffered a stroke in 1827 and died shortly afterwards.  </a:t>
            </a:r>
          </a:p>
          <a:p>
            <a:pPr marL="177800" indent="-177800"/>
            <a:r>
              <a:rPr lang="en-GB" dirty="0" smtClean="0"/>
              <a:t>George Canning became PM but a number of Tories who objected to his support for Catholic Emancipation refused to join his administration and he invited some Whigs to become ministers.  He died after a few months.  His successor Viscount </a:t>
            </a:r>
            <a:r>
              <a:rPr lang="en-GB" dirty="0" err="1" smtClean="0"/>
              <a:t>Goderich</a:t>
            </a:r>
            <a:r>
              <a:rPr lang="en-GB" dirty="0" smtClean="0"/>
              <a:t> was unable to assert authority over the party and resigned in 1828.</a:t>
            </a:r>
          </a:p>
          <a:p>
            <a:pPr marL="177800" indent="-177800"/>
            <a:r>
              <a:rPr lang="en-GB" dirty="0" smtClean="0"/>
              <a:t>Wellington became PM at his resignation.  The liberal Tory Canningites did not support his administration and when he and his Home Secretary Robert Peel introduced Catholic Emancipation in 1829 he lost the support of the Ultra or right wing protestant Tories.</a:t>
            </a:r>
          </a:p>
          <a:p>
            <a:pPr marL="177800" indent="-177800"/>
            <a:r>
              <a:rPr lang="en-GB" dirty="0" smtClean="0"/>
              <a:t>Daniel O’Connell formed the Catholic Association in 1823 to press for Catholic emancipation and the repeal of the Act of Union of 1800.  The threat of civil war in Ireland forced the Wellington government to enact Catholic emancipation.</a:t>
            </a:r>
          </a:p>
          <a:p>
            <a:pPr marL="177800" indent="-177800"/>
            <a:r>
              <a:rPr lang="en-GB" dirty="0" smtClean="0"/>
              <a:t>However this meant that the Tory party was split in 3 ways.</a:t>
            </a:r>
            <a:endParaRPr lang="en-GB"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724661" y="1068762"/>
            <a:ext cx="3419339" cy="4376462"/>
          </a:xfrm>
          <a:prstGeom prst="rect">
            <a:avLst/>
          </a:prstGeom>
        </p:spPr>
      </p:pic>
      <p:sp>
        <p:nvSpPr>
          <p:cNvPr id="5" name="TextBox 4"/>
          <p:cNvSpPr txBox="1"/>
          <p:nvPr/>
        </p:nvSpPr>
        <p:spPr>
          <a:xfrm>
            <a:off x="5586423" y="6212701"/>
            <a:ext cx="3384376" cy="369332"/>
          </a:xfrm>
          <a:prstGeom prst="rect">
            <a:avLst/>
          </a:prstGeom>
          <a:noFill/>
        </p:spPr>
        <p:txBody>
          <a:bodyPr wrap="square" rtlCol="0">
            <a:spAutoFit/>
          </a:bodyPr>
          <a:lstStyle/>
          <a:p>
            <a:r>
              <a:rPr lang="en-GB" dirty="0" smtClean="0"/>
              <a:t>The Duke of Wellington in 1831</a:t>
            </a:r>
            <a:endParaRPr lang="en-GB" dirty="0"/>
          </a:p>
        </p:txBody>
      </p:sp>
    </p:spTree>
    <p:extLst>
      <p:ext uri="{BB962C8B-B14F-4D97-AF65-F5344CB8AC3E}">
        <p14:creationId xmlns:p14="http://schemas.microsoft.com/office/powerpoint/2010/main" val="5625439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Reform Crisis 1830-2</a:t>
            </a:r>
            <a:endParaRPr lang="en-GB" dirty="0"/>
          </a:p>
        </p:txBody>
      </p:sp>
      <p:sp>
        <p:nvSpPr>
          <p:cNvPr id="3" name="Content Placeholder 2"/>
          <p:cNvSpPr>
            <a:spLocks noGrp="1"/>
          </p:cNvSpPr>
          <p:nvPr>
            <p:ph sz="half" idx="1"/>
          </p:nvPr>
        </p:nvSpPr>
        <p:spPr>
          <a:xfrm>
            <a:off x="-13820" y="1628800"/>
            <a:ext cx="4964362" cy="5112568"/>
          </a:xfrm>
        </p:spPr>
        <p:txBody>
          <a:bodyPr>
            <a:normAutofit fontScale="92500" lnSpcReduction="10000"/>
          </a:bodyPr>
          <a:lstStyle/>
          <a:p>
            <a:r>
              <a:rPr lang="en-GB" dirty="0" smtClean="0"/>
              <a:t>In 1830 George IV died and was replaced by William IV.   The general election traditional on the death of a monarch caused no great changes.  </a:t>
            </a:r>
          </a:p>
          <a:p>
            <a:r>
              <a:rPr lang="en-GB" dirty="0" smtClean="0"/>
              <a:t>However Wellington’s speech in favour of the unreformed Commons caused reaction and his government fell in November 1830 to be replaced by a Whig government under Lord Grey, though most of the Canningites joined them.</a:t>
            </a:r>
            <a:endParaRPr lang="en-GB"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50542" y="1196752"/>
            <a:ext cx="4193458" cy="5348798"/>
          </a:xfrm>
          <a:prstGeom prst="rect">
            <a:avLst/>
          </a:prstGeom>
        </p:spPr>
      </p:pic>
    </p:spTree>
    <p:extLst>
      <p:ext uri="{BB962C8B-B14F-4D97-AF65-F5344CB8AC3E}">
        <p14:creationId xmlns:p14="http://schemas.microsoft.com/office/powerpoint/2010/main" val="23528254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Reform Crisis 1830-2</a:t>
            </a:r>
          </a:p>
        </p:txBody>
      </p:sp>
      <p:sp>
        <p:nvSpPr>
          <p:cNvPr id="3" name="Content Placeholder 2"/>
          <p:cNvSpPr>
            <a:spLocks noGrp="1"/>
          </p:cNvSpPr>
          <p:nvPr>
            <p:ph idx="1"/>
          </p:nvPr>
        </p:nvSpPr>
        <p:spPr/>
        <p:txBody>
          <a:bodyPr>
            <a:normAutofit fontScale="92500" lnSpcReduction="10000"/>
          </a:bodyPr>
          <a:lstStyle/>
          <a:p>
            <a:r>
              <a:rPr lang="en-GB" dirty="0" smtClean="0"/>
              <a:t>The government introduced a measure for Parliamentary Reform.</a:t>
            </a:r>
          </a:p>
          <a:p>
            <a:r>
              <a:rPr lang="en-GB" dirty="0" smtClean="0"/>
              <a:t>To disenfranchise boroughs with less than 2000 inhabitants and to reduce to one member </a:t>
            </a:r>
            <a:r>
              <a:rPr lang="en-GB" dirty="0"/>
              <a:t>boroughs with less than </a:t>
            </a:r>
            <a:r>
              <a:rPr lang="en-GB" dirty="0" smtClean="0"/>
              <a:t>4000 </a:t>
            </a:r>
            <a:r>
              <a:rPr lang="en-GB" dirty="0"/>
              <a:t>inhabitants </a:t>
            </a:r>
            <a:r>
              <a:rPr lang="en-GB" dirty="0" smtClean="0"/>
              <a:t>.</a:t>
            </a:r>
          </a:p>
          <a:p>
            <a:r>
              <a:rPr lang="en-GB" dirty="0" smtClean="0"/>
              <a:t>The borough Franchise was to become uniform at the £10 per year householder.</a:t>
            </a:r>
          </a:p>
          <a:p>
            <a:r>
              <a:rPr lang="en-GB" dirty="0" smtClean="0"/>
              <a:t>This became bogged down in committee and Lord Grey asked for a dissolution which William IV granted.</a:t>
            </a:r>
          </a:p>
          <a:p>
            <a:endParaRPr lang="en-GB" dirty="0"/>
          </a:p>
        </p:txBody>
      </p:sp>
    </p:spTree>
    <p:extLst>
      <p:ext uri="{BB962C8B-B14F-4D97-AF65-F5344CB8AC3E}">
        <p14:creationId xmlns:p14="http://schemas.microsoft.com/office/powerpoint/2010/main" val="11979049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Reform Crisis 1830-2</a:t>
            </a:r>
          </a:p>
        </p:txBody>
      </p:sp>
      <p:sp>
        <p:nvSpPr>
          <p:cNvPr id="3" name="Content Placeholder 2"/>
          <p:cNvSpPr>
            <a:spLocks noGrp="1"/>
          </p:cNvSpPr>
          <p:nvPr>
            <p:ph idx="1"/>
          </p:nvPr>
        </p:nvSpPr>
        <p:spPr/>
        <p:txBody>
          <a:bodyPr>
            <a:normAutofit fontScale="92500" lnSpcReduction="10000"/>
          </a:bodyPr>
          <a:lstStyle/>
          <a:p>
            <a:r>
              <a:rPr lang="en-GB" dirty="0" smtClean="0"/>
              <a:t>The General election of 1831 was therefore fought on the question of parliamentary and electoral reform.</a:t>
            </a:r>
          </a:p>
          <a:p>
            <a:r>
              <a:rPr lang="en-GB" dirty="0" smtClean="0"/>
              <a:t>The Whigs won an overwhelming majority.  All the constituencies with genuine electorates returned Whigs.</a:t>
            </a:r>
          </a:p>
          <a:p>
            <a:r>
              <a:rPr lang="en-GB" dirty="0" smtClean="0"/>
              <a:t>The Reform Bill was passed by the Commons but rejected by the Lords.</a:t>
            </a:r>
          </a:p>
          <a:p>
            <a:r>
              <a:rPr lang="en-GB" dirty="0" smtClean="0"/>
              <a:t>Riots broke </a:t>
            </a:r>
            <a:r>
              <a:rPr lang="en-GB" dirty="0"/>
              <a:t>out in Derby, </a:t>
            </a:r>
            <a:r>
              <a:rPr lang="en-GB" dirty="0" smtClean="0"/>
              <a:t>Nottingham</a:t>
            </a:r>
            <a:r>
              <a:rPr lang="en-GB" dirty="0"/>
              <a:t>, </a:t>
            </a:r>
            <a:r>
              <a:rPr lang="en-GB" dirty="0" smtClean="0"/>
              <a:t>Bristol</a:t>
            </a:r>
            <a:r>
              <a:rPr lang="en-GB" dirty="0"/>
              <a:t>, </a:t>
            </a:r>
            <a:r>
              <a:rPr lang="en-GB" dirty="0" smtClean="0"/>
              <a:t>Dorset</a:t>
            </a:r>
            <a:r>
              <a:rPr lang="en-GB" dirty="0"/>
              <a:t>, Leicestershire, and Somerset</a:t>
            </a:r>
            <a:r>
              <a:rPr lang="en-GB" dirty="0" smtClean="0"/>
              <a:t>.</a:t>
            </a:r>
            <a:endParaRPr lang="en-GB" dirty="0"/>
          </a:p>
        </p:txBody>
      </p:sp>
    </p:spTree>
    <p:extLst>
      <p:ext uri="{BB962C8B-B14F-4D97-AF65-F5344CB8AC3E}">
        <p14:creationId xmlns:p14="http://schemas.microsoft.com/office/powerpoint/2010/main" val="29567288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Reform Crisis 1830-2</a:t>
            </a:r>
          </a:p>
        </p:txBody>
      </p:sp>
      <p:sp>
        <p:nvSpPr>
          <p:cNvPr id="3" name="Content Placeholder 2"/>
          <p:cNvSpPr>
            <a:spLocks noGrp="1"/>
          </p:cNvSpPr>
          <p:nvPr>
            <p:ph idx="1"/>
          </p:nvPr>
        </p:nvSpPr>
        <p:spPr/>
        <p:txBody>
          <a:bodyPr>
            <a:normAutofit fontScale="92500" lnSpcReduction="20000"/>
          </a:bodyPr>
          <a:lstStyle/>
          <a:p>
            <a:r>
              <a:rPr lang="en-GB" dirty="0" smtClean="0"/>
              <a:t>In December </a:t>
            </a:r>
            <a:r>
              <a:rPr lang="en-GB" dirty="0"/>
              <a:t>1831, the Third Reform Bill was brought </a:t>
            </a:r>
            <a:r>
              <a:rPr lang="en-GB" dirty="0" smtClean="0"/>
              <a:t>forward, it passed </a:t>
            </a:r>
            <a:r>
              <a:rPr lang="en-GB" dirty="0"/>
              <a:t>in the House of Commons by even larger majorities in March 1832; it was once again sent up to the House of Lords</a:t>
            </a:r>
            <a:r>
              <a:rPr lang="en-GB" dirty="0" smtClean="0"/>
              <a:t>.</a:t>
            </a:r>
            <a:r>
              <a:rPr lang="en-GB" baseline="30000" dirty="0" smtClean="0"/>
              <a:t> </a:t>
            </a:r>
            <a:r>
              <a:rPr lang="en-GB" dirty="0" smtClean="0"/>
              <a:t> Amendments were passed to change its fundamental character.</a:t>
            </a:r>
          </a:p>
          <a:p>
            <a:r>
              <a:rPr lang="en-GB" dirty="0" smtClean="0"/>
              <a:t>Lord Grey asked the King to be willing to create sufficient Whig peers to overcome the Lords.</a:t>
            </a:r>
          </a:p>
          <a:p>
            <a:r>
              <a:rPr lang="en-GB" dirty="0" smtClean="0"/>
              <a:t>The king refused and Grey resigned.</a:t>
            </a:r>
          </a:p>
          <a:p>
            <a:r>
              <a:rPr lang="en-GB" dirty="0" smtClean="0"/>
              <a:t>The King </a:t>
            </a:r>
            <a:r>
              <a:rPr lang="en-GB" dirty="0"/>
              <a:t>invited the Duke of Wellington to form a new government</a:t>
            </a:r>
            <a:r>
              <a:rPr lang="en-GB" dirty="0" smtClean="0"/>
              <a:t>.</a:t>
            </a:r>
            <a:endParaRPr lang="en-GB" dirty="0"/>
          </a:p>
        </p:txBody>
      </p:sp>
    </p:spTree>
    <p:extLst>
      <p:ext uri="{BB962C8B-B14F-4D97-AF65-F5344CB8AC3E}">
        <p14:creationId xmlns:p14="http://schemas.microsoft.com/office/powerpoint/2010/main" val="3022488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Reform Crisis 1830-2</a:t>
            </a:r>
          </a:p>
        </p:txBody>
      </p:sp>
      <p:sp>
        <p:nvSpPr>
          <p:cNvPr id="3" name="Content Placeholder 2"/>
          <p:cNvSpPr>
            <a:spLocks noGrp="1"/>
          </p:cNvSpPr>
          <p:nvPr>
            <p:ph idx="1"/>
          </p:nvPr>
        </p:nvSpPr>
        <p:spPr/>
        <p:txBody>
          <a:bodyPr>
            <a:normAutofit fontScale="70000" lnSpcReduction="20000"/>
          </a:bodyPr>
          <a:lstStyle/>
          <a:p>
            <a:r>
              <a:rPr lang="en-GB" dirty="0" smtClean="0"/>
              <a:t>There was a great deal of political agitation.</a:t>
            </a:r>
          </a:p>
          <a:p>
            <a:r>
              <a:rPr lang="en-GB" dirty="0" smtClean="0"/>
              <a:t>Wellington was unable to form an administration so that Grey returned as PM.</a:t>
            </a:r>
          </a:p>
          <a:p>
            <a:r>
              <a:rPr lang="en-GB" dirty="0" smtClean="0"/>
              <a:t>The King </a:t>
            </a:r>
            <a:r>
              <a:rPr lang="en-GB" dirty="0"/>
              <a:t>consented </a:t>
            </a:r>
            <a:r>
              <a:rPr lang="en-GB" dirty="0" smtClean="0"/>
              <a:t>create  peers but he circulated </a:t>
            </a:r>
            <a:r>
              <a:rPr lang="en-GB" dirty="0"/>
              <a:t>a letter among Tory peers, encouraging them to desist from further opposition, and warning them of the consequences of continuing. </a:t>
            </a:r>
            <a:endParaRPr lang="en-GB" dirty="0" smtClean="0"/>
          </a:p>
          <a:p>
            <a:r>
              <a:rPr lang="en-GB" dirty="0" smtClean="0"/>
              <a:t>Enough peers abstained from for the </a:t>
            </a:r>
            <a:r>
              <a:rPr lang="en-GB" dirty="0"/>
              <a:t>legislation to pass in the House of Lords, and the Crown was not forced to create new peers. The bill finally received the Royal Assent on 7 June 1832, thereby becoming law</a:t>
            </a:r>
            <a:r>
              <a:rPr lang="en-GB" dirty="0" smtClean="0"/>
              <a:t>.</a:t>
            </a:r>
          </a:p>
          <a:p>
            <a:r>
              <a:rPr lang="en-GB" dirty="0" smtClean="0"/>
              <a:t>MPs were influenced by the spate of liberal revolutions in Europe in 1830 and particularly the replacement of Charles X by Louis Philippe in France, feeling that they needed to reform Parliament to stave off revolution.</a:t>
            </a:r>
            <a:endParaRPr lang="en-GB" dirty="0"/>
          </a:p>
        </p:txBody>
      </p:sp>
    </p:spTree>
    <p:extLst>
      <p:ext uri="{BB962C8B-B14F-4D97-AF65-F5344CB8AC3E}">
        <p14:creationId xmlns:p14="http://schemas.microsoft.com/office/powerpoint/2010/main" val="12736926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908720"/>
          </a:xfrm>
        </p:spPr>
        <p:txBody>
          <a:bodyPr/>
          <a:lstStyle/>
          <a:p>
            <a:r>
              <a:rPr lang="en-GB" dirty="0" smtClean="0"/>
              <a:t>Constituencies</a:t>
            </a:r>
            <a:endParaRPr lang="en-GB" dirty="0"/>
          </a:p>
        </p:txBody>
      </p:sp>
      <p:sp>
        <p:nvSpPr>
          <p:cNvPr id="3" name="Content Placeholder 2"/>
          <p:cNvSpPr>
            <a:spLocks noGrp="1"/>
          </p:cNvSpPr>
          <p:nvPr>
            <p:ph sz="half" idx="1"/>
          </p:nvPr>
        </p:nvSpPr>
        <p:spPr>
          <a:xfrm>
            <a:off x="323528" y="836712"/>
            <a:ext cx="4464496" cy="5688632"/>
          </a:xfrm>
        </p:spPr>
        <p:txBody>
          <a:bodyPr>
            <a:normAutofit fontScale="70000" lnSpcReduction="20000"/>
          </a:bodyPr>
          <a:lstStyle/>
          <a:p>
            <a:r>
              <a:rPr lang="en-GB" dirty="0" smtClean="0"/>
              <a:t>There were 558 members of Parliament including 45 from Scotland.</a:t>
            </a:r>
          </a:p>
          <a:p>
            <a:r>
              <a:rPr lang="en-GB" dirty="0" smtClean="0"/>
              <a:t>There had been no major change in the representation of England and Wales since the 17</a:t>
            </a:r>
            <a:r>
              <a:rPr lang="en-GB" baseline="30000" dirty="0" smtClean="0"/>
              <a:t>th</a:t>
            </a:r>
            <a:r>
              <a:rPr lang="en-GB" dirty="0" smtClean="0"/>
              <a:t> century.  </a:t>
            </a:r>
          </a:p>
          <a:p>
            <a:r>
              <a:rPr lang="en-GB" dirty="0" smtClean="0"/>
              <a:t>The representation of Scotland and Ireland had been settled by the Acts of Union.</a:t>
            </a:r>
          </a:p>
          <a:p>
            <a:r>
              <a:rPr lang="en-GB" dirty="0" smtClean="0"/>
              <a:t>There had been big changes in the population but there had been no redistribution of seats.</a:t>
            </a:r>
          </a:p>
          <a:p>
            <a:r>
              <a:rPr lang="en-GB" dirty="0" smtClean="0"/>
              <a:t>Manchester, Birmingham, Leeds and Sheffield were unrepresented.</a:t>
            </a:r>
          </a:p>
          <a:p>
            <a:r>
              <a:rPr lang="en-GB" dirty="0" smtClean="0"/>
              <a:t>Rotten or pocket boroughs existed where very few or even no electors lived.  The most notorious was Old </a:t>
            </a:r>
            <a:r>
              <a:rPr lang="en-GB" dirty="0" err="1" smtClean="0"/>
              <a:t>Sarum</a:t>
            </a:r>
            <a:r>
              <a:rPr lang="en-GB" dirty="0" smtClean="0"/>
              <a:t> where the electorate consisted of 11 landowners who lived elsewhere.</a:t>
            </a:r>
            <a:endParaRPr lang="en-GB" dirty="0"/>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004048" y="1268760"/>
            <a:ext cx="3960440" cy="2640293"/>
          </a:xfr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04048" y="4017152"/>
            <a:ext cx="3976970" cy="2209428"/>
          </a:xfrm>
          <a:prstGeom prst="rect">
            <a:avLst/>
          </a:prstGeom>
        </p:spPr>
      </p:pic>
    </p:spTree>
    <p:extLst>
      <p:ext uri="{BB962C8B-B14F-4D97-AF65-F5344CB8AC3E}">
        <p14:creationId xmlns:p14="http://schemas.microsoft.com/office/powerpoint/2010/main" val="36075589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GB" dirty="0" smtClean="0"/>
              <a:t>1832 Reform Act</a:t>
            </a:r>
            <a:endParaRPr lang="en-GB" dirty="0"/>
          </a:p>
        </p:txBody>
      </p:sp>
      <p:sp>
        <p:nvSpPr>
          <p:cNvPr id="3" name="Content Placeholder 2"/>
          <p:cNvSpPr>
            <a:spLocks noGrp="1"/>
          </p:cNvSpPr>
          <p:nvPr>
            <p:ph idx="1"/>
          </p:nvPr>
        </p:nvSpPr>
        <p:spPr>
          <a:xfrm>
            <a:off x="457200" y="980728"/>
            <a:ext cx="8229600" cy="5688632"/>
          </a:xfrm>
        </p:spPr>
        <p:txBody>
          <a:bodyPr>
            <a:noAutofit/>
          </a:bodyPr>
          <a:lstStyle/>
          <a:p>
            <a:r>
              <a:rPr lang="en-GB" sz="1800" b="1" dirty="0" smtClean="0"/>
              <a:t>Abolition </a:t>
            </a:r>
            <a:r>
              <a:rPr lang="en-GB" sz="1800" b="1" dirty="0"/>
              <a:t>of </a:t>
            </a:r>
            <a:r>
              <a:rPr lang="en-GB" sz="1800" b="1" dirty="0" smtClean="0"/>
              <a:t>seats</a:t>
            </a:r>
            <a:endParaRPr lang="en-GB" sz="1800" b="1" dirty="0"/>
          </a:p>
          <a:p>
            <a:r>
              <a:rPr lang="en-GB" sz="1800" dirty="0" smtClean="0"/>
              <a:t>The </a:t>
            </a:r>
            <a:r>
              <a:rPr lang="en-GB" sz="1800" dirty="0"/>
              <a:t>56 smallest </a:t>
            </a:r>
            <a:r>
              <a:rPr lang="en-GB" sz="1800" dirty="0" smtClean="0"/>
              <a:t>boroughs were </a:t>
            </a:r>
            <a:r>
              <a:rPr lang="en-GB" sz="1800" dirty="0"/>
              <a:t>completely abolished. </a:t>
            </a:r>
            <a:endParaRPr lang="en-GB" sz="1800" dirty="0" smtClean="0"/>
          </a:p>
          <a:p>
            <a:r>
              <a:rPr lang="en-GB" sz="1800" dirty="0" smtClean="0"/>
              <a:t>The </a:t>
            </a:r>
            <a:r>
              <a:rPr lang="en-GB" sz="1800" dirty="0"/>
              <a:t>next 30 smallest boroughs each lost one of their two MPs. </a:t>
            </a:r>
            <a:r>
              <a:rPr lang="en-GB" sz="1800" dirty="0" smtClean="0"/>
              <a:t>In total </a:t>
            </a:r>
            <a:r>
              <a:rPr lang="en-GB" sz="1800" dirty="0"/>
              <a:t>the Act abolished 143 borough seats in England </a:t>
            </a:r>
            <a:endParaRPr lang="en-GB" sz="1800" dirty="0" smtClean="0"/>
          </a:p>
          <a:p>
            <a:r>
              <a:rPr lang="en-GB" sz="1800" b="1" dirty="0" smtClean="0"/>
              <a:t>Creation </a:t>
            </a:r>
            <a:r>
              <a:rPr lang="en-GB" sz="1800" b="1" dirty="0"/>
              <a:t>of new </a:t>
            </a:r>
            <a:r>
              <a:rPr lang="en-GB" sz="1800" b="1" dirty="0" smtClean="0"/>
              <a:t>seats</a:t>
            </a:r>
            <a:endParaRPr lang="en-GB" sz="1800" b="1" dirty="0"/>
          </a:p>
          <a:p>
            <a:r>
              <a:rPr lang="en-GB" sz="1800" dirty="0"/>
              <a:t>In their place the Act created 130 new seats in England and Wales:</a:t>
            </a:r>
          </a:p>
          <a:p>
            <a:r>
              <a:rPr lang="en-GB" sz="1800" dirty="0"/>
              <a:t>26 English counties </a:t>
            </a:r>
            <a:r>
              <a:rPr lang="en-GB" sz="1800" dirty="0" smtClean="0"/>
              <a:t>given two extra members</a:t>
            </a:r>
            <a:r>
              <a:rPr lang="en-GB" sz="1800" dirty="0"/>
              <a:t>.</a:t>
            </a:r>
          </a:p>
          <a:p>
            <a:r>
              <a:rPr lang="en-GB" sz="1800" dirty="0"/>
              <a:t>8 English counties and 3 Welsh counties each received an additional representative.</a:t>
            </a:r>
          </a:p>
          <a:p>
            <a:r>
              <a:rPr lang="en-GB" sz="1800" dirty="0"/>
              <a:t>Yorkshire, </a:t>
            </a:r>
            <a:r>
              <a:rPr lang="en-GB" sz="1800" dirty="0" smtClean="0"/>
              <a:t>was </a:t>
            </a:r>
            <a:r>
              <a:rPr lang="en-GB" sz="1800" dirty="0"/>
              <a:t>given an extra two MPs </a:t>
            </a:r>
            <a:r>
              <a:rPr lang="en-GB" sz="1800" dirty="0" smtClean="0"/>
              <a:t>so that it had 6MPs.</a:t>
            </a:r>
          </a:p>
          <a:p>
            <a:r>
              <a:rPr lang="en-GB" sz="1800" dirty="0" smtClean="0"/>
              <a:t>22 </a:t>
            </a:r>
            <a:r>
              <a:rPr lang="en-GB" sz="1800" dirty="0"/>
              <a:t>large towns were given two MPs.</a:t>
            </a:r>
          </a:p>
          <a:p>
            <a:r>
              <a:rPr lang="en-GB" sz="1800" dirty="0"/>
              <a:t>Another 21 towns (of which two in Wales) were given one MP.</a:t>
            </a:r>
          </a:p>
          <a:p>
            <a:r>
              <a:rPr lang="en-GB" sz="1800" dirty="0"/>
              <a:t>Thus 65 new county seats and 65 new borough seats were created in England and Wales. </a:t>
            </a:r>
          </a:p>
        </p:txBody>
      </p:sp>
    </p:spTree>
    <p:extLst>
      <p:ext uri="{BB962C8B-B14F-4D97-AF65-F5344CB8AC3E}">
        <p14:creationId xmlns:p14="http://schemas.microsoft.com/office/powerpoint/2010/main" val="5214524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1832 Reform Act</a:t>
            </a:r>
          </a:p>
        </p:txBody>
      </p:sp>
      <p:sp>
        <p:nvSpPr>
          <p:cNvPr id="3" name="Content Placeholder 2"/>
          <p:cNvSpPr>
            <a:spLocks noGrp="1"/>
          </p:cNvSpPr>
          <p:nvPr>
            <p:ph idx="1"/>
          </p:nvPr>
        </p:nvSpPr>
        <p:spPr>
          <a:xfrm>
            <a:off x="457200" y="1268760"/>
            <a:ext cx="8229600" cy="4857403"/>
          </a:xfrm>
        </p:spPr>
        <p:txBody>
          <a:bodyPr>
            <a:noAutofit/>
          </a:bodyPr>
          <a:lstStyle/>
          <a:p>
            <a:r>
              <a:rPr lang="en-GB" sz="1800" b="1" dirty="0"/>
              <a:t>Extension of the franchise</a:t>
            </a:r>
          </a:p>
          <a:p>
            <a:r>
              <a:rPr lang="en-GB" sz="1800" dirty="0"/>
              <a:t>In county constituencies, in addition to forty-shilling freeholders, franchise rights were extended to owners of land in copyhold worth £10 and holders of long-term leases (more than sixty years) on land worth £10 and holders of medium-term leases (between twenty and sixty years) on land worth £50 and to tenants-at-will paying an annual rent of £50. </a:t>
            </a:r>
          </a:p>
          <a:p>
            <a:r>
              <a:rPr lang="en-GB" sz="1800" dirty="0"/>
              <a:t>In borough constituencies all male householders living in properties worth at least £10 a year were given the right to vote.</a:t>
            </a:r>
          </a:p>
          <a:p>
            <a:r>
              <a:rPr lang="en-GB" sz="1800" dirty="0"/>
              <a:t>Existing borough electors retained a lifetime right to </a:t>
            </a:r>
            <a:r>
              <a:rPr lang="en-GB" sz="1800" dirty="0" smtClean="0"/>
              <a:t>vote.</a:t>
            </a:r>
            <a:endParaRPr lang="en-GB" sz="1800" dirty="0"/>
          </a:p>
          <a:p>
            <a:r>
              <a:rPr lang="en-GB" sz="1800" dirty="0"/>
              <a:t>The Act also introduced a system of voter registration, to be administered by the overseers of the poor in every parish and township.)</a:t>
            </a:r>
          </a:p>
          <a:p>
            <a:r>
              <a:rPr lang="en-GB" sz="1800" b="1" dirty="0" smtClean="0"/>
              <a:t>The Scottish </a:t>
            </a:r>
            <a:r>
              <a:rPr lang="en-GB" sz="1800" b="1" dirty="0"/>
              <a:t>Reform Act and the Irish Reform Act. </a:t>
            </a:r>
            <a:endParaRPr lang="en-GB" sz="1800" b="1" dirty="0" smtClean="0"/>
          </a:p>
          <a:p>
            <a:r>
              <a:rPr lang="en-GB" sz="1800" dirty="0" smtClean="0"/>
              <a:t>Scotland </a:t>
            </a:r>
            <a:r>
              <a:rPr lang="en-GB" sz="1800" dirty="0"/>
              <a:t>received eight additional seats, and Ireland received </a:t>
            </a:r>
            <a:r>
              <a:rPr lang="en-GB" sz="1800" dirty="0" smtClean="0"/>
              <a:t>five (no overall change). </a:t>
            </a:r>
          </a:p>
          <a:p>
            <a:r>
              <a:rPr lang="en-GB" sz="1800" dirty="0" smtClean="0"/>
              <a:t>Voter qualifications </a:t>
            </a:r>
            <a:r>
              <a:rPr lang="en-GB" sz="1800" dirty="0"/>
              <a:t>were standardised and the size of the electorate was expanded in both</a:t>
            </a:r>
            <a:r>
              <a:rPr lang="en-GB" sz="1600" dirty="0" smtClean="0"/>
              <a:t>.</a:t>
            </a:r>
            <a:endParaRPr lang="en-GB" sz="1600" dirty="0"/>
          </a:p>
        </p:txBody>
      </p:sp>
    </p:spTree>
    <p:extLst>
      <p:ext uri="{BB962C8B-B14F-4D97-AF65-F5344CB8AC3E}">
        <p14:creationId xmlns:p14="http://schemas.microsoft.com/office/powerpoint/2010/main" val="25840358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Results of the Reform</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The electorate was expanded from about 400000 to 650000.  From 4% of the population over 21 to 7%.</a:t>
            </a:r>
          </a:p>
          <a:p>
            <a:r>
              <a:rPr lang="en-GB" dirty="0" smtClean="0"/>
              <a:t>It did not satisfy the desire for reform and led to the Chartist movement of the 1840s.</a:t>
            </a:r>
          </a:p>
          <a:p>
            <a:r>
              <a:rPr lang="en-GB" dirty="0" smtClean="0"/>
              <a:t>It eventually led to further electoral reform.</a:t>
            </a:r>
          </a:p>
          <a:p>
            <a:r>
              <a:rPr lang="en-GB" dirty="0" smtClean="0"/>
              <a:t>The requirement to register led to the formation of registration societies that in turn lead to local constituency associations in support of the parties so that more disciplined parties were formed with extra parliamentary organisations.</a:t>
            </a:r>
            <a:endParaRPr lang="en-GB" dirty="0"/>
          </a:p>
        </p:txBody>
      </p:sp>
    </p:spTree>
    <p:extLst>
      <p:ext uri="{BB962C8B-B14F-4D97-AF65-F5344CB8AC3E}">
        <p14:creationId xmlns:p14="http://schemas.microsoft.com/office/powerpoint/2010/main" val="19224509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Results of the Reform</a:t>
            </a:r>
          </a:p>
        </p:txBody>
      </p:sp>
      <p:sp>
        <p:nvSpPr>
          <p:cNvPr id="3" name="Content Placeholder 2"/>
          <p:cNvSpPr>
            <a:spLocks noGrp="1"/>
          </p:cNvSpPr>
          <p:nvPr>
            <p:ph idx="1"/>
          </p:nvPr>
        </p:nvSpPr>
        <p:spPr/>
        <p:txBody>
          <a:bodyPr>
            <a:normAutofit fontScale="92500" lnSpcReduction="10000"/>
          </a:bodyPr>
          <a:lstStyle/>
          <a:p>
            <a:r>
              <a:rPr lang="en-GB" dirty="0" smtClean="0"/>
              <a:t>Political leaders realised that they needed to appeal to the new electorate rather than use bribery and corruption in rotten boroughs.  Robert Peel’s Tamworth Manifesto is an indication of this.  </a:t>
            </a:r>
          </a:p>
          <a:p>
            <a:r>
              <a:rPr lang="en-GB" dirty="0" smtClean="0"/>
              <a:t>He argued that the Tories were not simply a party of reaction but were in favour of peaceful </a:t>
            </a:r>
            <a:r>
              <a:rPr lang="en-GB" dirty="0" err="1" smtClean="0"/>
              <a:t>peacemeal</a:t>
            </a:r>
            <a:r>
              <a:rPr lang="en-GB" dirty="0" smtClean="0"/>
              <a:t> reform and used the term conservative which was subsequently taken up as the party label.</a:t>
            </a:r>
            <a:endParaRPr lang="en-GB" dirty="0"/>
          </a:p>
        </p:txBody>
      </p:sp>
    </p:spTree>
    <p:extLst>
      <p:ext uri="{BB962C8B-B14F-4D97-AF65-F5344CB8AC3E}">
        <p14:creationId xmlns:p14="http://schemas.microsoft.com/office/powerpoint/2010/main" val="15818268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Results of the Reform</a:t>
            </a:r>
          </a:p>
        </p:txBody>
      </p:sp>
      <p:sp>
        <p:nvSpPr>
          <p:cNvPr id="3" name="Content Placeholder 2"/>
          <p:cNvSpPr>
            <a:spLocks noGrp="1"/>
          </p:cNvSpPr>
          <p:nvPr>
            <p:ph idx="1"/>
          </p:nvPr>
        </p:nvSpPr>
        <p:spPr/>
        <p:txBody>
          <a:bodyPr>
            <a:normAutofit fontScale="92500" lnSpcReduction="20000"/>
          </a:bodyPr>
          <a:lstStyle/>
          <a:p>
            <a:r>
              <a:rPr lang="en-GB" dirty="0" smtClean="0"/>
              <a:t>It removed the influence of the monarch over elections.</a:t>
            </a:r>
          </a:p>
          <a:p>
            <a:r>
              <a:rPr lang="en-GB" dirty="0" smtClean="0"/>
              <a:t>1841 was the first election which changed the government, subsequently it was general elections which decide the government’s fate.</a:t>
            </a:r>
          </a:p>
          <a:p>
            <a:r>
              <a:rPr lang="en-GB" dirty="0" smtClean="0"/>
              <a:t>About 70 rotten boroughs remained after 1832.  Mainly Tory seats had been abolished.  These were not abolished until 1867</a:t>
            </a:r>
            <a:r>
              <a:rPr lang="en-GB" dirty="0" smtClean="0"/>
              <a:t>.  Voting </a:t>
            </a:r>
            <a:r>
              <a:rPr lang="en-GB" dirty="0" smtClean="0"/>
              <a:t>was open until 1872 and corrupt practices were not made illegal until 1883 so that bribery, corruption and intimidation was still prevalent.</a:t>
            </a:r>
            <a:endParaRPr lang="en-GB" dirty="0"/>
          </a:p>
        </p:txBody>
      </p:sp>
    </p:spTree>
    <p:extLst>
      <p:ext uri="{BB962C8B-B14F-4D97-AF65-F5344CB8AC3E}">
        <p14:creationId xmlns:p14="http://schemas.microsoft.com/office/powerpoint/2010/main" val="36440790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House of Commons, 1833 by Sir George </a:t>
            </a:r>
            <a:r>
              <a:rPr lang="en-GB" dirty="0" err="1"/>
              <a:t>Hayter</a:t>
            </a:r>
            <a:endParaRPr lang="en-GB" dirty="0"/>
          </a:p>
        </p:txBody>
      </p:sp>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2742" y="1412776"/>
            <a:ext cx="9075374" cy="5445224"/>
          </a:xfrm>
        </p:spPr>
      </p:pic>
    </p:spTree>
    <p:extLst>
      <p:ext uri="{BB962C8B-B14F-4D97-AF65-F5344CB8AC3E}">
        <p14:creationId xmlns:p14="http://schemas.microsoft.com/office/powerpoint/2010/main" val="14356405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Bibliography</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The Age of Improvement </a:t>
            </a:r>
            <a:r>
              <a:rPr lang="en-GB" dirty="0" err="1" smtClean="0"/>
              <a:t>Asa</a:t>
            </a:r>
            <a:r>
              <a:rPr lang="en-GB" dirty="0" smtClean="0"/>
              <a:t> Briggs 1959</a:t>
            </a:r>
          </a:p>
          <a:p>
            <a:r>
              <a:rPr lang="en-GB" dirty="0" smtClean="0"/>
              <a:t>The Age of Improvement Sir Llewellyn Woodward </a:t>
            </a:r>
            <a:r>
              <a:rPr lang="en-GB" dirty="0" smtClean="0"/>
              <a:t>1938</a:t>
            </a:r>
          </a:p>
          <a:p>
            <a:r>
              <a:rPr lang="en-GB" dirty="0" smtClean="0"/>
              <a:t>The Age of Reform Sir Llewellyn Woodward 1962</a:t>
            </a:r>
            <a:endParaRPr lang="en-GB" dirty="0" smtClean="0"/>
          </a:p>
          <a:p>
            <a:r>
              <a:rPr lang="en-GB" dirty="0" smtClean="0"/>
              <a:t>The Birth of Modern Britain Eric J. Evans </a:t>
            </a:r>
            <a:r>
              <a:rPr lang="en-GB" dirty="0" smtClean="0"/>
              <a:t>1997</a:t>
            </a:r>
          </a:p>
          <a:p>
            <a:r>
              <a:rPr lang="en-GB" dirty="0" smtClean="0"/>
              <a:t>Democracy and Reform 1815-1185 D.G.Wright 1970</a:t>
            </a:r>
          </a:p>
          <a:p>
            <a:r>
              <a:rPr lang="en-GB" dirty="0" smtClean="0"/>
              <a:t>Britain Before the Reform act: Politics and Society 1815-1832 Eric J. </a:t>
            </a:r>
            <a:r>
              <a:rPr lang="en-GB" smtClean="0"/>
              <a:t>Evans 1989</a:t>
            </a:r>
            <a:endParaRPr lang="en-GB" dirty="0" smtClean="0"/>
          </a:p>
          <a:p>
            <a:r>
              <a:rPr lang="en-GB" dirty="0"/>
              <a:t>http://</a:t>
            </a:r>
            <a:r>
              <a:rPr lang="en-GB" dirty="0" smtClean="0"/>
              <a:t>en.wikipedia.org/wiki/Reform_Act_1832</a:t>
            </a:r>
          </a:p>
          <a:p>
            <a:r>
              <a:rPr lang="en-GB" dirty="0" smtClean="0"/>
              <a:t>https</a:t>
            </a:r>
            <a:r>
              <a:rPr lang="en-GB" dirty="0"/>
              <a:t>://</a:t>
            </a:r>
            <a:r>
              <a:rPr lang="en-GB" dirty="0" smtClean="0"/>
              <a:t>en.wikipedia.org/wiki/Age_of_Enlightenment</a:t>
            </a:r>
            <a:endParaRPr lang="en-GB" dirty="0"/>
          </a:p>
          <a:p>
            <a:r>
              <a:rPr lang="en-GB" dirty="0" smtClean="0"/>
              <a:t>http</a:t>
            </a:r>
            <a:r>
              <a:rPr lang="en-GB" dirty="0"/>
              <a:t>://</a:t>
            </a:r>
            <a:r>
              <a:rPr lang="en-GB" dirty="0" smtClean="0"/>
              <a:t>www.history.com/topics/enlightenment</a:t>
            </a:r>
          </a:p>
          <a:p>
            <a:r>
              <a:rPr lang="en-GB" dirty="0"/>
              <a:t>https://en.wikipedia.org/wiki/Declaration_of_the_Rights_of_Man_and_of_the_Citizen</a:t>
            </a:r>
          </a:p>
          <a:p>
            <a:endParaRPr lang="en-GB" dirty="0"/>
          </a:p>
        </p:txBody>
      </p:sp>
    </p:spTree>
    <p:extLst>
      <p:ext uri="{BB962C8B-B14F-4D97-AF65-F5344CB8AC3E}">
        <p14:creationId xmlns:p14="http://schemas.microsoft.com/office/powerpoint/2010/main" val="40795211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Franchise</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The franchise was based on property.</a:t>
            </a:r>
          </a:p>
          <a:p>
            <a:r>
              <a:rPr lang="en-GB" dirty="0" smtClean="0"/>
              <a:t>In counties the right to vote was possessing freehold property worth 40 shillings a year.  Introduced in 1430.</a:t>
            </a:r>
          </a:p>
          <a:p>
            <a:r>
              <a:rPr lang="en-GB" dirty="0" smtClean="0"/>
              <a:t>Boroughs had a variety of franchises</a:t>
            </a:r>
          </a:p>
          <a:p>
            <a:pPr lvl="1"/>
            <a:r>
              <a:rPr lang="en-GB" dirty="0" smtClean="0"/>
              <a:t>Pot-walloper - the vote was held by all men who could boil a pot on a hearth. E.g. Aylesbury.</a:t>
            </a:r>
          </a:p>
          <a:p>
            <a:pPr lvl="1"/>
            <a:r>
              <a:rPr lang="en-GB" dirty="0" err="1" smtClean="0"/>
              <a:t>Burgage</a:t>
            </a:r>
            <a:r>
              <a:rPr lang="en-GB" dirty="0" smtClean="0"/>
              <a:t> – the vote was held by owners or occupiers of certain house, plots of land or property rights. E.g. Old </a:t>
            </a:r>
            <a:r>
              <a:rPr lang="en-GB" dirty="0" err="1" smtClean="0"/>
              <a:t>Sarum</a:t>
            </a:r>
            <a:r>
              <a:rPr lang="en-GB" dirty="0" smtClean="0"/>
              <a:t>.</a:t>
            </a:r>
          </a:p>
          <a:p>
            <a:pPr lvl="1"/>
            <a:r>
              <a:rPr lang="en-GB" dirty="0" smtClean="0"/>
              <a:t>Scot and lot - all male householders who were not in receipt of poor relief had the vote. E.g. Northampton.</a:t>
            </a:r>
          </a:p>
          <a:p>
            <a:pPr lvl="1"/>
            <a:r>
              <a:rPr lang="en-GB" dirty="0" smtClean="0"/>
              <a:t>Freemen – all the freemen of the borough had the vote</a:t>
            </a:r>
            <a:r>
              <a:rPr lang="en-GB" dirty="0"/>
              <a:t>. E.g</a:t>
            </a:r>
            <a:r>
              <a:rPr lang="en-GB" dirty="0" smtClean="0"/>
              <a:t>. East </a:t>
            </a:r>
            <a:r>
              <a:rPr lang="en-GB" dirty="0" err="1" smtClean="0"/>
              <a:t>Retford</a:t>
            </a:r>
            <a:endParaRPr lang="en-GB" dirty="0" smtClean="0"/>
          </a:p>
          <a:p>
            <a:pPr lvl="1"/>
            <a:r>
              <a:rPr lang="en-GB" dirty="0" smtClean="0"/>
              <a:t>Corporation – the members of the Corporation (usually self perpetuating) had the vote. E.g. </a:t>
            </a:r>
            <a:r>
              <a:rPr lang="en-GB" dirty="0" err="1" smtClean="0"/>
              <a:t>Bodmin</a:t>
            </a:r>
            <a:endParaRPr lang="en-GB" dirty="0" smtClean="0"/>
          </a:p>
          <a:p>
            <a:pPr lvl="1"/>
            <a:endParaRPr lang="en-GB" dirty="0"/>
          </a:p>
        </p:txBody>
      </p:sp>
    </p:spTree>
    <p:extLst>
      <p:ext uri="{BB962C8B-B14F-4D97-AF65-F5344CB8AC3E}">
        <p14:creationId xmlns:p14="http://schemas.microsoft.com/office/powerpoint/2010/main" val="41275650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Voting</a:t>
            </a:r>
            <a:endParaRPr lang="en-GB" dirty="0"/>
          </a:p>
        </p:txBody>
      </p:sp>
      <p:sp>
        <p:nvSpPr>
          <p:cNvPr id="3" name="Content Placeholder 2"/>
          <p:cNvSpPr>
            <a:spLocks noGrp="1"/>
          </p:cNvSpPr>
          <p:nvPr>
            <p:ph idx="1"/>
          </p:nvPr>
        </p:nvSpPr>
        <p:spPr/>
        <p:txBody>
          <a:bodyPr/>
          <a:lstStyle/>
          <a:p>
            <a:r>
              <a:rPr lang="en-GB" altLang="en-US" dirty="0" smtClean="0"/>
              <a:t>Voting was open, the secret ballot was not introduced until 1872.</a:t>
            </a:r>
          </a:p>
          <a:p>
            <a:r>
              <a:rPr lang="en-GB" altLang="en-US" dirty="0" smtClean="0"/>
              <a:t>Bribery and corruption was common.</a:t>
            </a:r>
          </a:p>
          <a:p>
            <a:r>
              <a:rPr lang="en-GB" altLang="en-US" dirty="0" smtClean="0"/>
              <a:t>Voters expected to be courted and bribed, at least with drink in the constituencies with larger electorates.</a:t>
            </a:r>
          </a:p>
          <a:p>
            <a:endParaRPr lang="en-GB" dirty="0"/>
          </a:p>
        </p:txBody>
      </p:sp>
    </p:spTree>
    <p:extLst>
      <p:ext uri="{BB962C8B-B14F-4D97-AF65-F5344CB8AC3E}">
        <p14:creationId xmlns:p14="http://schemas.microsoft.com/office/powerpoint/2010/main" val="16814688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Political System 1</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The King was still an important figure and George III and George IV prevented catholic emancipation being passed during their reigns.</a:t>
            </a:r>
          </a:p>
          <a:p>
            <a:r>
              <a:rPr lang="en-GB" dirty="0" smtClean="0"/>
              <a:t>The position of Prime Minister and Cabinet had been established by 1831.  The King did not have a complete free hand in choosing the PM.  He had to choose from the prominent political groupings within the Commons.</a:t>
            </a:r>
          </a:p>
          <a:p>
            <a:r>
              <a:rPr lang="en-GB" dirty="0" smtClean="0"/>
              <a:t>However he could use his control of boroughs and patronage to </a:t>
            </a:r>
            <a:r>
              <a:rPr lang="en-GB" dirty="0" smtClean="0"/>
              <a:t>support </a:t>
            </a:r>
            <a:r>
              <a:rPr lang="en-GB" dirty="0" smtClean="0"/>
              <a:t>his nominee as PM.</a:t>
            </a:r>
            <a:endParaRPr lang="en-GB" dirty="0"/>
          </a:p>
        </p:txBody>
      </p:sp>
    </p:spTree>
    <p:extLst>
      <p:ext uri="{BB962C8B-B14F-4D97-AF65-F5344CB8AC3E}">
        <p14:creationId xmlns:p14="http://schemas.microsoft.com/office/powerpoint/2010/main" val="16385624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Political System 2</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The revolutionary settlement of 1688 and particularly the Bill of Rights of 1689 had established the primacy of Parliament in law making and taxation.</a:t>
            </a:r>
          </a:p>
          <a:p>
            <a:r>
              <a:rPr lang="en-GB" dirty="0" smtClean="0"/>
              <a:t>Prime Ministers were as likely to come from the Lords as the Commons, and this continued throughout the 19</a:t>
            </a:r>
            <a:r>
              <a:rPr lang="en-GB" baseline="30000" dirty="0" smtClean="0"/>
              <a:t>th</a:t>
            </a:r>
            <a:r>
              <a:rPr lang="en-GB" dirty="0" smtClean="0"/>
              <a:t> century.</a:t>
            </a:r>
          </a:p>
          <a:p>
            <a:r>
              <a:rPr lang="en-GB" dirty="0" smtClean="0"/>
              <a:t>Party does not exist in the modern sense.</a:t>
            </a:r>
          </a:p>
          <a:p>
            <a:r>
              <a:rPr lang="en-GB" dirty="0" smtClean="0"/>
              <a:t>There is no professional or amateur organisation outside of parliament.</a:t>
            </a:r>
          </a:p>
          <a:p>
            <a:r>
              <a:rPr lang="en-GB" dirty="0" smtClean="0"/>
              <a:t>We talk of the Whigs and the Tories but these are best understood as loose attitudes towards certain policies.</a:t>
            </a:r>
          </a:p>
          <a:p>
            <a:r>
              <a:rPr lang="en-GB" dirty="0" smtClean="0"/>
              <a:t>There were loose groupings in Parliament centred around prominent figures which coalesced together in support of or opposition to the government.</a:t>
            </a:r>
          </a:p>
          <a:p>
            <a:r>
              <a:rPr lang="en-GB" dirty="0" smtClean="0"/>
              <a:t>Elections did not normally decide the governments fate.</a:t>
            </a:r>
          </a:p>
          <a:p>
            <a:endParaRPr lang="en-GB" dirty="0"/>
          </a:p>
        </p:txBody>
      </p:sp>
    </p:spTree>
    <p:extLst>
      <p:ext uri="{BB962C8B-B14F-4D97-AF65-F5344CB8AC3E}">
        <p14:creationId xmlns:p14="http://schemas.microsoft.com/office/powerpoint/2010/main" val="37591559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reasons why reform occurred 1</a:t>
            </a:r>
            <a:endParaRPr lang="en-GB" dirty="0"/>
          </a:p>
        </p:txBody>
      </p:sp>
      <p:sp>
        <p:nvSpPr>
          <p:cNvPr id="3" name="Content Placeholder 2"/>
          <p:cNvSpPr>
            <a:spLocks noGrp="1"/>
          </p:cNvSpPr>
          <p:nvPr>
            <p:ph idx="1"/>
          </p:nvPr>
        </p:nvSpPr>
        <p:spPr/>
        <p:txBody>
          <a:bodyPr>
            <a:normAutofit fontScale="55000" lnSpcReduction="20000"/>
          </a:bodyPr>
          <a:lstStyle/>
          <a:p>
            <a:r>
              <a:rPr lang="en-GB" dirty="0"/>
              <a:t>The Age of Reason (1685-1815), or simply the Enlightenment. Enlightenment thinkers in Britain, </a:t>
            </a:r>
            <a:r>
              <a:rPr lang="en-GB" dirty="0" smtClean="0"/>
              <a:t>France </a:t>
            </a:r>
            <a:r>
              <a:rPr lang="en-GB" dirty="0"/>
              <a:t>and throughout Europe questioned traditional authority and embraced the notion that humanity could be improved through rational change</a:t>
            </a:r>
            <a:r>
              <a:rPr lang="en-GB" dirty="0" smtClean="0"/>
              <a:t>. </a:t>
            </a:r>
            <a:r>
              <a:rPr lang="en-GB" baseline="30000" dirty="0" smtClean="0"/>
              <a:t>1</a:t>
            </a:r>
          </a:p>
          <a:p>
            <a:r>
              <a:rPr lang="en-GB" i="1" dirty="0" smtClean="0"/>
              <a:t>Radical enlightenment</a:t>
            </a:r>
            <a:r>
              <a:rPr lang="en-GB" dirty="0"/>
              <a:t>, largely inspired by the philosophy of Spinoza, which adhered to: "democracy; racial and sexual equality; individual liberty of lifestyle; full freedom of thought, expression, and the press; eradication of religious authority from the legislative process and education; and full separation of church and state". </a:t>
            </a:r>
            <a:r>
              <a:rPr lang="en-GB" baseline="30000" dirty="0" smtClean="0"/>
              <a:t>2</a:t>
            </a:r>
          </a:p>
          <a:p>
            <a:r>
              <a:rPr lang="en-GB" dirty="0"/>
              <a:t>the </a:t>
            </a:r>
            <a:r>
              <a:rPr lang="en-GB" i="1" dirty="0"/>
              <a:t>moderate enlightenment</a:t>
            </a:r>
            <a:r>
              <a:rPr lang="en-GB" dirty="0" smtClean="0"/>
              <a:t>, </a:t>
            </a:r>
            <a:r>
              <a:rPr lang="en-GB" dirty="0"/>
              <a:t>expressed some support for critical review and renewal of the old modes of thought, but in other parts sought reform and accommodation with the old systems of power and </a:t>
            </a:r>
            <a:r>
              <a:rPr lang="en-GB" dirty="0" smtClean="0"/>
              <a:t>faith. Examples are the </a:t>
            </a:r>
            <a:r>
              <a:rPr lang="en-GB" dirty="0"/>
              <a:t>writings of Descartes, John Locke, Isaac Newton or Christian </a:t>
            </a:r>
            <a:r>
              <a:rPr lang="en-GB" dirty="0" smtClean="0"/>
              <a:t>Wolff. </a:t>
            </a:r>
            <a:r>
              <a:rPr lang="en-GB" baseline="30000" dirty="0" smtClean="0"/>
              <a:t>2</a:t>
            </a:r>
          </a:p>
          <a:p>
            <a:r>
              <a:rPr lang="en-GB" dirty="0" smtClean="0"/>
              <a:t> </a:t>
            </a:r>
            <a:r>
              <a:rPr lang="en-GB" dirty="0"/>
              <a:t>The American and French Revolutions were directly inspired by Enlightenment </a:t>
            </a:r>
            <a:r>
              <a:rPr lang="en-GB" dirty="0" smtClean="0"/>
              <a:t>ideals.</a:t>
            </a:r>
            <a:r>
              <a:rPr lang="en-GB" dirty="0"/>
              <a:t> </a:t>
            </a:r>
            <a:r>
              <a:rPr lang="en-GB" baseline="30000" dirty="0" smtClean="0"/>
              <a:t>1</a:t>
            </a:r>
          </a:p>
          <a:p>
            <a:pPr marL="514350" indent="-514350">
              <a:buFont typeface="+mj-lt"/>
              <a:buAutoNum type="arabicPeriod"/>
            </a:pPr>
            <a:r>
              <a:rPr lang="en-GB" dirty="0"/>
              <a:t>Adapted from https://en.wikipedia.org/wiki/Age_of_Enlightenment</a:t>
            </a:r>
            <a:endParaRPr lang="en-GB" dirty="0" smtClean="0"/>
          </a:p>
          <a:p>
            <a:pPr marL="514350" indent="-514350">
              <a:buFont typeface="+mj-lt"/>
              <a:buAutoNum type="arabicPeriod"/>
            </a:pPr>
            <a:r>
              <a:rPr lang="en-GB" dirty="0"/>
              <a:t>Adapted from http://www.history.com/topics/enlightenment</a:t>
            </a:r>
          </a:p>
          <a:p>
            <a:pPr marL="514350" indent="-514350">
              <a:buFont typeface="+mj-lt"/>
              <a:buAutoNum type="arabicPeriod"/>
            </a:pPr>
            <a:endParaRPr lang="en-GB" dirty="0"/>
          </a:p>
        </p:txBody>
      </p:sp>
    </p:spTree>
    <p:extLst>
      <p:ext uri="{BB962C8B-B14F-4D97-AF65-F5344CB8AC3E}">
        <p14:creationId xmlns:p14="http://schemas.microsoft.com/office/powerpoint/2010/main" val="1746833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GB" dirty="0"/>
              <a:t>The reasons why reform </a:t>
            </a:r>
            <a:r>
              <a:rPr lang="en-GB" dirty="0" smtClean="0"/>
              <a:t>occurred 2</a:t>
            </a:r>
            <a:endParaRPr lang="en-GB" dirty="0"/>
          </a:p>
        </p:txBody>
      </p:sp>
      <p:sp>
        <p:nvSpPr>
          <p:cNvPr id="3" name="Content Placeholder 2"/>
          <p:cNvSpPr>
            <a:spLocks noGrp="1"/>
          </p:cNvSpPr>
          <p:nvPr>
            <p:ph idx="1"/>
          </p:nvPr>
        </p:nvSpPr>
        <p:spPr>
          <a:xfrm>
            <a:off x="457200" y="1268760"/>
            <a:ext cx="8229600" cy="5112568"/>
          </a:xfrm>
        </p:spPr>
        <p:txBody>
          <a:bodyPr>
            <a:noAutofit/>
          </a:bodyPr>
          <a:lstStyle/>
          <a:p>
            <a:r>
              <a:rPr lang="en-GB" sz="2100" dirty="0" smtClean="0"/>
              <a:t>The American Declaration of Independence 1776 </a:t>
            </a:r>
          </a:p>
          <a:p>
            <a:r>
              <a:rPr lang="en-GB" sz="2100" dirty="0" smtClean="0"/>
              <a:t>“We </a:t>
            </a:r>
            <a:r>
              <a:rPr lang="en-GB" sz="2100" dirty="0"/>
              <a:t>hold these truths to be self-evident, that all men are created equal, that they are endowed by their Creator with certain unalienable Rights, that among these are Life, Liberty and the pursuit of </a:t>
            </a:r>
            <a:r>
              <a:rPr lang="en-GB" sz="2100" dirty="0" smtClean="0"/>
              <a:t>Happiness.</a:t>
            </a:r>
            <a:br>
              <a:rPr lang="en-GB" sz="2100" dirty="0" smtClean="0"/>
            </a:br>
            <a:r>
              <a:rPr lang="en-GB" sz="2100" dirty="0" smtClean="0"/>
              <a:t>That </a:t>
            </a:r>
            <a:r>
              <a:rPr lang="en-GB" sz="2100" dirty="0"/>
              <a:t>to secure these rights, Governments are instituted among Men, deriving their just powers from the consent of the </a:t>
            </a:r>
            <a:r>
              <a:rPr lang="en-GB" sz="2100" dirty="0" smtClean="0"/>
              <a:t>governed.”</a:t>
            </a:r>
          </a:p>
          <a:p>
            <a:pPr marL="0" indent="0">
              <a:buNone/>
            </a:pPr>
            <a:r>
              <a:rPr lang="en-GB" sz="2100" dirty="0" smtClean="0"/>
              <a:t>Adapted </a:t>
            </a:r>
            <a:r>
              <a:rPr lang="en-GB" sz="2100" dirty="0"/>
              <a:t>from https://</a:t>
            </a:r>
            <a:r>
              <a:rPr lang="en-GB" sz="2100" dirty="0" smtClean="0"/>
              <a:t>en.wikipedia.org/wiki/United_States_Declaration_of_Independence</a:t>
            </a:r>
          </a:p>
          <a:p>
            <a:endParaRPr lang="en-GB" sz="2100" dirty="0"/>
          </a:p>
        </p:txBody>
      </p:sp>
    </p:spTree>
    <p:extLst>
      <p:ext uri="{BB962C8B-B14F-4D97-AF65-F5344CB8AC3E}">
        <p14:creationId xmlns:p14="http://schemas.microsoft.com/office/powerpoint/2010/main" val="2483557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reasons why reform </a:t>
            </a:r>
            <a:r>
              <a:rPr lang="en-GB" dirty="0" smtClean="0"/>
              <a:t>occurred 3</a:t>
            </a:r>
            <a:endParaRPr lang="en-GB" dirty="0"/>
          </a:p>
        </p:txBody>
      </p:sp>
      <p:sp>
        <p:nvSpPr>
          <p:cNvPr id="3" name="Content Placeholder 2"/>
          <p:cNvSpPr>
            <a:spLocks noGrp="1"/>
          </p:cNvSpPr>
          <p:nvPr>
            <p:ph idx="1"/>
          </p:nvPr>
        </p:nvSpPr>
        <p:spPr>
          <a:xfrm>
            <a:off x="395536" y="1556792"/>
            <a:ext cx="8229600" cy="4525963"/>
          </a:xfrm>
        </p:spPr>
        <p:txBody>
          <a:bodyPr>
            <a:normAutofit fontScale="70000" lnSpcReduction="20000"/>
          </a:bodyPr>
          <a:lstStyle/>
          <a:p>
            <a:r>
              <a:rPr lang="en-GB" dirty="0"/>
              <a:t>The Declaration of the Rights of Man 1789</a:t>
            </a:r>
            <a:br>
              <a:rPr lang="en-GB" dirty="0"/>
            </a:br>
            <a:r>
              <a:rPr lang="en-GB" dirty="0"/>
              <a:t>The French declaration listed the "inalienable rights" of the individual which were "liberty, property, security, and resistance to oppression" and the rights to freedom of speech and of the press were guaranteed. </a:t>
            </a:r>
            <a:br>
              <a:rPr lang="en-GB" dirty="0"/>
            </a:br>
            <a:r>
              <a:rPr lang="en-GB" dirty="0"/>
              <a:t>The document asserted the equality of men and the sovereignty of the people, on whom the law should rest, to whom officials should be responsible, and by whom finances should be controlled. </a:t>
            </a:r>
          </a:p>
          <a:p>
            <a:r>
              <a:rPr lang="en-GB" dirty="0"/>
              <a:t>The declaration had immense effect on liberal thought at the end of the 18</a:t>
            </a:r>
            <a:r>
              <a:rPr lang="en-GB" baseline="30000" dirty="0"/>
              <a:t>th</a:t>
            </a:r>
            <a:r>
              <a:rPr lang="en-GB" dirty="0"/>
              <a:t> century and in the 19th century</a:t>
            </a:r>
            <a:r>
              <a:rPr lang="en-GB" dirty="0" smtClean="0"/>
              <a:t>.</a:t>
            </a:r>
          </a:p>
          <a:p>
            <a:r>
              <a:rPr lang="en-GB" dirty="0" smtClean="0"/>
              <a:t>One of the mottoes of the revolution was </a:t>
            </a:r>
            <a:r>
              <a:rPr lang="en-GB" b="1" i="1" dirty="0" err="1"/>
              <a:t>Liberté</a:t>
            </a:r>
            <a:r>
              <a:rPr lang="en-GB" b="1" i="1" dirty="0"/>
              <a:t>, </a:t>
            </a:r>
            <a:r>
              <a:rPr lang="en-GB" b="1" i="1" dirty="0" err="1"/>
              <a:t>égalité</a:t>
            </a:r>
            <a:r>
              <a:rPr lang="en-GB" b="1" i="1" dirty="0"/>
              <a:t>, </a:t>
            </a:r>
            <a:r>
              <a:rPr lang="en-GB" b="1" i="1" dirty="0" err="1"/>
              <a:t>fraternité</a:t>
            </a:r>
            <a:r>
              <a:rPr lang="en-GB" dirty="0"/>
              <a:t>  French for "liberty, equality, </a:t>
            </a:r>
            <a:r>
              <a:rPr lang="en-GB" dirty="0" smtClean="0"/>
              <a:t>fraternity”.</a:t>
            </a:r>
          </a:p>
          <a:p>
            <a:pPr marL="0" indent="0">
              <a:buNone/>
            </a:pPr>
            <a:r>
              <a:rPr lang="en-GB" dirty="0" smtClean="0"/>
              <a:t>Adapted </a:t>
            </a:r>
            <a:r>
              <a:rPr lang="en-GB" dirty="0"/>
              <a:t>from https://en.wikipedia.org/wiki/Declaration_of_the_Rights_of_Man_and_of_the_Citizen</a:t>
            </a:r>
          </a:p>
          <a:p>
            <a:pPr marL="0" indent="0">
              <a:buNone/>
            </a:pPr>
            <a:endParaRPr lang="en-GB" dirty="0"/>
          </a:p>
          <a:p>
            <a:endParaRPr lang="en-GB" dirty="0"/>
          </a:p>
        </p:txBody>
      </p:sp>
    </p:spTree>
    <p:extLst>
      <p:ext uri="{BB962C8B-B14F-4D97-AF65-F5344CB8AC3E}">
        <p14:creationId xmlns:p14="http://schemas.microsoft.com/office/powerpoint/2010/main" val="245418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3432</TotalTime>
  <Words>2128</Words>
  <Application>Microsoft Office PowerPoint</Application>
  <PresentationFormat>On-screen Show (4:3)</PresentationFormat>
  <Paragraphs>144</Paragraphs>
  <Slides>26</Slides>
  <Notes>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The 1832 Reform Act</vt:lpstr>
      <vt:lpstr>Constituencies</vt:lpstr>
      <vt:lpstr>The Franchise</vt:lpstr>
      <vt:lpstr>Voting</vt:lpstr>
      <vt:lpstr>The Political System 1</vt:lpstr>
      <vt:lpstr>The Political System 2</vt:lpstr>
      <vt:lpstr>The reasons why reform occurred 1</vt:lpstr>
      <vt:lpstr>The reasons why reform occurred 2</vt:lpstr>
      <vt:lpstr>The reasons why reform occurred 3</vt:lpstr>
      <vt:lpstr>The reasons why reform occurred 4</vt:lpstr>
      <vt:lpstr>Parliamentary reform 1780-1790</vt:lpstr>
      <vt:lpstr>Parliamentary Reform after 1815</vt:lpstr>
      <vt:lpstr>Liberal Toryism?</vt:lpstr>
      <vt:lpstr>The break up of the old Tory Party</vt:lpstr>
      <vt:lpstr>The Reform Crisis 1830-2</vt:lpstr>
      <vt:lpstr>The Reform Crisis 1830-2</vt:lpstr>
      <vt:lpstr>The Reform Crisis 1830-2</vt:lpstr>
      <vt:lpstr>The Reform Crisis 1830-2</vt:lpstr>
      <vt:lpstr>The Reform Crisis 1830-2</vt:lpstr>
      <vt:lpstr>1832 Reform Act</vt:lpstr>
      <vt:lpstr>1832 Reform Act</vt:lpstr>
      <vt:lpstr>Results of the Reform</vt:lpstr>
      <vt:lpstr>Results of the Reform</vt:lpstr>
      <vt:lpstr>Results of the Reform</vt:lpstr>
      <vt:lpstr>The House of Commons, 1833 by Sir George Hayter</vt:lpstr>
      <vt:lpstr>Bibliography</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1832 Reform Act</dc:title>
  <dc:creator>Michael Allen</dc:creator>
  <cp:lastModifiedBy>Michael Allen</cp:lastModifiedBy>
  <cp:revision>50</cp:revision>
  <dcterms:created xsi:type="dcterms:W3CDTF">2014-06-11T17:34:24Z</dcterms:created>
  <dcterms:modified xsi:type="dcterms:W3CDTF">2015-11-11T23:20:43Z</dcterms:modified>
</cp:coreProperties>
</file>