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2A7689-DED7-4A72-BF2E-8A920F13785F}"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395178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A7689-DED7-4A72-BF2E-8A920F13785F}"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202238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A7689-DED7-4A72-BF2E-8A920F13785F}"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182249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A7689-DED7-4A72-BF2E-8A920F13785F}"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174401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A7689-DED7-4A72-BF2E-8A920F13785F}" type="datetimeFigureOut">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131336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2A7689-DED7-4A72-BF2E-8A920F13785F}" type="datetimeFigureOut">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301278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2A7689-DED7-4A72-BF2E-8A920F13785F}" type="datetimeFigureOut">
              <a:rPr lang="en-GB" smtClean="0"/>
              <a:t>17/09/2014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289867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2A7689-DED7-4A72-BF2E-8A920F13785F}" type="datetimeFigureOut">
              <a:rPr lang="en-GB" smtClean="0"/>
              <a:t>17/09/2014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226014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A7689-DED7-4A72-BF2E-8A920F13785F}" type="datetimeFigureOut">
              <a:rPr lang="en-GB" smtClean="0"/>
              <a:t>17/09/2014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236296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A7689-DED7-4A72-BF2E-8A920F13785F}" type="datetimeFigureOut">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381804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A7689-DED7-4A72-BF2E-8A920F13785F}" type="datetimeFigureOut">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D4988-03B2-486D-AD32-66B1B168A3DA}" type="slidenum">
              <a:rPr lang="en-GB" smtClean="0"/>
              <a:t>‹#›</a:t>
            </a:fld>
            <a:endParaRPr lang="en-GB"/>
          </a:p>
        </p:txBody>
      </p:sp>
    </p:spTree>
    <p:extLst>
      <p:ext uri="{BB962C8B-B14F-4D97-AF65-F5344CB8AC3E}">
        <p14:creationId xmlns:p14="http://schemas.microsoft.com/office/powerpoint/2010/main" val="231069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100000">
              <a:srgbClr val="FAC77D"/>
            </a:gs>
            <a:gs pos="100000">
              <a:srgbClr val="FBA97D"/>
            </a:gs>
            <a:gs pos="100000">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A7689-DED7-4A72-BF2E-8A920F13785F}" type="datetimeFigureOut">
              <a:rPr lang="en-GB" smtClean="0"/>
              <a:t>17/09/2014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D4988-03B2-486D-AD32-66B1B168A3DA}" type="slidenum">
              <a:rPr lang="en-GB" smtClean="0"/>
              <a:t>‹#›</a:t>
            </a:fld>
            <a:endParaRPr lang="en-GB"/>
          </a:p>
        </p:txBody>
      </p:sp>
    </p:spTree>
    <p:extLst>
      <p:ext uri="{BB962C8B-B14F-4D97-AF65-F5344CB8AC3E}">
        <p14:creationId xmlns:p14="http://schemas.microsoft.com/office/powerpoint/2010/main" val="406208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Reform of Parliament</a:t>
            </a:r>
            <a:endParaRPr lang="en-GB" dirty="0"/>
          </a:p>
        </p:txBody>
      </p:sp>
      <p:sp>
        <p:nvSpPr>
          <p:cNvPr id="3" name="Subtitle 2"/>
          <p:cNvSpPr>
            <a:spLocks noGrp="1"/>
          </p:cNvSpPr>
          <p:nvPr>
            <p:ph type="subTitle" idx="1"/>
          </p:nvPr>
        </p:nvSpPr>
        <p:spPr/>
        <p:txBody>
          <a:bodyPr/>
          <a:lstStyle/>
          <a:p>
            <a:r>
              <a:rPr lang="en-GB" dirty="0" smtClean="0"/>
              <a:t>By </a:t>
            </a:r>
          </a:p>
          <a:p>
            <a:r>
              <a:rPr lang="en-GB" dirty="0" smtClean="0"/>
              <a:t>Mike Allen</a:t>
            </a:r>
            <a:endParaRPr lang="en-GB" dirty="0"/>
          </a:p>
        </p:txBody>
      </p:sp>
    </p:spTree>
    <p:extLst>
      <p:ext uri="{BB962C8B-B14F-4D97-AF65-F5344CB8AC3E}">
        <p14:creationId xmlns:p14="http://schemas.microsoft.com/office/powerpoint/2010/main" val="241937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Pic15"/>
          <p:cNvPicPr>
            <a:picLocks noChangeAspect="1" noChangeArrowheads="1"/>
          </p:cNvPicPr>
          <p:nvPr/>
        </p:nvPicPr>
        <p:blipFill rotWithShape="1">
          <a:blip r:embed="rId2">
            <a:extLst>
              <a:ext uri="{28A0092B-C50C-407E-A947-70E740481C1C}">
                <a14:useLocalDpi xmlns:a14="http://schemas.microsoft.com/office/drawing/2010/main" val="0"/>
              </a:ext>
            </a:extLst>
          </a:blip>
          <a:srcRect b="8066"/>
          <a:stretch/>
        </p:blipFill>
        <p:spPr bwMode="auto">
          <a:xfrm>
            <a:off x="0" y="0"/>
            <a:ext cx="9144000" cy="631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76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_Pic17"/>
          <p:cNvPicPr>
            <a:picLocks noChangeAspect="1" noChangeArrowheads="1"/>
          </p:cNvPicPr>
          <p:nvPr/>
        </p:nvPicPr>
        <p:blipFill rotWithShape="1">
          <a:blip r:embed="rId2">
            <a:extLst>
              <a:ext uri="{28A0092B-C50C-407E-A947-70E740481C1C}">
                <a14:useLocalDpi xmlns:a14="http://schemas.microsoft.com/office/drawing/2010/main" val="0"/>
              </a:ext>
            </a:extLst>
          </a:blip>
          <a:srcRect l="10109" r="9022"/>
          <a:stretch/>
        </p:blipFill>
        <p:spPr bwMode="auto">
          <a:xfrm>
            <a:off x="928688" y="0"/>
            <a:ext cx="742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36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Golden Age of the Individual MP</a:t>
            </a:r>
            <a:br>
              <a:rPr lang="en-US" dirty="0"/>
            </a:br>
            <a:r>
              <a:rPr lang="en-US" dirty="0"/>
              <a:t>1832-1867</a:t>
            </a:r>
            <a:endParaRPr lang="en-GB" dirty="0"/>
          </a:p>
        </p:txBody>
      </p:sp>
      <p:sp>
        <p:nvSpPr>
          <p:cNvPr id="3" name="Content Placeholder 2"/>
          <p:cNvSpPr>
            <a:spLocks noGrp="1"/>
          </p:cNvSpPr>
          <p:nvPr>
            <p:ph idx="1"/>
          </p:nvPr>
        </p:nvSpPr>
        <p:spPr/>
        <p:txBody>
          <a:bodyPr>
            <a:normAutofit fontScale="85000" lnSpcReduction="10000"/>
          </a:bodyPr>
          <a:lstStyle/>
          <a:p>
            <a:pPr lvl="0"/>
            <a:r>
              <a:rPr lang="en-GB" dirty="0"/>
              <a:t>Parliament removed governments from office.</a:t>
            </a:r>
          </a:p>
          <a:p>
            <a:pPr lvl="0"/>
            <a:r>
              <a:rPr lang="en-GB" dirty="0"/>
              <a:t>Ministers could be individually censured and forced to resign.</a:t>
            </a:r>
          </a:p>
          <a:p>
            <a:pPr lvl="0"/>
            <a:r>
              <a:rPr lang="en-GB" dirty="0"/>
              <a:t>MPs controlled the organisation of the house.</a:t>
            </a:r>
          </a:p>
          <a:p>
            <a:pPr lvl="0"/>
            <a:r>
              <a:rPr lang="en-GB" dirty="0"/>
              <a:t>Information could be demanded from the government.</a:t>
            </a:r>
          </a:p>
          <a:p>
            <a:pPr lvl="0"/>
            <a:r>
              <a:rPr lang="en-GB" dirty="0"/>
              <a:t>Government bills were rewritten on the floor of the</a:t>
            </a:r>
          </a:p>
          <a:p>
            <a:r>
              <a:rPr lang="en-GB" dirty="0"/>
              <a:t>house.</a:t>
            </a:r>
          </a:p>
          <a:p>
            <a:pPr lvl="0"/>
            <a:r>
              <a:rPr lang="en-GB" dirty="0"/>
              <a:t>Backbench MPs could introduce legislation.</a:t>
            </a:r>
          </a:p>
          <a:p>
            <a:pPr marL="0" indent="0">
              <a:buNone/>
            </a:pPr>
            <a:r>
              <a:rPr lang="en-GB" dirty="0" smtClean="0"/>
              <a:t>Adapted </a:t>
            </a:r>
            <a:r>
              <a:rPr lang="en-GB" dirty="0"/>
              <a:t>from The Government &amp; Politics of Great</a:t>
            </a:r>
          </a:p>
          <a:p>
            <a:pPr marL="0" indent="0">
              <a:buNone/>
            </a:pPr>
            <a:r>
              <a:rPr lang="en-GB" dirty="0"/>
              <a:t>Britain by John Kingdom Polity Press 1991</a:t>
            </a:r>
          </a:p>
        </p:txBody>
      </p:sp>
    </p:spTree>
    <p:extLst>
      <p:ext uri="{BB962C8B-B14F-4D97-AF65-F5344CB8AC3E}">
        <p14:creationId xmlns:p14="http://schemas.microsoft.com/office/powerpoint/2010/main" val="181929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Criticisms of Parliament </a:t>
            </a:r>
            <a:r>
              <a:rPr lang="en-GB" dirty="0" smtClean="0"/>
              <a:t>1</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Commons is dominated by the government</a:t>
            </a:r>
          </a:p>
          <a:p>
            <a:r>
              <a:rPr lang="en-GB" u="sng" dirty="0" err="1"/>
              <a:t>i</a:t>
            </a:r>
            <a:r>
              <a:rPr lang="en-GB" u="sng" dirty="0"/>
              <a:t>)The growth of disciplined party majorities </a:t>
            </a:r>
            <a:r>
              <a:rPr lang="en-GB" dirty="0"/>
              <a:t>after 1868 meant:‑</a:t>
            </a:r>
          </a:p>
          <a:p>
            <a:pPr lvl="0"/>
            <a:r>
              <a:rPr lang="en-GB" dirty="0"/>
              <a:t>By 1900 the government controlled the timetable of the House of Commons and the time available for private members was severely restricted.</a:t>
            </a:r>
          </a:p>
          <a:p>
            <a:pPr lvl="0"/>
            <a:r>
              <a:rPr lang="en-GB" dirty="0"/>
              <a:t>It also meant that by use of the whipping system the government could get its legislation through the Commons. Most legislation is passed unamended. </a:t>
            </a:r>
            <a:r>
              <a:rPr lang="en-GB" dirty="0" smtClean="0"/>
              <a:t> J.A.G.Griffith </a:t>
            </a:r>
            <a:r>
              <a:rPr lang="en-GB" dirty="0"/>
              <a:t>in 1975 found that only 10% of government backbench and only 5% of opposition amendments were passed.</a:t>
            </a:r>
          </a:p>
          <a:p>
            <a:r>
              <a:rPr lang="en-GB" dirty="0"/>
              <a:t>c)The Commons no longer removes the government from office</a:t>
            </a:r>
          </a:p>
        </p:txBody>
      </p:sp>
    </p:spTree>
    <p:extLst>
      <p:ext uri="{BB962C8B-B14F-4D97-AF65-F5344CB8AC3E}">
        <p14:creationId xmlns:p14="http://schemas.microsoft.com/office/powerpoint/2010/main" val="191745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Criticisms of Parliament 2</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ii) </a:t>
            </a:r>
            <a:r>
              <a:rPr lang="en-GB" u="sng" dirty="0" smtClean="0"/>
              <a:t>The growth of the bureaucracy. </a:t>
            </a:r>
            <a:endParaRPr lang="en-GB" dirty="0" smtClean="0"/>
          </a:p>
          <a:p>
            <a:r>
              <a:rPr lang="en-GB" dirty="0" smtClean="0"/>
              <a:t>The growth in government activity has meant a corresponding growth in the number of civil servants. This has tilted the scales in favour of the government and made it difficult for the Opposition and individual MPs to challenge the government. The weight of information and expertise is heavily in favour of ministers. There has not been a corresponding increase in support for backbenchers and the Opposition.</a:t>
            </a:r>
            <a:endParaRPr lang="en-GB" dirty="0"/>
          </a:p>
        </p:txBody>
      </p:sp>
    </p:spTree>
    <p:extLst>
      <p:ext uri="{BB962C8B-B14F-4D97-AF65-F5344CB8AC3E}">
        <p14:creationId xmlns:p14="http://schemas.microsoft.com/office/powerpoint/2010/main" val="83637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Criticisms of Parliament </a:t>
            </a:r>
            <a:r>
              <a:rPr lang="en-US" dirty="0" smtClean="0"/>
              <a:t>3</a:t>
            </a:r>
            <a:endParaRPr lang="en-GB" dirty="0"/>
          </a:p>
        </p:txBody>
      </p:sp>
      <p:sp>
        <p:nvSpPr>
          <p:cNvPr id="3" name="Content Placeholder 2"/>
          <p:cNvSpPr>
            <a:spLocks noGrp="1"/>
          </p:cNvSpPr>
          <p:nvPr>
            <p:ph idx="1"/>
          </p:nvPr>
        </p:nvSpPr>
        <p:spPr/>
        <p:txBody>
          <a:bodyPr/>
          <a:lstStyle/>
          <a:p>
            <a:r>
              <a:rPr lang="en-US" dirty="0"/>
              <a:t>iii) </a:t>
            </a:r>
            <a:r>
              <a:rPr lang="en-US" u="sng" dirty="0"/>
              <a:t>The increase in the influence of pressure  groups. </a:t>
            </a:r>
            <a:endParaRPr lang="en-GB" dirty="0"/>
          </a:p>
          <a:p>
            <a:r>
              <a:rPr lang="en-US" dirty="0"/>
              <a:t>Government has come to rely on pressure groups for advice, cooperation and information. MPs find it difficult to get the government to accept change to something which has been pre-negotiated with pressure groups.</a:t>
            </a:r>
            <a:endParaRPr lang="en-GB" dirty="0"/>
          </a:p>
        </p:txBody>
      </p:sp>
    </p:spTree>
    <p:extLst>
      <p:ext uri="{BB962C8B-B14F-4D97-AF65-F5344CB8AC3E}">
        <p14:creationId xmlns:p14="http://schemas.microsoft.com/office/powerpoint/2010/main" val="145187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Criticisms of Parliament </a:t>
            </a:r>
            <a:r>
              <a:rPr lang="en-GB" dirty="0" smtClean="0"/>
              <a:t>4</a:t>
            </a:r>
            <a:endParaRPr lang="en-GB" dirty="0"/>
          </a:p>
        </p:txBody>
      </p:sp>
      <p:sp>
        <p:nvSpPr>
          <p:cNvPr id="3" name="Content Placeholder 2"/>
          <p:cNvSpPr>
            <a:spLocks noGrp="1"/>
          </p:cNvSpPr>
          <p:nvPr>
            <p:ph idx="1"/>
          </p:nvPr>
        </p:nvSpPr>
        <p:spPr/>
        <p:txBody>
          <a:bodyPr/>
          <a:lstStyle/>
          <a:p>
            <a:pPr lvl="0"/>
            <a:r>
              <a:rPr lang="en-GB" u="sng" dirty="0"/>
              <a:t>TV has become a rival as a centre of political attention and debate.</a:t>
            </a:r>
          </a:p>
          <a:p>
            <a:pPr lvl="0"/>
            <a:r>
              <a:rPr lang="en-GB" u="sng" dirty="0"/>
              <a:t>Foreign commitments have reduced the power of parliament.</a:t>
            </a:r>
          </a:p>
          <a:p>
            <a:pPr lvl="0"/>
            <a:r>
              <a:rPr lang="en-GB" dirty="0"/>
              <a:t>Various treaties such as the European Convention on Human Rights 1950.</a:t>
            </a:r>
          </a:p>
          <a:p>
            <a:r>
              <a:rPr lang="en-GB" dirty="0"/>
              <a:t>The European Community/Union.</a:t>
            </a:r>
          </a:p>
        </p:txBody>
      </p:sp>
    </p:spTree>
    <p:extLst>
      <p:ext uri="{BB962C8B-B14F-4D97-AF65-F5344CB8AC3E}">
        <p14:creationId xmlns:p14="http://schemas.microsoft.com/office/powerpoint/2010/main" val="101496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Criticisms of Parliament 5</a:t>
            </a:r>
          </a:p>
        </p:txBody>
      </p:sp>
      <p:sp>
        <p:nvSpPr>
          <p:cNvPr id="3" name="Content Placeholder 2"/>
          <p:cNvSpPr>
            <a:spLocks noGrp="1"/>
          </p:cNvSpPr>
          <p:nvPr>
            <p:ph idx="1"/>
          </p:nvPr>
        </p:nvSpPr>
        <p:spPr/>
        <p:txBody>
          <a:bodyPr>
            <a:normAutofit fontScale="92500" lnSpcReduction="10000"/>
          </a:bodyPr>
          <a:lstStyle/>
          <a:p>
            <a:pPr lvl="0"/>
            <a:r>
              <a:rPr lang="en-GB" u="sng" dirty="0"/>
              <a:t>Parliament has lost control of finance. </a:t>
            </a:r>
          </a:p>
          <a:p>
            <a:pPr lvl="0"/>
            <a:r>
              <a:rPr lang="en-GB" dirty="0"/>
              <a:t>There is a large amount of delegated legislation  by the government - about 10,000 orders per year that Parliament does not effectively check so that the government has a great amount of independent law making power.</a:t>
            </a:r>
          </a:p>
          <a:p>
            <a:pPr lvl="0"/>
            <a:r>
              <a:rPr lang="en-GB" dirty="0"/>
              <a:t>The Lords is an inadequate check upon the government. It is afraid to use its powers.</a:t>
            </a:r>
          </a:p>
          <a:p>
            <a:r>
              <a:rPr lang="en-GB" dirty="0"/>
              <a:t>The previous section is adapted from British Politics Today by Jones and Kavanagh eds.</a:t>
            </a:r>
          </a:p>
        </p:txBody>
      </p:sp>
    </p:spTree>
    <p:extLst>
      <p:ext uri="{BB962C8B-B14F-4D97-AF65-F5344CB8AC3E}">
        <p14:creationId xmlns:p14="http://schemas.microsoft.com/office/powerpoint/2010/main" val="107033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Criticisms of Parliament 6</a:t>
            </a:r>
          </a:p>
        </p:txBody>
      </p:sp>
      <p:sp>
        <p:nvSpPr>
          <p:cNvPr id="3" name="Content Placeholder 2"/>
          <p:cNvSpPr>
            <a:spLocks noGrp="1"/>
          </p:cNvSpPr>
          <p:nvPr>
            <p:ph idx="1"/>
          </p:nvPr>
        </p:nvSpPr>
        <p:spPr/>
        <p:txBody>
          <a:bodyPr>
            <a:normAutofit fontScale="85000" lnSpcReduction="10000"/>
          </a:bodyPr>
          <a:lstStyle/>
          <a:p>
            <a:r>
              <a:rPr lang="en-GB" dirty="0"/>
              <a:t>. Representation</a:t>
            </a:r>
          </a:p>
          <a:p>
            <a:r>
              <a:rPr lang="en-GB" dirty="0"/>
              <a:t>It is argued that Parliament does not represent the people adequately.</a:t>
            </a:r>
          </a:p>
          <a:p>
            <a:pPr lvl="0"/>
            <a:r>
              <a:rPr lang="en-GB" dirty="0"/>
              <a:t>Some argue that FPTP does not reflect the way people voted accurately and that PR should be adopted.</a:t>
            </a:r>
          </a:p>
          <a:p>
            <a:pPr lvl="0"/>
            <a:r>
              <a:rPr lang="en-GB" dirty="0"/>
              <a:t>Parliament is not a microcosm of the nation, it is overwhelmingly white male and middle class.</a:t>
            </a:r>
          </a:p>
          <a:p>
            <a:r>
              <a:rPr lang="en-GB" dirty="0"/>
              <a:t>Sleaze. Recent revelations suggest that some MPs are using their position to make money for themselves -their own financial interest rather than representing their constituents and the nations' interests.</a:t>
            </a:r>
          </a:p>
        </p:txBody>
      </p:sp>
    </p:spTree>
    <p:extLst>
      <p:ext uri="{BB962C8B-B14F-4D97-AF65-F5344CB8AC3E}">
        <p14:creationId xmlns:p14="http://schemas.microsoft.com/office/powerpoint/2010/main" val="234261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Criticisms of Parliament 7</a:t>
            </a:r>
            <a:endParaRPr lang="en-GB" dirty="0"/>
          </a:p>
        </p:txBody>
      </p:sp>
      <p:sp>
        <p:nvSpPr>
          <p:cNvPr id="3" name="Content Placeholder 2"/>
          <p:cNvSpPr>
            <a:spLocks noGrp="1"/>
          </p:cNvSpPr>
          <p:nvPr>
            <p:ph idx="1"/>
          </p:nvPr>
        </p:nvSpPr>
        <p:spPr/>
        <p:txBody>
          <a:bodyPr/>
          <a:lstStyle/>
          <a:p>
            <a:r>
              <a:rPr lang="en-US" dirty="0"/>
              <a:t>3. </a:t>
            </a:r>
            <a:r>
              <a:rPr lang="en-US" b="1" dirty="0"/>
              <a:t>Scrutiny</a:t>
            </a:r>
            <a:endParaRPr lang="en-GB" dirty="0"/>
          </a:p>
          <a:p>
            <a:r>
              <a:rPr lang="en-US" dirty="0"/>
              <a:t>It is argued that there is insufficient scrutiny.</a:t>
            </a:r>
            <a:endParaRPr lang="en-GB" dirty="0"/>
          </a:p>
          <a:p>
            <a:pPr lvl="0"/>
            <a:r>
              <a:rPr lang="en-US" dirty="0"/>
              <a:t>Question Time and debate are inadequate.</a:t>
            </a:r>
            <a:endParaRPr lang="en-GB" dirty="0"/>
          </a:p>
          <a:p>
            <a:pPr lvl="0"/>
            <a:r>
              <a:rPr lang="en-US" dirty="0"/>
              <a:t>Select Committees are under resourced and have not discovered major scandals.</a:t>
            </a:r>
            <a:endParaRPr lang="en-GB" dirty="0"/>
          </a:p>
          <a:p>
            <a:pPr lvl="0"/>
            <a:r>
              <a:rPr lang="en-US" dirty="0"/>
              <a:t>There are inadequate resources for the opposition parties and individual MPs</a:t>
            </a:r>
            <a:endParaRPr lang="en-GB" dirty="0"/>
          </a:p>
          <a:p>
            <a:pPr lvl="0"/>
            <a:r>
              <a:rPr lang="en-US" dirty="0"/>
              <a:t>The government is too secretive.</a:t>
            </a:r>
            <a:endParaRPr lang="en-GB" dirty="0"/>
          </a:p>
        </p:txBody>
      </p:sp>
    </p:spTree>
    <p:extLst>
      <p:ext uri="{BB962C8B-B14F-4D97-AF65-F5344CB8AC3E}">
        <p14:creationId xmlns:p14="http://schemas.microsoft.com/office/powerpoint/2010/main" val="3579465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575</Words>
  <Application>Microsoft Office PowerPoint</Application>
  <PresentationFormat>On-screen Show (4:3)</PresentationFormat>
  <Paragraphs>48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Reform of Parliament</vt:lpstr>
      <vt:lpstr>The Golden Age of the Individual MP 1832-1867</vt:lpstr>
      <vt:lpstr>Criticisms of Parliament 1</vt:lpstr>
      <vt:lpstr>Criticisms of Parliament 2</vt:lpstr>
      <vt:lpstr>Criticisms of Parliament 3</vt:lpstr>
      <vt:lpstr>Criticisms of Parliament 4</vt:lpstr>
      <vt:lpstr>Criticisms of Parliament 5</vt:lpstr>
      <vt:lpstr>Criticisms of Parliament 6</vt:lpstr>
      <vt:lpstr>Criticisms of Parliament 7</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 of Parliament</dc:title>
  <dc:creator>Michael Allen</dc:creator>
  <cp:lastModifiedBy>Michael Allen</cp:lastModifiedBy>
  <cp:revision>3</cp:revision>
  <dcterms:created xsi:type="dcterms:W3CDTF">2014-07-09T16:47:57Z</dcterms:created>
  <dcterms:modified xsi:type="dcterms:W3CDTF">2014-09-17T14:11:59Z</dcterms:modified>
</cp:coreProperties>
</file>