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7" r:id="rId3"/>
    <p:sldId id="274" r:id="rId4"/>
    <p:sldId id="273" r:id="rId5"/>
    <p:sldId id="272" r:id="rId6"/>
    <p:sldId id="258" r:id="rId7"/>
    <p:sldId id="259" r:id="rId8"/>
    <p:sldId id="260" r:id="rId9"/>
    <p:sldId id="261" r:id="rId10"/>
    <p:sldId id="270" r:id="rId11"/>
    <p:sldId id="284" r:id="rId12"/>
    <p:sldId id="262" r:id="rId13"/>
    <p:sldId id="271" r:id="rId14"/>
    <p:sldId id="263" r:id="rId15"/>
    <p:sldId id="264" r:id="rId16"/>
    <p:sldId id="265" r:id="rId17"/>
    <p:sldId id="266" r:id="rId18"/>
    <p:sldId id="267" r:id="rId19"/>
    <p:sldId id="268" r:id="rId20"/>
    <p:sldId id="269" r:id="rId21"/>
    <p:sldId id="275" r:id="rId22"/>
    <p:sldId id="276"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varScale="1">
        <p:scale>
          <a:sx n="106" d="100"/>
          <a:sy n="106" d="100"/>
        </p:scale>
        <p:origin x="-169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A513B5-FA93-4A27-8BC4-AF985CB60022}" type="datetimeFigureOut">
              <a:rPr lang="en-GB" smtClean="0"/>
              <a:t>13/01/2017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ED42E9-5217-46C1-ADE9-44FC09C33C6F}"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10456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66368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29637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5217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378385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113194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276473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386108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318806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407830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8F27B-C16C-46FD-AACF-80676EBB41E3}" type="datetimeFigureOut">
              <a:rPr lang="en-GB" smtClean="0"/>
              <a:pPr/>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85828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8F27B-C16C-46FD-AACF-80676EBB41E3}" type="datetimeFigureOut">
              <a:rPr lang="en-GB" smtClean="0"/>
              <a:pPr/>
              <a:t>12/01/2017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39B16-5C88-456A-9F53-16439F55E397}" type="slidenum">
              <a:rPr lang="en-GB" smtClean="0"/>
              <a:pPr/>
              <a:t>‹#›</a:t>
            </a:fld>
            <a:endParaRPr lang="en-GB"/>
          </a:p>
        </p:txBody>
      </p:sp>
    </p:spTree>
    <p:extLst>
      <p:ext uri="{BB962C8B-B14F-4D97-AF65-F5344CB8AC3E}">
        <p14:creationId xmlns="" xmlns:p14="http://schemas.microsoft.com/office/powerpoint/2010/main" val="629603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936105"/>
          </a:xfrm>
        </p:spPr>
        <p:txBody>
          <a:bodyPr>
            <a:normAutofit fontScale="90000"/>
          </a:bodyPr>
          <a:lstStyle/>
          <a:p>
            <a:r>
              <a:rPr lang="en-GB" dirty="0" smtClean="0"/>
              <a:t>The House of Lords and Democracy</a:t>
            </a:r>
            <a:endParaRPr lang="en-GB" dirty="0"/>
          </a:p>
        </p:txBody>
      </p:sp>
      <p:sp>
        <p:nvSpPr>
          <p:cNvPr id="3" name="Subtitle 2"/>
          <p:cNvSpPr>
            <a:spLocks noGrp="1"/>
          </p:cNvSpPr>
          <p:nvPr>
            <p:ph type="subTitle" idx="1"/>
          </p:nvPr>
        </p:nvSpPr>
        <p:spPr/>
        <p:txBody>
          <a:bodyPr/>
          <a:lstStyle/>
          <a:p>
            <a:r>
              <a:rPr lang="en-GB" dirty="0" smtClean="0">
                <a:solidFill>
                  <a:schemeClr val="tx2">
                    <a:lumMod val="40000"/>
                    <a:lumOff val="60000"/>
                  </a:schemeClr>
                </a:solidFill>
              </a:rPr>
              <a:t>By</a:t>
            </a:r>
          </a:p>
          <a:p>
            <a:r>
              <a:rPr lang="en-GB" dirty="0" smtClean="0">
                <a:solidFill>
                  <a:schemeClr val="tx2">
                    <a:lumMod val="40000"/>
                    <a:lumOff val="60000"/>
                  </a:schemeClr>
                </a:solidFill>
              </a:rPr>
              <a:t>Mike Allen</a:t>
            </a:r>
            <a:endParaRPr lang="en-GB" dirty="0">
              <a:solidFill>
                <a:schemeClr val="tx2">
                  <a:lumMod val="40000"/>
                  <a:lumOff val="60000"/>
                </a:schemeClr>
              </a:solidFill>
            </a:endParaRPr>
          </a:p>
        </p:txBody>
      </p:sp>
      <p:sp>
        <p:nvSpPr>
          <p:cNvPr id="4" name="TextBox 3"/>
          <p:cNvSpPr txBox="1"/>
          <p:nvPr/>
        </p:nvSpPr>
        <p:spPr>
          <a:xfrm>
            <a:off x="2195736" y="5805264"/>
            <a:ext cx="4968552" cy="646331"/>
          </a:xfrm>
          <a:prstGeom prst="rect">
            <a:avLst/>
          </a:prstGeom>
          <a:noFill/>
        </p:spPr>
        <p:txBody>
          <a:bodyPr wrap="square" rtlCol="0">
            <a:spAutoFit/>
          </a:bodyPr>
          <a:lstStyle/>
          <a:p>
            <a:r>
              <a:rPr lang="en-GB" dirty="0" smtClean="0">
                <a:solidFill>
                  <a:schemeClr val="bg1"/>
                </a:solidFill>
              </a:rPr>
              <a:t>Queen Anne presides over the House of Lords as Scottish peers first sit in the chamber in 1707</a:t>
            </a:r>
            <a:endParaRPr lang="en-GB" dirty="0">
              <a:solidFill>
                <a:schemeClr val="bg1"/>
              </a:solidFill>
            </a:endParaRPr>
          </a:p>
        </p:txBody>
      </p:sp>
    </p:spTree>
    <p:extLst>
      <p:ext uri="{BB962C8B-B14F-4D97-AF65-F5344CB8AC3E}">
        <p14:creationId xmlns="" xmlns:p14="http://schemas.microsoft.com/office/powerpoint/2010/main" val="2552024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dirty="0" smtClean="0"/>
              <a:t>The </a:t>
            </a:r>
            <a:r>
              <a:rPr lang="en-GB" dirty="0" smtClean="0"/>
              <a:t>Lords 6</a:t>
            </a:r>
            <a:endParaRPr lang="en-GB" dirty="0"/>
          </a:p>
        </p:txBody>
      </p:sp>
      <p:sp>
        <p:nvSpPr>
          <p:cNvPr id="3" name="Content Placeholder 2"/>
          <p:cNvSpPr>
            <a:spLocks noGrp="1"/>
          </p:cNvSpPr>
          <p:nvPr>
            <p:ph sz="half" idx="1"/>
          </p:nvPr>
        </p:nvSpPr>
        <p:spPr>
          <a:xfrm>
            <a:off x="251520" y="836712"/>
            <a:ext cx="4244280" cy="6021288"/>
          </a:xfrm>
        </p:spPr>
        <p:txBody>
          <a:bodyPr>
            <a:normAutofit fontScale="62500" lnSpcReduction="20000"/>
          </a:bodyPr>
          <a:lstStyle/>
          <a:p>
            <a:pPr>
              <a:lnSpc>
                <a:spcPct val="120000"/>
              </a:lnSpc>
              <a:spcBef>
                <a:spcPts val="0"/>
              </a:spcBef>
            </a:pPr>
            <a:r>
              <a:rPr lang="en-US" altLang="en-US" dirty="0" smtClean="0"/>
              <a:t>In the following year, Lloyd George’s budget led to a serious clash with the House of Lords. Needing to raise extra revenue to pay for, among other things, old age pensions (introduced 1908) and new battleships, </a:t>
            </a:r>
          </a:p>
          <a:p>
            <a:pPr>
              <a:lnSpc>
                <a:spcPct val="120000"/>
              </a:lnSpc>
              <a:spcBef>
                <a:spcPts val="0"/>
              </a:spcBef>
            </a:pPr>
            <a:r>
              <a:rPr lang="en-US" altLang="en-US" dirty="0" smtClean="0"/>
              <a:t>Lloyd George proposed an increase in taxes to cover the additional expenditure. He also saw a need to accumulate revenue for future welfare measures that he and colleagues had in mind. Some of these including health and unemployment insurance under the 1911 National Insurance Act  would come to fruition between 1909 and 1911.</a:t>
            </a:r>
          </a:p>
          <a:p>
            <a:pPr>
              <a:lnSpc>
                <a:spcPct val="120000"/>
              </a:lnSpc>
              <a:spcBef>
                <a:spcPts val="0"/>
              </a:spcBef>
            </a:pPr>
            <a:r>
              <a:rPr lang="en-US" altLang="en-US" dirty="0" smtClean="0"/>
              <a:t>This was the justification for what came to be known as the ‘people’s budget’ of 1909, which </a:t>
            </a:r>
            <a:r>
              <a:rPr lang="en-US" altLang="en-US" dirty="0" err="1" smtClean="0"/>
              <a:t>symbolised</a:t>
            </a:r>
            <a:r>
              <a:rPr lang="en-US" altLang="en-US" dirty="0" smtClean="0"/>
              <a:t> the New Liberal commitment to helping the needy by taxing the wealthy.           </a:t>
            </a:r>
          </a:p>
          <a:p>
            <a:endParaRPr lang="en-GB" dirty="0"/>
          </a:p>
        </p:txBody>
      </p:sp>
      <p:pic>
        <p:nvPicPr>
          <p:cNvPr id="9" name="Content Placeholder 5" descr="taxes 1909.jpg"/>
          <p:cNvPicPr>
            <a:picLocks noGrp="1" noChangeAspect="1"/>
          </p:cNvPicPr>
          <p:nvPr>
            <p:ph sz="half" idx="2"/>
          </p:nvPr>
        </p:nvPicPr>
        <p:blipFill>
          <a:blip r:embed="rId2" cstate="print"/>
          <a:srcRect t="2751" r="2072" b="3801"/>
          <a:stretch>
            <a:fillRect/>
          </a:stretch>
        </p:blipFill>
        <p:spPr>
          <a:xfrm>
            <a:off x="4604865" y="632650"/>
            <a:ext cx="4287615" cy="6225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Peoples-Budget,-1909.jpg"/>
          <p:cNvPicPr>
            <a:picLocks noGrp="1" noChangeAspect="1"/>
          </p:cNvPicPr>
          <p:nvPr>
            <p:ph sz="half" idx="1"/>
          </p:nvPr>
        </p:nvPicPr>
        <p:blipFill>
          <a:blip r:embed="rId2" cstate="print"/>
          <a:stretch>
            <a:fillRect/>
          </a:stretch>
        </p:blipFill>
        <p:spPr>
          <a:xfrm>
            <a:off x="0" y="1615411"/>
            <a:ext cx="4716016" cy="3214751"/>
          </a:xfrm>
          <a:prstGeom prst="rect">
            <a:avLst/>
          </a:prstGeom>
        </p:spPr>
      </p:pic>
      <p:pic>
        <p:nvPicPr>
          <p:cNvPr id="7" name="Content Placeholder 4" descr="_65187083_dlg_getty_sauce976.jpg"/>
          <p:cNvPicPr>
            <a:picLocks noChangeAspect="1"/>
          </p:cNvPicPr>
          <p:nvPr/>
        </p:nvPicPr>
        <p:blipFill>
          <a:blip r:embed="rId3" cstate="print"/>
          <a:srcRect l="30311" r="30463"/>
          <a:stretch>
            <a:fillRect/>
          </a:stretch>
        </p:blipFill>
        <p:spPr>
          <a:xfrm>
            <a:off x="4716016" y="404664"/>
            <a:ext cx="4427984" cy="63497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7</a:t>
            </a:r>
            <a:endParaRPr lang="en-GB"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0"/>
              </a:spcBef>
            </a:pPr>
            <a:r>
              <a:rPr lang="en-US" altLang="en-US" i="1" dirty="0" smtClean="0"/>
              <a:t>Lloyd George’s</a:t>
            </a:r>
            <a:r>
              <a:rPr lang="en-US" altLang="en-US" dirty="0" smtClean="0"/>
              <a:t> preference was for </a:t>
            </a:r>
            <a:r>
              <a:rPr lang="en-US" altLang="en-US" b="1" dirty="0" smtClean="0"/>
              <a:t>direct taxation</a:t>
            </a:r>
            <a:r>
              <a:rPr lang="en-US" altLang="en-US" dirty="0" smtClean="0"/>
              <a:t> rather than for the Conservative solution of indirect taxation such as customs duties. </a:t>
            </a:r>
          </a:p>
          <a:p>
            <a:pPr>
              <a:lnSpc>
                <a:spcPct val="120000"/>
              </a:lnSpc>
              <a:spcBef>
                <a:spcPts val="0"/>
              </a:spcBef>
            </a:pPr>
            <a:r>
              <a:rPr lang="en-US" altLang="en-US" dirty="0" smtClean="0"/>
              <a:t>He sought to implement this taxation by increasing death duties and imposing a new super-tax on annual incomes over £5,000. In addition, he proposed to tax landowners on any unearned increase in land values. </a:t>
            </a:r>
          </a:p>
          <a:p>
            <a:pPr>
              <a:lnSpc>
                <a:spcPct val="120000"/>
              </a:lnSpc>
              <a:spcBef>
                <a:spcPts val="0"/>
              </a:spcBef>
            </a:pPr>
            <a:r>
              <a:rPr lang="en-US" altLang="en-US" dirty="0" smtClean="0"/>
              <a:t>This was the most controversial aspect of what proved a highly </a:t>
            </a:r>
            <a:r>
              <a:rPr lang="en-US" altLang="en-US" b="1" dirty="0" smtClean="0"/>
              <a:t>contentious</a:t>
            </a:r>
            <a:r>
              <a:rPr lang="en-US" altLang="en-US" dirty="0" smtClean="0"/>
              <a:t> budget. </a:t>
            </a:r>
          </a:p>
          <a:p>
            <a:pPr>
              <a:lnSpc>
                <a:spcPct val="120000"/>
              </a:lnSpc>
              <a:spcBef>
                <a:spcPts val="0"/>
              </a:spcBef>
            </a:pPr>
            <a:r>
              <a:rPr lang="en-US" altLang="en-US" dirty="0" smtClean="0"/>
              <a:t>It provoked </a:t>
            </a:r>
            <a:r>
              <a:rPr lang="en-US" altLang="en-US" b="1" dirty="0" smtClean="0"/>
              <a:t>intense attacks</a:t>
            </a:r>
            <a:r>
              <a:rPr lang="en-US" altLang="en-US" dirty="0" smtClean="0"/>
              <a:t> both from the Conservative opposition in the House of Commons and from the House of Lords.</a:t>
            </a:r>
          </a:p>
          <a:p>
            <a:endParaRPr lang="en-GB" dirty="0" smtClean="0"/>
          </a:p>
          <a:p>
            <a:endParaRPr lang="en-GB" dirty="0"/>
          </a:p>
        </p:txBody>
      </p:sp>
    </p:spTree>
    <p:extLst>
      <p:ext uri="{BB962C8B-B14F-4D97-AF65-F5344CB8AC3E}">
        <p14:creationId xmlns="" xmlns:p14="http://schemas.microsoft.com/office/powerpoint/2010/main" val="3646960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8</a:t>
            </a:r>
            <a:endParaRPr lang="en-GB"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0"/>
              </a:spcBef>
            </a:pPr>
            <a:r>
              <a:rPr lang="en-US" altLang="en-US" dirty="0" smtClean="0"/>
              <a:t>The </a:t>
            </a:r>
            <a:r>
              <a:rPr lang="en-US" altLang="en-US" b="1" dirty="0" smtClean="0"/>
              <a:t>main objections</a:t>
            </a:r>
            <a:r>
              <a:rPr lang="en-US" altLang="en-US" dirty="0" smtClean="0"/>
              <a:t> of the Lords were directed against the proposals to </a:t>
            </a:r>
            <a:r>
              <a:rPr lang="en-US" altLang="en-US" b="1" dirty="0" smtClean="0"/>
              <a:t>tax the profits</a:t>
            </a:r>
            <a:r>
              <a:rPr lang="en-US" altLang="en-US" dirty="0" smtClean="0"/>
              <a:t> derived by </a:t>
            </a:r>
            <a:r>
              <a:rPr lang="en-US" altLang="en-US" b="1" dirty="0" smtClean="0"/>
              <a:t>landowners </a:t>
            </a:r>
            <a:r>
              <a:rPr lang="en-US" altLang="en-US" dirty="0" smtClean="0"/>
              <a:t>from the increased value of their land, from site values and leaseholds, and from undeveloped land and mineral rights.</a:t>
            </a:r>
          </a:p>
          <a:p>
            <a:pPr>
              <a:lnSpc>
                <a:spcPct val="120000"/>
              </a:lnSpc>
              <a:spcBef>
                <a:spcPts val="0"/>
              </a:spcBef>
            </a:pPr>
            <a:r>
              <a:rPr lang="en-US" altLang="en-US" i="1" dirty="0" smtClean="0"/>
              <a:t>Lloyd George</a:t>
            </a:r>
            <a:r>
              <a:rPr lang="en-US" altLang="en-US" dirty="0" smtClean="0"/>
              <a:t> in particular was ready to </a:t>
            </a:r>
            <a:r>
              <a:rPr lang="en-US" altLang="en-US" b="1" dirty="0" smtClean="0"/>
              <a:t>widen the conflict</a:t>
            </a:r>
            <a:r>
              <a:rPr lang="en-US" altLang="en-US" dirty="0" smtClean="0"/>
              <a:t> into an issue of the </a:t>
            </a:r>
            <a:r>
              <a:rPr lang="en-US" altLang="en-US" b="1" dirty="0" smtClean="0"/>
              <a:t>people</a:t>
            </a:r>
            <a:r>
              <a:rPr lang="en-US" altLang="en-US" dirty="0" smtClean="0"/>
              <a:t> versus the </a:t>
            </a:r>
            <a:r>
              <a:rPr lang="en-US" altLang="en-US" b="1" dirty="0" smtClean="0"/>
              <a:t>peers</a:t>
            </a:r>
            <a:r>
              <a:rPr lang="en-US" altLang="en-US" dirty="0" smtClean="0"/>
              <a:t>. During the summer and autumn of 1909, he </a:t>
            </a:r>
            <a:r>
              <a:rPr lang="en-US" altLang="en-US" b="1" dirty="0" smtClean="0"/>
              <a:t>provoked</a:t>
            </a:r>
            <a:r>
              <a:rPr lang="en-US" altLang="en-US" dirty="0" smtClean="0"/>
              <a:t> and even </a:t>
            </a:r>
            <a:r>
              <a:rPr lang="en-US" altLang="en-US" b="1" dirty="0" smtClean="0"/>
              <a:t>dared</a:t>
            </a:r>
            <a:r>
              <a:rPr lang="en-US" altLang="en-US" dirty="0" smtClean="0"/>
              <a:t> them to </a:t>
            </a:r>
            <a:r>
              <a:rPr lang="en-US" altLang="en-US" b="1" dirty="0" smtClean="0"/>
              <a:t>reject the budget,</a:t>
            </a:r>
            <a:r>
              <a:rPr lang="en-US" altLang="en-US" dirty="0" smtClean="0"/>
              <a:t> something that had not been done for over 250 years and thus </a:t>
            </a:r>
            <a:r>
              <a:rPr lang="en-US" altLang="en-US" b="1" dirty="0" smtClean="0"/>
              <a:t>force a general election</a:t>
            </a:r>
            <a:r>
              <a:rPr lang="en-US" altLang="en-US" dirty="0" smtClean="0"/>
              <a:t>. </a:t>
            </a:r>
          </a:p>
          <a:p>
            <a:pPr>
              <a:lnSpc>
                <a:spcPct val="120000"/>
              </a:lnSpc>
              <a:spcBef>
                <a:spcPts val="0"/>
              </a:spcBef>
            </a:pPr>
            <a:r>
              <a:rPr lang="en-US" altLang="en-US" dirty="0" smtClean="0"/>
              <a:t>He then hoped the Liberals would receive a </a:t>
            </a:r>
            <a:r>
              <a:rPr lang="en-US" altLang="en-US" b="1" dirty="0" smtClean="0"/>
              <a:t>clear mandate</a:t>
            </a:r>
            <a:r>
              <a:rPr lang="en-US" altLang="en-US" dirty="0" smtClean="0"/>
              <a:t> from the electorate to reform the House of Lords.</a:t>
            </a:r>
          </a:p>
          <a:p>
            <a:pPr>
              <a:lnSpc>
                <a:spcPct val="120000"/>
              </a:lnSpc>
              <a:spcBef>
                <a:spcPts val="0"/>
              </a:spcBef>
            </a:pPr>
            <a:r>
              <a:rPr lang="en-US" altLang="en-US" dirty="0" smtClean="0"/>
              <a:t>The House of Lords rejected the budget on 30 November by 350 votes to 75.</a:t>
            </a:r>
            <a:endParaRPr lang="en-US" altLang="en-US" i="1" dirty="0" smtClean="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9</a:t>
            </a:r>
            <a:endParaRPr lang="en-GB" dirty="0"/>
          </a:p>
        </p:txBody>
      </p:sp>
      <p:sp>
        <p:nvSpPr>
          <p:cNvPr id="3" name="Content Placeholder 2"/>
          <p:cNvSpPr>
            <a:spLocks noGrp="1"/>
          </p:cNvSpPr>
          <p:nvPr>
            <p:ph idx="1"/>
          </p:nvPr>
        </p:nvSpPr>
        <p:spPr/>
        <p:txBody>
          <a:bodyPr>
            <a:normAutofit fontScale="77500" lnSpcReduction="20000"/>
          </a:bodyPr>
          <a:lstStyle/>
          <a:p>
            <a:r>
              <a:rPr lang="en-US" altLang="en-US" i="1" dirty="0" smtClean="0"/>
              <a:t>Asquith</a:t>
            </a:r>
            <a:r>
              <a:rPr lang="en-US" altLang="en-US" dirty="0" smtClean="0"/>
              <a:t> had no option but to dissolve Parliament and call a fresh </a:t>
            </a:r>
            <a:r>
              <a:rPr lang="en-US" altLang="en-US" b="1" dirty="0" smtClean="0"/>
              <a:t>general election</a:t>
            </a:r>
            <a:r>
              <a:rPr lang="en-US" altLang="en-US" dirty="0" smtClean="0"/>
              <a:t> to take place in January 1910, which was </a:t>
            </a:r>
            <a:r>
              <a:rPr lang="en-US" altLang="en-US" b="1" dirty="0" smtClean="0"/>
              <a:t>effectively about</a:t>
            </a:r>
            <a:r>
              <a:rPr lang="en-US" altLang="en-US" dirty="0" smtClean="0"/>
              <a:t> the </a:t>
            </a:r>
            <a:r>
              <a:rPr lang="en-US" altLang="en-US" b="1" dirty="0" smtClean="0"/>
              <a:t>powers</a:t>
            </a:r>
            <a:r>
              <a:rPr lang="en-US" altLang="en-US" dirty="0" smtClean="0"/>
              <a:t> of the House of </a:t>
            </a:r>
            <a:r>
              <a:rPr lang="en-US" altLang="en-US" b="1" dirty="0" smtClean="0"/>
              <a:t>Lords</a:t>
            </a:r>
            <a:r>
              <a:rPr lang="en-US" altLang="en-US" dirty="0" smtClean="0"/>
              <a:t>. </a:t>
            </a:r>
          </a:p>
          <a:p>
            <a:pPr>
              <a:lnSpc>
                <a:spcPct val="80000"/>
              </a:lnSpc>
            </a:pPr>
            <a:r>
              <a:rPr lang="en-US" altLang="en-US" dirty="0" smtClean="0"/>
              <a:t>The election figures were as follows.</a:t>
            </a:r>
          </a:p>
          <a:p>
            <a:pPr marL="400050" lvl="1" indent="0">
              <a:lnSpc>
                <a:spcPct val="80000"/>
              </a:lnSpc>
              <a:buNone/>
            </a:pPr>
            <a:r>
              <a:rPr lang="en-US" altLang="en-US" b="1" dirty="0" smtClean="0"/>
              <a:t>Liberals </a:t>
            </a:r>
            <a:r>
              <a:rPr lang="en-US" altLang="en-US" b="1" i="1" dirty="0" smtClean="0"/>
              <a:t>275</a:t>
            </a:r>
            <a:endParaRPr lang="en-US" altLang="en-US" dirty="0" smtClean="0"/>
          </a:p>
          <a:p>
            <a:pPr marL="400050" lvl="1" indent="0">
              <a:lnSpc>
                <a:spcPct val="80000"/>
              </a:lnSpc>
              <a:buNone/>
            </a:pPr>
            <a:r>
              <a:rPr lang="en-US" altLang="en-US" b="1" dirty="0" smtClean="0"/>
              <a:t>Conservatives </a:t>
            </a:r>
            <a:r>
              <a:rPr lang="en-US" altLang="en-US" b="1" i="1" dirty="0" smtClean="0"/>
              <a:t>273</a:t>
            </a:r>
            <a:endParaRPr lang="en-US" altLang="en-US" dirty="0" smtClean="0"/>
          </a:p>
          <a:p>
            <a:pPr marL="400050" lvl="1" indent="0">
              <a:lnSpc>
                <a:spcPct val="80000"/>
              </a:lnSpc>
              <a:buNone/>
            </a:pPr>
            <a:r>
              <a:rPr lang="en-US" altLang="en-US" b="1" dirty="0" smtClean="0"/>
              <a:t>Irish Nationalists </a:t>
            </a:r>
            <a:r>
              <a:rPr lang="en-US" altLang="en-US" b="1" i="1" dirty="0" smtClean="0"/>
              <a:t>83</a:t>
            </a:r>
            <a:endParaRPr lang="en-US" altLang="en-US" dirty="0" smtClean="0"/>
          </a:p>
          <a:p>
            <a:pPr marL="400050" lvl="1" indent="0">
              <a:lnSpc>
                <a:spcPct val="80000"/>
              </a:lnSpc>
              <a:buNone/>
            </a:pPr>
            <a:r>
              <a:rPr lang="en-US" altLang="en-US" b="1" dirty="0" err="1" smtClean="0"/>
              <a:t>Labour</a:t>
            </a:r>
            <a:r>
              <a:rPr lang="en-US" altLang="en-US" b="1" dirty="0" smtClean="0"/>
              <a:t> </a:t>
            </a:r>
            <a:r>
              <a:rPr lang="en-US" altLang="en-US" b="1" i="1" dirty="0" smtClean="0"/>
              <a:t>40</a:t>
            </a:r>
          </a:p>
          <a:p>
            <a:pPr>
              <a:lnSpc>
                <a:spcPct val="80000"/>
              </a:lnSpc>
            </a:pPr>
            <a:r>
              <a:rPr lang="en-US" altLang="en-US" dirty="0" smtClean="0"/>
              <a:t>The Liberal Party was able to continue in power as a minority government. </a:t>
            </a:r>
          </a:p>
          <a:p>
            <a:pPr>
              <a:lnSpc>
                <a:spcPct val="80000"/>
              </a:lnSpc>
            </a:pPr>
            <a:r>
              <a:rPr lang="en-US" altLang="en-US" dirty="0" smtClean="0"/>
              <a:t>However, it now had to </a:t>
            </a:r>
            <a:r>
              <a:rPr lang="en-US" altLang="en-US" b="1" dirty="0" smtClean="0"/>
              <a:t>rely on</a:t>
            </a:r>
            <a:r>
              <a:rPr lang="en-US" altLang="en-US" dirty="0" smtClean="0"/>
              <a:t> the support of </a:t>
            </a:r>
            <a:r>
              <a:rPr lang="en-US" altLang="en-US" b="1" dirty="0" smtClean="0"/>
              <a:t>Irish MPs</a:t>
            </a:r>
            <a:r>
              <a:rPr lang="en-US" altLang="en-US" dirty="0"/>
              <a:t> </a:t>
            </a:r>
            <a:r>
              <a:rPr lang="en-US" altLang="en-US" dirty="0" smtClean="0"/>
              <a:t>who wanted Home Rule for Ireland.</a:t>
            </a:r>
          </a:p>
          <a:p>
            <a:pPr>
              <a:lnSpc>
                <a:spcPct val="80000"/>
              </a:lnSpc>
            </a:pPr>
            <a:r>
              <a:rPr lang="en-US" altLang="en-US" dirty="0" smtClean="0"/>
              <a:t>The Conservatives, accepting the verdict of the electorate, grudgingly allowed the passage of the budget in due course.</a:t>
            </a:r>
          </a:p>
          <a:p>
            <a:pPr>
              <a:lnSpc>
                <a:spcPct val="80000"/>
              </a:lnSpc>
            </a:pPr>
            <a:endParaRPr lang="en-US" altLang="en-US" b="1" i="1" dirty="0" smtClean="0"/>
          </a:p>
          <a:p>
            <a:pPr>
              <a:lnSpc>
                <a:spcPct val="80000"/>
              </a:lnSpc>
            </a:pPr>
            <a:endParaRPr lang="en-US" altLang="en-US" dirty="0" smtClean="0"/>
          </a:p>
          <a:p>
            <a:endParaRPr lang="en-GB" dirty="0"/>
          </a:p>
        </p:txBody>
      </p:sp>
    </p:spTree>
    <p:extLst>
      <p:ext uri="{BB962C8B-B14F-4D97-AF65-F5344CB8AC3E}">
        <p14:creationId xmlns="" xmlns:p14="http://schemas.microsoft.com/office/powerpoint/2010/main" val="1922886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10</a:t>
            </a:r>
            <a:endParaRPr lang="en-GB" dirty="0"/>
          </a:p>
        </p:txBody>
      </p:sp>
      <p:sp>
        <p:nvSpPr>
          <p:cNvPr id="3" name="Content Placeholder 2"/>
          <p:cNvSpPr>
            <a:spLocks noGrp="1"/>
          </p:cNvSpPr>
          <p:nvPr>
            <p:ph idx="1"/>
          </p:nvPr>
        </p:nvSpPr>
        <p:spPr/>
        <p:txBody>
          <a:bodyPr>
            <a:normAutofit fontScale="70000" lnSpcReduction="20000"/>
          </a:bodyPr>
          <a:lstStyle/>
          <a:p>
            <a:r>
              <a:rPr lang="en-US" altLang="en-US" dirty="0" smtClean="0"/>
              <a:t>The constitutional crisis now entered a </a:t>
            </a:r>
            <a:r>
              <a:rPr lang="en-US" altLang="en-US" b="1" dirty="0" smtClean="0"/>
              <a:t>second phase</a:t>
            </a:r>
            <a:r>
              <a:rPr lang="en-US" altLang="en-US" dirty="0" smtClean="0"/>
              <a:t>. The Liberals introduced a </a:t>
            </a:r>
            <a:r>
              <a:rPr lang="en-US" altLang="en-US" b="1" dirty="0" smtClean="0"/>
              <a:t>bill to restrict the Lords’ power of veto</a:t>
            </a:r>
            <a:r>
              <a:rPr lang="en-US" altLang="en-US" dirty="0" smtClean="0"/>
              <a:t>. </a:t>
            </a:r>
          </a:p>
          <a:p>
            <a:r>
              <a:rPr lang="en-US" altLang="en-US" i="1" dirty="0" smtClean="0"/>
              <a:t>Asquith</a:t>
            </a:r>
            <a:r>
              <a:rPr lang="en-US" altLang="en-US" dirty="0" smtClean="0"/>
              <a:t> asked </a:t>
            </a:r>
            <a:r>
              <a:rPr lang="en-US" altLang="en-US" i="1" dirty="0" smtClean="0"/>
              <a:t>King Edward VII</a:t>
            </a:r>
            <a:r>
              <a:rPr lang="en-US" altLang="en-US" dirty="0" smtClean="0"/>
              <a:t> for a guarantee that if the Lords rejected the bill he would </a:t>
            </a:r>
            <a:r>
              <a:rPr lang="en-US" altLang="en-US" b="1" dirty="0" smtClean="0"/>
              <a:t>permit</a:t>
            </a:r>
            <a:r>
              <a:rPr lang="en-US" altLang="en-US" dirty="0" smtClean="0"/>
              <a:t> the </a:t>
            </a:r>
            <a:r>
              <a:rPr lang="en-US" altLang="en-US" b="1" dirty="0" smtClean="0"/>
              <a:t>creation of a large number of Liberal peers</a:t>
            </a:r>
            <a:r>
              <a:rPr lang="en-US" altLang="en-US" dirty="0" smtClean="0"/>
              <a:t> in order to swamp the Conservative majority in the Lords. However, Edward </a:t>
            </a:r>
            <a:r>
              <a:rPr lang="en-US" altLang="en-US" b="1" dirty="0" smtClean="0"/>
              <a:t>died</a:t>
            </a:r>
            <a:r>
              <a:rPr lang="en-US" altLang="en-US" dirty="0" smtClean="0"/>
              <a:t>. </a:t>
            </a:r>
          </a:p>
          <a:p>
            <a:r>
              <a:rPr lang="en-US" altLang="en-US" dirty="0" smtClean="0"/>
              <a:t>The new king, </a:t>
            </a:r>
            <a:r>
              <a:rPr lang="en-US" altLang="en-US" i="1" dirty="0" smtClean="0"/>
              <a:t>George V</a:t>
            </a:r>
            <a:r>
              <a:rPr lang="en-US" altLang="en-US" dirty="0" smtClean="0"/>
              <a:t>, asked for a </a:t>
            </a:r>
            <a:r>
              <a:rPr lang="en-US" altLang="en-US" b="1" dirty="0" smtClean="0"/>
              <a:t>cross-party </a:t>
            </a:r>
            <a:r>
              <a:rPr lang="en-US" altLang="en-US" dirty="0" smtClean="0"/>
              <a:t>constitutional conference to try to arrive at </a:t>
            </a:r>
            <a:r>
              <a:rPr lang="en-US" altLang="en-US" b="1" dirty="0" smtClean="0"/>
              <a:t>consensus</a:t>
            </a:r>
            <a:r>
              <a:rPr lang="en-US" altLang="en-US" dirty="0" smtClean="0"/>
              <a:t>. The conference failed to produce an agreed solution. </a:t>
            </a:r>
          </a:p>
          <a:p>
            <a:r>
              <a:rPr lang="en-US" altLang="en-US" dirty="0" smtClean="0"/>
              <a:t>He stated that he would </a:t>
            </a:r>
            <a:r>
              <a:rPr lang="en-US" altLang="en-US" b="1" dirty="0" smtClean="0"/>
              <a:t>only sanction</a:t>
            </a:r>
            <a:r>
              <a:rPr lang="en-US" altLang="en-US" dirty="0" smtClean="0"/>
              <a:t> the creation of new peers </a:t>
            </a:r>
            <a:r>
              <a:rPr lang="en-US" altLang="en-US" b="1" dirty="0" smtClean="0"/>
              <a:t>after a general election</a:t>
            </a:r>
            <a:r>
              <a:rPr lang="en-US" altLang="en-US" dirty="0" smtClean="0"/>
              <a:t> had been held in which this issue was discussed. </a:t>
            </a:r>
          </a:p>
          <a:p>
            <a:r>
              <a:rPr lang="en-US" altLang="en-US" dirty="0" smtClean="0"/>
              <a:t>Consequently, in </a:t>
            </a:r>
            <a:r>
              <a:rPr lang="en-US" altLang="en-US" b="1" dirty="0" smtClean="0"/>
              <a:t>December 1910</a:t>
            </a:r>
            <a:r>
              <a:rPr lang="en-US" altLang="en-US" dirty="0" smtClean="0"/>
              <a:t> another </a:t>
            </a:r>
            <a:r>
              <a:rPr lang="en-US" altLang="en-US" b="1" dirty="0" smtClean="0"/>
              <a:t>election</a:t>
            </a:r>
            <a:r>
              <a:rPr lang="en-US" altLang="en-US" dirty="0" smtClean="0"/>
              <a:t> took place. The result was virtually the </a:t>
            </a:r>
            <a:r>
              <a:rPr lang="en-US" altLang="en-US" b="1" dirty="0" smtClean="0"/>
              <a:t>same</a:t>
            </a:r>
            <a:r>
              <a:rPr lang="en-US" altLang="en-US" dirty="0" smtClean="0"/>
              <a:t> as in January and, re-confirmed in power, the Liberal Party i</a:t>
            </a:r>
            <a:r>
              <a:rPr lang="en-US" altLang="en-US" b="1" dirty="0" smtClean="0"/>
              <a:t>ntroduced its bill</a:t>
            </a:r>
            <a:r>
              <a:rPr lang="en-US" altLang="en-US" dirty="0" smtClean="0"/>
              <a:t>.</a:t>
            </a:r>
            <a:endParaRPr lang="en-GB" dirty="0"/>
          </a:p>
        </p:txBody>
      </p:sp>
    </p:spTree>
    <p:extLst>
      <p:ext uri="{BB962C8B-B14F-4D97-AF65-F5344CB8AC3E}">
        <p14:creationId xmlns="" xmlns:p14="http://schemas.microsoft.com/office/powerpoint/2010/main" val="18275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11</a:t>
            </a:r>
            <a:endParaRPr lang="en-GB" dirty="0"/>
          </a:p>
        </p:txBody>
      </p:sp>
      <p:sp>
        <p:nvSpPr>
          <p:cNvPr id="3" name="Content Placeholder 2"/>
          <p:cNvSpPr>
            <a:spLocks noGrp="1"/>
          </p:cNvSpPr>
          <p:nvPr>
            <p:ph idx="1"/>
          </p:nvPr>
        </p:nvSpPr>
        <p:spPr/>
        <p:txBody>
          <a:bodyPr>
            <a:normAutofit fontScale="70000" lnSpcReduction="20000"/>
          </a:bodyPr>
          <a:lstStyle/>
          <a:p>
            <a:r>
              <a:rPr lang="en-US" altLang="en-US" dirty="0" smtClean="0"/>
              <a:t>Faced with the threat of creating peers that supported the Liberal Party if it rejected it, the Lords grudgingly gave in; the Parliament Bill was subsequently passed in August 1911. The final vote was 131 to 114.</a:t>
            </a:r>
          </a:p>
          <a:p>
            <a:pPr hangingPunct="0"/>
            <a:r>
              <a:rPr lang="en-GB" b="1" dirty="0" smtClean="0"/>
              <a:t>Parliament Act 1911</a:t>
            </a:r>
          </a:p>
          <a:p>
            <a:pPr lvl="0" hangingPunct="0"/>
            <a:r>
              <a:rPr lang="en-GB" dirty="0" smtClean="0"/>
              <a:t>delaying power of 2 years introduced.</a:t>
            </a:r>
            <a:br>
              <a:rPr lang="en-GB" dirty="0" smtClean="0"/>
            </a:br>
            <a:r>
              <a:rPr lang="en-GB" dirty="0" smtClean="0"/>
              <a:t>It could be overcome by the bill being passed 3 times by the commons in successive sessions.  The third time it would become law without Lords approval.</a:t>
            </a:r>
          </a:p>
          <a:p>
            <a:pPr lvl="0" hangingPunct="0"/>
            <a:r>
              <a:rPr lang="en-GB" dirty="0" smtClean="0"/>
              <a:t>power over finance effectively removed.</a:t>
            </a:r>
          </a:p>
          <a:p>
            <a:pPr lvl="0" hangingPunct="0"/>
            <a:r>
              <a:rPr lang="en-GB" dirty="0" smtClean="0"/>
              <a:t>absolute veto over extension to Parliamentary lifetime</a:t>
            </a:r>
          </a:p>
          <a:p>
            <a:pPr lvl="0" hangingPunct="0"/>
            <a:r>
              <a:rPr lang="en-GB" dirty="0" smtClean="0"/>
              <a:t>House of Commons lifetime reduced from 7 to 5 years</a:t>
            </a:r>
          </a:p>
          <a:p>
            <a:pPr lvl="0" hangingPunct="0"/>
            <a:r>
              <a:rPr lang="en-GB" b="1" dirty="0" smtClean="0"/>
              <a:t>This was a major and significant reduction in the unelected Lords powers.</a:t>
            </a:r>
          </a:p>
          <a:p>
            <a:endParaRPr lang="en-US" altLang="en-US" dirty="0" smtClean="0"/>
          </a:p>
          <a:p>
            <a:endParaRPr lang="en-GB" dirty="0"/>
          </a:p>
        </p:txBody>
      </p:sp>
    </p:spTree>
    <p:extLst>
      <p:ext uri="{BB962C8B-B14F-4D97-AF65-F5344CB8AC3E}">
        <p14:creationId xmlns="" xmlns:p14="http://schemas.microsoft.com/office/powerpoint/2010/main" val="130133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12</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The Lords used their delaying power in the 1911-14 period in particular over Home Rule.</a:t>
            </a:r>
          </a:p>
          <a:p>
            <a:r>
              <a:rPr lang="en-GB" dirty="0" smtClean="0"/>
              <a:t>If the Conservatives had not  rejected Home Rule from 1886 onwards Ireland might still be part of the UK.  We will never know!!</a:t>
            </a:r>
          </a:p>
          <a:p>
            <a:r>
              <a:rPr lang="en-GB" dirty="0" smtClean="0"/>
              <a:t>From its creation Labour was opposed to the House of Lords.</a:t>
            </a:r>
          </a:p>
          <a:p>
            <a:r>
              <a:rPr lang="en-GB" dirty="0" smtClean="0"/>
              <a:t>When they gained power with a majority in 1945 they carried out their manifesto pledge.</a:t>
            </a:r>
          </a:p>
          <a:p>
            <a:pPr hangingPunct="0"/>
            <a:r>
              <a:rPr lang="en-GB" b="1" dirty="0" smtClean="0"/>
              <a:t>Parliament Act 1949</a:t>
            </a:r>
          </a:p>
          <a:p>
            <a:pPr lvl="0" hangingPunct="0"/>
            <a:r>
              <a:rPr lang="en-GB" dirty="0" smtClean="0"/>
              <a:t>delaying power reduced to 1 year</a:t>
            </a:r>
          </a:p>
          <a:p>
            <a:pPr lvl="0"/>
            <a:r>
              <a:rPr lang="en-GB" dirty="0" smtClean="0"/>
              <a:t>Rejection by the Lords would be overcome by </a:t>
            </a:r>
            <a:r>
              <a:rPr lang="en-GB" dirty="0" smtClean="0"/>
              <a:t>the bill being passed 2 times by the commons in successive sessions.  The second time it would become law without Lords approval.</a:t>
            </a:r>
          </a:p>
          <a:p>
            <a:r>
              <a:rPr lang="en-GB" b="1" dirty="0" smtClean="0"/>
              <a:t>1958 Life Peerages Act </a:t>
            </a:r>
            <a:r>
              <a:rPr lang="en-GB" dirty="0" smtClean="0"/>
              <a:t>- introduced life peers - both men and, for the first time, women.</a:t>
            </a:r>
            <a:endParaRPr lang="en-GB" b="1" dirty="0" smtClean="0"/>
          </a:p>
          <a:p>
            <a:r>
              <a:rPr lang="en-GB" dirty="0" smtClean="0"/>
              <a:t>1963 Peerage (Renunciation) Act - hereditary peers were allowed to renounce (resign) their peerages and female hereditary peeresses where allowed to attend the Lords for the first time.</a:t>
            </a:r>
          </a:p>
          <a:p>
            <a:endParaRPr lang="en-GB" dirty="0"/>
          </a:p>
        </p:txBody>
      </p:sp>
    </p:spTree>
    <p:extLst>
      <p:ext uri="{BB962C8B-B14F-4D97-AF65-F5344CB8AC3E}">
        <p14:creationId xmlns="" xmlns:p14="http://schemas.microsoft.com/office/powerpoint/2010/main" val="243795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The Lords </a:t>
            </a:r>
            <a:r>
              <a:rPr lang="en-GB" dirty="0" smtClean="0"/>
              <a:t>13</a:t>
            </a:r>
            <a:endParaRPr lang="en-GB" dirty="0"/>
          </a:p>
        </p:txBody>
      </p:sp>
      <p:sp>
        <p:nvSpPr>
          <p:cNvPr id="3" name="Content Placeholder 2"/>
          <p:cNvSpPr>
            <a:spLocks noGrp="1"/>
          </p:cNvSpPr>
          <p:nvPr>
            <p:ph sz="half" idx="1"/>
          </p:nvPr>
        </p:nvSpPr>
        <p:spPr>
          <a:xfrm>
            <a:off x="457200" y="1196752"/>
            <a:ext cx="4038600" cy="4929411"/>
          </a:xfrm>
        </p:spPr>
        <p:txBody>
          <a:bodyPr>
            <a:normAutofit fontScale="70000" lnSpcReduction="20000"/>
          </a:bodyPr>
          <a:lstStyle/>
          <a:p>
            <a:pPr lvl="0" hangingPunct="0"/>
            <a:r>
              <a:rPr lang="en-GB" b="1" dirty="0" smtClean="0"/>
              <a:t>1999 Parliament Act </a:t>
            </a:r>
            <a:r>
              <a:rPr lang="en-GB" dirty="0" smtClean="0"/>
              <a:t>reduced the number of hereditary peers eligible to sit in the Lords to 92.  These are elected by all the hereditary peers.  </a:t>
            </a:r>
          </a:p>
          <a:p>
            <a:pPr hangingPunct="0"/>
            <a:r>
              <a:rPr lang="en-GB" dirty="0" smtClean="0"/>
              <a:t> </a:t>
            </a:r>
            <a:r>
              <a:rPr lang="en-GB" b="1" dirty="0" smtClean="0"/>
              <a:t>The Constitutional Reform Act 2005 </a:t>
            </a:r>
          </a:p>
          <a:p>
            <a:pPr lvl="0" hangingPunct="0"/>
            <a:r>
              <a:rPr lang="en-GB" dirty="0" smtClean="0"/>
              <a:t>created a 12 member Supreme Court separate from the House of Lords and </a:t>
            </a:r>
          </a:p>
          <a:p>
            <a:pPr lvl="0" hangingPunct="0"/>
            <a:r>
              <a:rPr lang="en-GB" dirty="0" smtClean="0"/>
              <a:t>the Lord Chancellor ceased to be head of the judiciary, which became the role of the Lord Chief Justice.  </a:t>
            </a:r>
          </a:p>
          <a:p>
            <a:pPr lvl="0" hangingPunct="0"/>
            <a:r>
              <a:rPr lang="en-GB" dirty="0" smtClean="0"/>
              <a:t>The Lord Chancellor ceased to be the chair of the Lords and the Lords has since elected a Lord Speaker.</a:t>
            </a:r>
          </a:p>
          <a:p>
            <a:pPr lvl="0" hangingPunct="0"/>
            <a:endParaRPr lang="en-GB" dirty="0"/>
          </a:p>
        </p:txBody>
      </p:sp>
      <p:pic>
        <p:nvPicPr>
          <p:cNvPr id="5" name="Content Placeholder 4" descr="lordscartoon.jpg"/>
          <p:cNvPicPr>
            <a:picLocks noGrp="1" noChangeAspect="1"/>
          </p:cNvPicPr>
          <p:nvPr>
            <p:ph sz="half" idx="2"/>
          </p:nvPr>
        </p:nvPicPr>
        <p:blipFill>
          <a:blip r:embed="rId2" cstate="print"/>
          <a:stretch>
            <a:fillRect/>
          </a:stretch>
        </p:blipFill>
        <p:spPr>
          <a:xfrm>
            <a:off x="4361743" y="1628800"/>
            <a:ext cx="4782257" cy="3738130"/>
          </a:xfrm>
        </p:spPr>
      </p:pic>
    </p:spTree>
    <p:extLst>
      <p:ext uri="{BB962C8B-B14F-4D97-AF65-F5344CB8AC3E}">
        <p14:creationId xmlns="" xmlns:p14="http://schemas.microsoft.com/office/powerpoint/2010/main" val="122579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a:t>
            </a:r>
            <a:r>
              <a:rPr lang="en-GB" dirty="0" smtClean="0"/>
              <a:t>14</a:t>
            </a:r>
            <a:endParaRPr lang="en-GB" dirty="0"/>
          </a:p>
        </p:txBody>
      </p:sp>
      <p:sp>
        <p:nvSpPr>
          <p:cNvPr id="3" name="Content Placeholder 2"/>
          <p:cNvSpPr>
            <a:spLocks noGrp="1"/>
          </p:cNvSpPr>
          <p:nvPr>
            <p:ph idx="1"/>
          </p:nvPr>
        </p:nvSpPr>
        <p:spPr/>
        <p:txBody>
          <a:bodyPr>
            <a:normAutofit fontScale="62500" lnSpcReduction="20000"/>
          </a:bodyPr>
          <a:lstStyle/>
          <a:p>
            <a:pPr lvl="0" hangingPunct="0"/>
            <a:r>
              <a:rPr lang="en-GB" dirty="0" smtClean="0"/>
              <a:t>The Coalition agreement of 2010 included reform of the House of Lords.</a:t>
            </a:r>
            <a:br>
              <a:rPr lang="en-GB" dirty="0" smtClean="0"/>
            </a:br>
            <a:r>
              <a:rPr lang="en-GB" dirty="0" smtClean="0"/>
              <a:t>2011  Nick Clegg, the deputy prime minister outlined plans for reform with a future bill.</a:t>
            </a:r>
          </a:p>
          <a:p>
            <a:r>
              <a:rPr lang="en-GB" dirty="0" smtClean="0"/>
              <a:t>120 elected members</a:t>
            </a:r>
          </a:p>
          <a:p>
            <a:r>
              <a:rPr lang="en-GB" dirty="0" smtClean="0"/>
              <a:t>30 appointed members</a:t>
            </a:r>
          </a:p>
          <a:p>
            <a:r>
              <a:rPr lang="en-GB" dirty="0" smtClean="0"/>
              <a:t>up to 21 bishops</a:t>
            </a:r>
          </a:p>
          <a:p>
            <a:r>
              <a:rPr lang="en-GB" dirty="0" smtClean="0"/>
              <a:t>up to eight ministerial members</a:t>
            </a:r>
          </a:p>
          <a:p>
            <a:r>
              <a:rPr lang="en-GB" dirty="0" smtClean="0"/>
              <a:t>a number of transitional members equal to two-thirds the membership of the House on 27 June 2012.</a:t>
            </a:r>
          </a:p>
          <a:p>
            <a:pPr hangingPunct="0"/>
            <a:r>
              <a:rPr lang="en-GB" dirty="0" smtClean="0"/>
              <a:t>On the vote to give the bill a second reading, 91 Conservative MPs voted against the three line whip while 19 more abstained.</a:t>
            </a:r>
            <a:r>
              <a:rPr lang="en-GB" baseline="30000" dirty="0" smtClean="0"/>
              <a:t> </a:t>
            </a:r>
            <a:r>
              <a:rPr lang="en-GB" dirty="0" smtClean="0"/>
              <a:t> Labour  opposed the second reading  on the grounds that the second chamber should be fully elected.  As a result the bill was dropped.  Nick Clegg said the Conservatives had “broken the coalition contract”.  </a:t>
            </a:r>
          </a:p>
          <a:p>
            <a:pPr hangingPunct="0"/>
            <a:r>
              <a:rPr lang="en-GB" dirty="0" smtClean="0"/>
              <a:t>Subsequently the Liberal Democrats withdrew their support for equal sized constituencies.</a:t>
            </a:r>
          </a:p>
        </p:txBody>
      </p:sp>
    </p:spTree>
    <p:extLst>
      <p:ext uri="{BB962C8B-B14F-4D97-AF65-F5344CB8AC3E}">
        <p14:creationId xmlns="" xmlns:p14="http://schemas.microsoft.com/office/powerpoint/2010/main" val="261537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The Lords 1</a:t>
            </a:r>
            <a:endParaRPr lang="en-GB" dirty="0"/>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r>
              <a:rPr lang="en-GB" dirty="0" smtClean="0"/>
              <a:t>The House of Lords was and is an undemocratic element in our political system</a:t>
            </a:r>
            <a:r>
              <a:rPr lang="en-GB" dirty="0" smtClean="0"/>
              <a:t>.</a:t>
            </a:r>
          </a:p>
          <a:p>
            <a:r>
              <a:rPr lang="en-GB" dirty="0" smtClean="0"/>
              <a:t>11th century </a:t>
            </a:r>
            <a:endParaRPr lang="en-GB" dirty="0" smtClean="0"/>
          </a:p>
          <a:p>
            <a:r>
              <a:rPr lang="en-GB" dirty="0" smtClean="0"/>
              <a:t>Parliament </a:t>
            </a:r>
            <a:r>
              <a:rPr lang="en-GB" dirty="0" smtClean="0"/>
              <a:t>originates in the </a:t>
            </a:r>
            <a:r>
              <a:rPr lang="en-GB" dirty="0" smtClean="0"/>
              <a:t>Anglo Saxon </a:t>
            </a:r>
            <a:r>
              <a:rPr lang="en-GB" dirty="0" smtClean="0"/>
              <a:t>King’s council or Witan – a political body attended by religious leaders, magnates and the King’s ministers. </a:t>
            </a:r>
            <a:endParaRPr lang="en-GB" dirty="0" smtClean="0"/>
          </a:p>
          <a:p>
            <a:r>
              <a:rPr lang="en-GB" dirty="0" smtClean="0"/>
              <a:t>13th </a:t>
            </a:r>
            <a:r>
              <a:rPr lang="en-GB" dirty="0" smtClean="0"/>
              <a:t>century </a:t>
            </a:r>
            <a:endParaRPr lang="en-GB" dirty="0" smtClean="0"/>
          </a:p>
          <a:p>
            <a:r>
              <a:rPr lang="en-GB" dirty="0" smtClean="0"/>
              <a:t>The </a:t>
            </a:r>
            <a:r>
              <a:rPr lang="en-GB" dirty="0" smtClean="0"/>
              <a:t>Parliament of 1265 called by Simon de Montfort includes representatives from counties, cities and boroughs for the first time. </a:t>
            </a:r>
            <a:endParaRPr lang="en-GB" dirty="0" smtClean="0"/>
          </a:p>
          <a:p>
            <a:r>
              <a:rPr lang="en-GB" dirty="0" smtClean="0"/>
              <a:t>14th </a:t>
            </a:r>
            <a:r>
              <a:rPr lang="en-GB" dirty="0" smtClean="0"/>
              <a:t>century </a:t>
            </a:r>
            <a:endParaRPr lang="en-GB" dirty="0" smtClean="0"/>
          </a:p>
          <a:p>
            <a:r>
              <a:rPr lang="en-GB" dirty="0" smtClean="0"/>
              <a:t>Two </a:t>
            </a:r>
            <a:r>
              <a:rPr lang="en-GB" dirty="0" smtClean="0"/>
              <a:t>distinct Houses of Parliament emerge. Representatives from the towns and counties begin to meet separately as the House of Commons. Archbishops, bishops and certain abbots and priors (Lords Spiritual) and noblemen (Lords Temporal) form the House of Lords. </a:t>
            </a:r>
            <a:endParaRPr lang="en-GB" dirty="0" smtClean="0"/>
          </a:p>
          <a:p>
            <a:endParaRPr lang="en-GB" dirty="0" smtClean="0"/>
          </a:p>
        </p:txBody>
      </p:sp>
    </p:spTree>
    <p:extLst>
      <p:ext uri="{BB962C8B-B14F-4D97-AF65-F5344CB8AC3E}">
        <p14:creationId xmlns="" xmlns:p14="http://schemas.microsoft.com/office/powerpoint/2010/main" val="3178228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The Lords </a:t>
            </a:r>
            <a:r>
              <a:rPr lang="en-GB" dirty="0" smtClean="0"/>
              <a:t>15</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The Lords remains an undemocratic part of our political system.</a:t>
            </a:r>
          </a:p>
          <a:p>
            <a:r>
              <a:rPr lang="en-GB" dirty="0" smtClean="0"/>
              <a:t>The 1999 act is flawed since it gave a simple majority to the government but no overall majority.</a:t>
            </a:r>
          </a:p>
          <a:p>
            <a:r>
              <a:rPr lang="en-GB" dirty="0" smtClean="0"/>
              <a:t>David Cameron </a:t>
            </a:r>
            <a:r>
              <a:rPr lang="en-GB" dirty="0" smtClean="0"/>
              <a:t>created </a:t>
            </a:r>
            <a:r>
              <a:rPr lang="en-GB" dirty="0" smtClean="0"/>
              <a:t>nearly 250 peers </a:t>
            </a:r>
            <a:r>
              <a:rPr lang="en-GB" dirty="0" smtClean="0"/>
              <a:t>when </a:t>
            </a:r>
            <a:r>
              <a:rPr lang="en-GB" dirty="0" smtClean="0"/>
              <a:t>he </a:t>
            </a:r>
            <a:r>
              <a:rPr lang="en-GB" dirty="0" smtClean="0"/>
              <a:t>was PM</a:t>
            </a:r>
            <a:r>
              <a:rPr lang="en-GB" dirty="0" smtClean="0"/>
              <a:t>, partly to make the Conservatives the largest party in the Lords.</a:t>
            </a:r>
            <a:endParaRPr lang="en-GB" dirty="0"/>
          </a:p>
        </p:txBody>
      </p:sp>
      <p:pic>
        <p:nvPicPr>
          <p:cNvPr id="6" name="Content Placeholder 5" descr="politics-house_of_lords-reforms-reform_bills-house_of_commons-british_politics-jwhn402_low.jpg"/>
          <p:cNvPicPr>
            <a:picLocks noGrp="1" noChangeAspect="1"/>
          </p:cNvPicPr>
          <p:nvPr>
            <p:ph sz="half" idx="2"/>
          </p:nvPr>
        </p:nvPicPr>
        <p:blipFill>
          <a:blip r:embed="rId2" cstate="print"/>
          <a:stretch>
            <a:fillRect/>
          </a:stretch>
        </p:blipFill>
        <p:spPr>
          <a:xfrm>
            <a:off x="4860032" y="1096063"/>
            <a:ext cx="4283968" cy="576193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pic>
        <p:nvPicPr>
          <p:cNvPr id="5" name="Picture 4" descr="lords noisey.jpg"/>
          <p:cNvPicPr>
            <a:picLocks noChangeAspect="1"/>
          </p:cNvPicPr>
          <p:nvPr/>
        </p:nvPicPr>
        <p:blipFill>
          <a:blip r:embed="rId2" cstate="print"/>
          <a:srcRect t="13230" r="5774"/>
          <a:stretch>
            <a:fillRect/>
          </a:stretch>
        </p:blipFill>
        <p:spPr>
          <a:xfrm>
            <a:off x="323528" y="1074146"/>
            <a:ext cx="4427984" cy="5783854"/>
          </a:xfrm>
          <a:prstGeom prst="rect">
            <a:avLst/>
          </a:prstGeom>
        </p:spPr>
      </p:pic>
      <p:pic>
        <p:nvPicPr>
          <p:cNvPr id="6" name="Content Placeholder 5" descr="lords reform.jpg"/>
          <p:cNvPicPr>
            <a:picLocks noGrp="1" noChangeAspect="1"/>
          </p:cNvPicPr>
          <p:nvPr>
            <p:ph sz="half" idx="2"/>
          </p:nvPr>
        </p:nvPicPr>
        <p:blipFill>
          <a:blip r:embed="rId3" cstate="print"/>
          <a:srcRect t="15551" r="5356"/>
          <a:stretch>
            <a:fillRect/>
          </a:stretch>
        </p:blipFill>
        <p:spPr>
          <a:xfrm>
            <a:off x="4725665" y="1340768"/>
            <a:ext cx="4434120" cy="47525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Reform of the Lords </a:t>
            </a:r>
            <a:r>
              <a:rPr lang="en-GB" dirty="0" smtClean="0"/>
              <a:t>1</a:t>
            </a:r>
            <a:endParaRPr lang="en-GB" dirty="0"/>
          </a:p>
        </p:txBody>
      </p:sp>
      <p:sp>
        <p:nvSpPr>
          <p:cNvPr id="6" name="Content Placeholder 5"/>
          <p:cNvSpPr>
            <a:spLocks noGrp="1"/>
          </p:cNvSpPr>
          <p:nvPr>
            <p:ph idx="1"/>
          </p:nvPr>
        </p:nvSpPr>
        <p:spPr/>
        <p:txBody>
          <a:bodyPr>
            <a:normAutofit fontScale="92500" lnSpcReduction="10000"/>
          </a:bodyPr>
          <a:lstStyle/>
          <a:p>
            <a:pPr hangingPunct="0"/>
            <a:r>
              <a:rPr lang="en-GB" dirty="0" smtClean="0"/>
              <a:t>Second chambers throughout the world are a problem.  This derives from their composition and powers.</a:t>
            </a:r>
          </a:p>
          <a:p>
            <a:pPr hangingPunct="0"/>
            <a:r>
              <a:rPr lang="en-GB" dirty="0" smtClean="0"/>
              <a:t>If they are elected in the same way as the first chamber then it is duplication and it does not seem worthwhile to have such a chamber.  </a:t>
            </a:r>
          </a:p>
          <a:p>
            <a:pPr hangingPunct="0"/>
            <a:r>
              <a:rPr lang="en-GB" dirty="0" smtClean="0"/>
              <a:t>If the second chamber is elected in a different way then it is likely to produce a different party composition from the first chamber and there could be clashes between the two.  </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 of the Lords 2</a:t>
            </a:r>
            <a:endParaRPr lang="en-GB" dirty="0"/>
          </a:p>
        </p:txBody>
      </p:sp>
      <p:sp>
        <p:nvSpPr>
          <p:cNvPr id="3" name="Content Placeholder 2"/>
          <p:cNvSpPr>
            <a:spLocks noGrp="1"/>
          </p:cNvSpPr>
          <p:nvPr>
            <p:ph idx="1"/>
          </p:nvPr>
        </p:nvSpPr>
        <p:spPr/>
        <p:txBody>
          <a:bodyPr>
            <a:normAutofit lnSpcReduction="10000"/>
          </a:bodyPr>
          <a:lstStyle/>
          <a:p>
            <a:pPr hangingPunct="0"/>
            <a:r>
              <a:rPr lang="en-GB" dirty="0" smtClean="0"/>
              <a:t>Also if the first chamber is elected by the best method possible then what is the justification for using a different method for the second chamber?</a:t>
            </a:r>
          </a:p>
          <a:p>
            <a:pPr hangingPunct="0"/>
            <a:r>
              <a:rPr lang="en-GB" dirty="0" smtClean="0"/>
              <a:t> The problem about the powers of a second chamber is that if it has powers then it may thwart a duly elected government whilst if it has no powers then again it does not seem worthwhile having a second chamber.</a:t>
            </a:r>
          </a:p>
          <a:p>
            <a:endParaRPr lang="en-GB" dirty="0"/>
          </a:p>
        </p:txBody>
      </p:sp>
      <p:sp>
        <p:nvSpPr>
          <p:cNvPr id="4" name="Slide Number Placeholder 3"/>
          <p:cNvSpPr>
            <a:spLocks noGrp="1"/>
          </p:cNvSpPr>
          <p:nvPr>
            <p:ph type="sldNum" sz="quarter" idx="12"/>
          </p:nvPr>
        </p:nvSpPr>
        <p:spPr/>
        <p:txBody>
          <a:bodyPr/>
          <a:lstStyle/>
          <a:p>
            <a:fld id="{C5EBC429-D3E6-4E68-95FE-47C796B993D1}"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 of the Lords 3</a:t>
            </a:r>
            <a:endParaRPr lang="en-GB" dirty="0"/>
          </a:p>
        </p:txBody>
      </p:sp>
      <p:sp>
        <p:nvSpPr>
          <p:cNvPr id="3" name="Content Placeholder 2"/>
          <p:cNvSpPr>
            <a:spLocks noGrp="1"/>
          </p:cNvSpPr>
          <p:nvPr>
            <p:ph idx="1"/>
          </p:nvPr>
        </p:nvSpPr>
        <p:spPr/>
        <p:txBody>
          <a:bodyPr>
            <a:normAutofit fontScale="85000" lnSpcReduction="20000"/>
          </a:bodyPr>
          <a:lstStyle/>
          <a:p>
            <a:pPr hangingPunct="0"/>
            <a:r>
              <a:rPr lang="en-GB" dirty="0"/>
              <a:t>On the other hand second chambers are used for a number of purposes:-</a:t>
            </a:r>
          </a:p>
          <a:p>
            <a:pPr hangingPunct="0"/>
            <a:r>
              <a:rPr lang="en-GB" dirty="0"/>
              <a:t> </a:t>
            </a:r>
            <a:r>
              <a:rPr lang="en-GB" dirty="0" smtClean="0"/>
              <a:t>To </a:t>
            </a:r>
            <a:r>
              <a:rPr lang="en-GB" dirty="0"/>
              <a:t>restrict the power of the first chamber.</a:t>
            </a:r>
          </a:p>
          <a:p>
            <a:pPr hangingPunct="0"/>
            <a:r>
              <a:rPr lang="en-GB" dirty="0"/>
              <a:t> </a:t>
            </a:r>
            <a:r>
              <a:rPr lang="en-GB" dirty="0" smtClean="0"/>
              <a:t>To </a:t>
            </a:r>
            <a:r>
              <a:rPr lang="en-GB" dirty="0"/>
              <a:t>restrict the power of the government - particularly important in a parliamentary system where the government would normally command a majority in the first chamber, either with one party as in the UK or with a coalition of parties as in many European parliamentary democracies.</a:t>
            </a:r>
          </a:p>
          <a:p>
            <a:pPr hangingPunct="0"/>
            <a:r>
              <a:rPr lang="en-GB" dirty="0"/>
              <a:t> </a:t>
            </a:r>
            <a:r>
              <a:rPr lang="en-GB" dirty="0" smtClean="0"/>
              <a:t>To </a:t>
            </a:r>
            <a:r>
              <a:rPr lang="en-GB" dirty="0"/>
              <a:t>represent minorities and interests not well represented in the first chamber.</a:t>
            </a:r>
          </a:p>
          <a:p>
            <a:pPr hangingPunct="0"/>
            <a:r>
              <a:rPr lang="en-GB" dirty="0"/>
              <a:t> </a:t>
            </a:r>
            <a:r>
              <a:rPr lang="en-GB" dirty="0" smtClean="0"/>
              <a:t>To </a:t>
            </a:r>
            <a:r>
              <a:rPr lang="en-GB" dirty="0"/>
              <a:t>provide room for second thoughts</a:t>
            </a:r>
          </a:p>
          <a:p>
            <a:endParaRPr lang="en-GB" dirty="0"/>
          </a:p>
        </p:txBody>
      </p:sp>
      <p:sp>
        <p:nvSpPr>
          <p:cNvPr id="4" name="Slide Number Placeholder 3"/>
          <p:cNvSpPr>
            <a:spLocks noGrp="1"/>
          </p:cNvSpPr>
          <p:nvPr>
            <p:ph type="sldNum" sz="quarter" idx="12"/>
          </p:nvPr>
        </p:nvSpPr>
        <p:spPr/>
        <p:txBody>
          <a:bodyPr/>
          <a:lstStyle/>
          <a:p>
            <a:fld id="{C5EBC429-D3E6-4E68-95FE-47C796B993D1}" type="slidenum">
              <a:rPr lang="en-GB" smtClean="0"/>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 of the Lords 4</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problems and criticisms of the </a:t>
            </a:r>
            <a:r>
              <a:rPr lang="en-GB" dirty="0" smtClean="0"/>
              <a:t>Lords</a:t>
            </a:r>
          </a:p>
          <a:p>
            <a:pPr hangingPunct="0"/>
            <a:r>
              <a:rPr lang="en-GB" dirty="0"/>
              <a:t>It is non elected.</a:t>
            </a:r>
          </a:p>
          <a:p>
            <a:pPr hangingPunct="0"/>
            <a:r>
              <a:rPr lang="en-GB" dirty="0"/>
              <a:t> </a:t>
            </a:r>
            <a:r>
              <a:rPr lang="en-GB" dirty="0" smtClean="0"/>
              <a:t>The </a:t>
            </a:r>
            <a:r>
              <a:rPr lang="en-GB" dirty="0"/>
              <a:t>hereditary system does not necessarily guarantee suitability for taking part in political affairs</a:t>
            </a:r>
            <a:r>
              <a:rPr lang="en-GB" dirty="0" smtClean="0"/>
              <a:t>.</a:t>
            </a:r>
            <a:endParaRPr lang="en-GB" dirty="0"/>
          </a:p>
          <a:p>
            <a:pPr hangingPunct="0"/>
            <a:r>
              <a:rPr lang="en-GB" dirty="0" smtClean="0"/>
              <a:t>It </a:t>
            </a:r>
            <a:r>
              <a:rPr lang="en-GB" dirty="0"/>
              <a:t>is unrepresentative of the nation - it is dominated by males and includes the upper class (the aristocracy) and sections of the middle classes, but there are few peers from a working class background or who are female or black (Afro-Caribbean or Asian).</a:t>
            </a:r>
          </a:p>
          <a:p>
            <a:endParaRPr lang="en-GB" dirty="0"/>
          </a:p>
        </p:txBody>
      </p:sp>
      <p:sp>
        <p:nvSpPr>
          <p:cNvPr id="4" name="Slide Number Placeholder 3"/>
          <p:cNvSpPr>
            <a:spLocks noGrp="1"/>
          </p:cNvSpPr>
          <p:nvPr>
            <p:ph type="sldNum" sz="quarter" idx="12"/>
          </p:nvPr>
        </p:nvSpPr>
        <p:spPr/>
        <p:txBody>
          <a:bodyPr/>
          <a:lstStyle/>
          <a:p>
            <a:fld id="{C5EBC429-D3E6-4E68-95FE-47C796B993D1}"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 of the Lords 5</a:t>
            </a:r>
            <a:endParaRPr lang="en-GB" dirty="0"/>
          </a:p>
        </p:txBody>
      </p:sp>
      <p:sp>
        <p:nvSpPr>
          <p:cNvPr id="3" name="Content Placeholder 2"/>
          <p:cNvSpPr>
            <a:spLocks noGrp="1"/>
          </p:cNvSpPr>
          <p:nvPr>
            <p:ph idx="1"/>
          </p:nvPr>
        </p:nvSpPr>
        <p:spPr/>
        <p:txBody>
          <a:bodyPr>
            <a:normAutofit fontScale="92500" lnSpcReduction="20000"/>
          </a:bodyPr>
          <a:lstStyle/>
          <a:p>
            <a:pPr hangingPunct="0"/>
            <a:r>
              <a:rPr lang="en-GB" dirty="0" smtClean="0"/>
              <a:t>The Conservative </a:t>
            </a:r>
            <a:r>
              <a:rPr lang="en-GB" dirty="0"/>
              <a:t>bias amongst </a:t>
            </a:r>
            <a:r>
              <a:rPr lang="en-GB" dirty="0" smtClean="0"/>
              <a:t>peers has </a:t>
            </a:r>
            <a:r>
              <a:rPr lang="en-GB" dirty="0"/>
              <a:t>been </a:t>
            </a:r>
            <a:r>
              <a:rPr lang="en-GB" dirty="0" smtClean="0"/>
              <a:t>eliminated </a:t>
            </a:r>
            <a:r>
              <a:rPr lang="en-GB" dirty="0"/>
              <a:t>by the reform of 1999</a:t>
            </a:r>
            <a:r>
              <a:rPr lang="en-GB" dirty="0" smtClean="0"/>
              <a:t>.</a:t>
            </a:r>
            <a:endParaRPr lang="en-GB" dirty="0"/>
          </a:p>
          <a:p>
            <a:pPr hangingPunct="0"/>
            <a:r>
              <a:rPr lang="en-GB" dirty="0" smtClean="0"/>
              <a:t>Representation </a:t>
            </a:r>
            <a:r>
              <a:rPr lang="en-GB" dirty="0"/>
              <a:t>of the Church of England seems outdated.  Approximately 3 million people attend church regularly, with 1.5 million out of the population of </a:t>
            </a:r>
            <a:r>
              <a:rPr lang="en-GB" dirty="0" smtClean="0"/>
              <a:t>60 million </a:t>
            </a:r>
            <a:r>
              <a:rPr lang="en-GB" dirty="0"/>
              <a:t>attending the Church of England</a:t>
            </a:r>
            <a:r>
              <a:rPr lang="en-GB" dirty="0" smtClean="0"/>
              <a:t>.</a:t>
            </a:r>
            <a:endParaRPr lang="en-GB" dirty="0"/>
          </a:p>
          <a:p>
            <a:r>
              <a:rPr lang="en-GB" dirty="0" smtClean="0"/>
              <a:t>The </a:t>
            </a:r>
            <a:r>
              <a:rPr lang="en-GB" dirty="0"/>
              <a:t>Lords has little power and rarely uses them.  They are afraid to use their powers through fear of abolition.  It would seem undesirable to have powers that are not used for this reason.</a:t>
            </a:r>
          </a:p>
        </p:txBody>
      </p:sp>
      <p:sp>
        <p:nvSpPr>
          <p:cNvPr id="4" name="Slide Number Placeholder 3"/>
          <p:cNvSpPr>
            <a:spLocks noGrp="1"/>
          </p:cNvSpPr>
          <p:nvPr>
            <p:ph type="sldNum" sz="quarter" idx="12"/>
          </p:nvPr>
        </p:nvSpPr>
        <p:spPr/>
        <p:txBody>
          <a:bodyPr/>
          <a:lstStyle/>
          <a:p>
            <a:fld id="{C5EBC429-D3E6-4E68-95FE-47C796B993D1}"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Defence of the Lords</a:t>
            </a:r>
          </a:p>
        </p:txBody>
      </p:sp>
      <p:sp>
        <p:nvSpPr>
          <p:cNvPr id="3" name="Content Placeholder 2"/>
          <p:cNvSpPr>
            <a:spLocks noGrp="1"/>
          </p:cNvSpPr>
          <p:nvPr>
            <p:ph idx="1"/>
          </p:nvPr>
        </p:nvSpPr>
        <p:spPr/>
        <p:txBody>
          <a:bodyPr>
            <a:normAutofit/>
          </a:bodyPr>
          <a:lstStyle/>
          <a:p>
            <a:pPr hangingPunct="0"/>
            <a:r>
              <a:rPr lang="en-GB" dirty="0"/>
              <a:t>It is a constitutional check on the government and the Commons</a:t>
            </a:r>
            <a:r>
              <a:rPr lang="en-GB" dirty="0" smtClean="0"/>
              <a:t>.</a:t>
            </a:r>
            <a:endParaRPr lang="en-GB" dirty="0"/>
          </a:p>
          <a:p>
            <a:pPr hangingPunct="0"/>
            <a:r>
              <a:rPr lang="en-GB" dirty="0" smtClean="0"/>
              <a:t>It </a:t>
            </a:r>
            <a:r>
              <a:rPr lang="en-GB" dirty="0"/>
              <a:t>has a valuable revising function.</a:t>
            </a:r>
          </a:p>
          <a:p>
            <a:pPr hangingPunct="0"/>
            <a:r>
              <a:rPr lang="en-GB" dirty="0"/>
              <a:t> </a:t>
            </a:r>
            <a:r>
              <a:rPr lang="en-GB" dirty="0" smtClean="0"/>
              <a:t>It </a:t>
            </a:r>
            <a:r>
              <a:rPr lang="en-GB" dirty="0"/>
              <a:t>is part of our history and heritage.</a:t>
            </a:r>
          </a:p>
          <a:p>
            <a:pPr hangingPunct="0"/>
            <a:r>
              <a:rPr lang="en-GB" dirty="0"/>
              <a:t> </a:t>
            </a:r>
            <a:r>
              <a:rPr lang="en-GB" dirty="0" smtClean="0"/>
              <a:t>It </a:t>
            </a:r>
            <a:r>
              <a:rPr lang="en-GB" dirty="0"/>
              <a:t>is a reservoir of experience and expertise.</a:t>
            </a:r>
          </a:p>
          <a:p>
            <a:pPr hangingPunct="0"/>
            <a:r>
              <a:rPr lang="en-GB" dirty="0"/>
              <a:t> </a:t>
            </a:r>
            <a:r>
              <a:rPr lang="en-GB" dirty="0" smtClean="0"/>
              <a:t>It </a:t>
            </a:r>
            <a:r>
              <a:rPr lang="en-GB" dirty="0"/>
              <a:t>is very difficult to agree on an alternative.</a:t>
            </a:r>
          </a:p>
        </p:txBody>
      </p:sp>
      <p:sp>
        <p:nvSpPr>
          <p:cNvPr id="4" name="Slide Number Placeholder 3"/>
          <p:cNvSpPr>
            <a:spLocks noGrp="1"/>
          </p:cNvSpPr>
          <p:nvPr>
            <p:ph type="sldNum" sz="quarter" idx="12"/>
          </p:nvPr>
        </p:nvSpPr>
        <p:spPr/>
        <p:txBody>
          <a:bodyPr/>
          <a:lstStyle/>
          <a:p>
            <a:fld id="{C5EBC429-D3E6-4E68-95FE-47C796B993D1}"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Joseph_Mallord_William_Turner,_English_-_The_Burning_of_the_Houses_of_Lords_and_Commons,_October_16,_1834_-_Google_Art_Project.jpg"/>
          <p:cNvPicPr>
            <a:picLocks noGrp="1" noChangeAspect="1"/>
          </p:cNvPicPr>
          <p:nvPr>
            <p:ph idx="1"/>
          </p:nvPr>
        </p:nvPicPr>
        <p:blipFill>
          <a:blip r:embed="rId2" cstate="print"/>
          <a:stretch>
            <a:fillRect/>
          </a:stretch>
        </p:blipFill>
        <p:spPr>
          <a:xfrm>
            <a:off x="0" y="0"/>
            <a:ext cx="9144000" cy="6807994"/>
          </a:xfrm>
        </p:spPr>
      </p:pic>
      <p:sp>
        <p:nvSpPr>
          <p:cNvPr id="5" name="TextBox 4"/>
          <p:cNvSpPr txBox="1"/>
          <p:nvPr/>
        </p:nvSpPr>
        <p:spPr>
          <a:xfrm>
            <a:off x="1475656" y="6309320"/>
            <a:ext cx="6480720" cy="369332"/>
          </a:xfrm>
          <a:prstGeom prst="rect">
            <a:avLst/>
          </a:prstGeom>
          <a:noFill/>
        </p:spPr>
        <p:txBody>
          <a:bodyPr wrap="square" rtlCol="0">
            <a:spAutoFit/>
          </a:bodyPr>
          <a:lstStyle/>
          <a:p>
            <a:r>
              <a:rPr lang="en-GB" dirty="0" smtClean="0">
                <a:solidFill>
                  <a:schemeClr val="bg1"/>
                </a:solidFill>
              </a:rPr>
              <a:t>The Burning of the Houses of Lords and Commons by J.M.W. Turner</a:t>
            </a:r>
            <a:endParaRPr lang="en-GB"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15th century </a:t>
            </a:r>
          </a:p>
          <a:p>
            <a:r>
              <a:rPr lang="en-GB" dirty="0" smtClean="0"/>
              <a:t>Lords Temporal attend the House of Lords on an almost entirely hereditary basis. ‘Peers’, as they became known, are accountable to each other and divide into five ranks: duke, marquess, earl, viscount and baron. </a:t>
            </a:r>
          </a:p>
          <a:p>
            <a:r>
              <a:rPr lang="en-GB" dirty="0" smtClean="0"/>
              <a:t>16th century </a:t>
            </a:r>
          </a:p>
          <a:p>
            <a:r>
              <a:rPr lang="en-GB" dirty="0" smtClean="0"/>
              <a:t>After the 1539 suppression of the monasteries, only bishops attend the House and the Lords Temporal form a majority for the first time</a:t>
            </a:r>
            <a:r>
              <a:rPr lang="en-GB" dirty="0" smtClean="0"/>
              <a:t>.</a:t>
            </a: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17th century In 1642, during the Civil War, bishops are excluded from the House of Lords but are returned by the Clergy Act 1661. </a:t>
            </a:r>
            <a:endParaRPr lang="en-GB" dirty="0" smtClean="0"/>
          </a:p>
          <a:p>
            <a:r>
              <a:rPr lang="en-GB" dirty="0" smtClean="0"/>
              <a:t>In </a:t>
            </a:r>
            <a:r>
              <a:rPr lang="en-GB" dirty="0" smtClean="0"/>
              <a:t>1649, after the Civil War, the monarchy and the House of Lords are abolished. </a:t>
            </a:r>
            <a:endParaRPr lang="en-GB" dirty="0" smtClean="0"/>
          </a:p>
          <a:p>
            <a:r>
              <a:rPr lang="en-GB" dirty="0" smtClean="0"/>
              <a:t>After </a:t>
            </a:r>
            <a:r>
              <a:rPr lang="en-GB" dirty="0" smtClean="0"/>
              <a:t>the restoration of Charles II in 1660 the House is reinstated. The Commons pre-eminence in financial matters is further asserted by the passing of resolutions in 1671 and 1678. </a:t>
            </a:r>
            <a:endParaRPr lang="en-GB" dirty="0" smtClean="0"/>
          </a:p>
          <a:p>
            <a:r>
              <a:rPr lang="en-GB" dirty="0" smtClean="0"/>
              <a:t>The </a:t>
            </a:r>
            <a:r>
              <a:rPr lang="en-GB" dirty="0" smtClean="0"/>
              <a:t>Declaration of Rights establishes Parliament’s authority over the King and is later embodied in the 1689 Bill of Rights.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dirty="0" smtClean="0"/>
              <a:t>By the end of 19th century: The House of Lords was represented by hereditary peers, representative peers for Scotland and Ireland, bishops and lords of appeal.</a:t>
            </a:r>
          </a:p>
          <a:p>
            <a:r>
              <a:rPr lang="en-GB" dirty="0" smtClean="0"/>
              <a:t>The lords of appeal were life peers created by the Appellate Jurisdiction Act 1876.</a:t>
            </a:r>
          </a:p>
          <a:p>
            <a:r>
              <a:rPr lang="en-GB" dirty="0" smtClean="0"/>
              <a:t>The Bishopric of Manchester Act 1847 (and later Acts), limited the number of bishops entitled to sit to 26. Most of the Irish and all the Welsh bishops ceased to sit when their respective churches were disestablished in 1869 and 1920. Retired bishops cannot sit or vote in the House. </a:t>
            </a:r>
          </a:p>
          <a:p>
            <a:r>
              <a:rPr lang="en-GB" dirty="0" smtClean="0"/>
              <a:t>The Prime Minister mostly came from the Lords in the first half of the 19th century.  The last Prime Minister to sit in the Lords was Lord Salisbury (1886-92, 1895-1902).</a:t>
            </a:r>
          </a:p>
          <a:p>
            <a:r>
              <a:rPr lang="en-GB" dirty="0" smtClean="0"/>
              <a:t>Lord Home renounced his title on appointment as PM in 1962, fought a by election and met the House of Commons as an MP as Sir Alec Douglas-Home.</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2</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There were approximately 650 peers in the Lords in the 19</a:t>
            </a:r>
            <a:r>
              <a:rPr lang="en-GB" baseline="30000" dirty="0" smtClean="0"/>
              <a:t>th</a:t>
            </a:r>
            <a:r>
              <a:rPr lang="en-GB" dirty="0" smtClean="0"/>
              <a:t> century.  Most of them were created in the 18</a:t>
            </a:r>
            <a:r>
              <a:rPr lang="en-GB" baseline="30000" dirty="0" smtClean="0"/>
              <a:t>th</a:t>
            </a:r>
            <a:r>
              <a:rPr lang="en-GB" dirty="0" smtClean="0"/>
              <a:t> and 19</a:t>
            </a:r>
            <a:r>
              <a:rPr lang="en-GB" baseline="30000" dirty="0" smtClean="0"/>
              <a:t>th</a:t>
            </a:r>
            <a:r>
              <a:rPr lang="en-GB" dirty="0" smtClean="0"/>
              <a:t> centuries.</a:t>
            </a:r>
          </a:p>
          <a:p>
            <a:r>
              <a:rPr lang="en-GB" dirty="0" smtClean="0"/>
              <a:t>In the 1860s there was a Conservative majority of 60-70.</a:t>
            </a:r>
          </a:p>
          <a:p>
            <a:r>
              <a:rPr lang="en-GB" dirty="0" smtClean="0"/>
              <a:t>However from the 1870s onwards there was a steady defection of Whig-Liberals to the Conservative party.</a:t>
            </a:r>
          </a:p>
          <a:p>
            <a:r>
              <a:rPr lang="en-GB" dirty="0" smtClean="0"/>
              <a:t>This was increased in 1886 by the defection of Liberal Unionist peers.</a:t>
            </a:r>
          </a:p>
          <a:p>
            <a:r>
              <a:rPr lang="en-GB" dirty="0" smtClean="0"/>
              <a:t>The 1893 vote in the Lords on the 2</a:t>
            </a:r>
            <a:r>
              <a:rPr lang="en-GB" baseline="30000" dirty="0" smtClean="0"/>
              <a:t>nd</a:t>
            </a:r>
            <a:r>
              <a:rPr lang="en-GB" dirty="0" smtClean="0"/>
              <a:t> Home Rule bill was 419 to 41.</a:t>
            </a:r>
          </a:p>
          <a:p>
            <a:r>
              <a:rPr lang="en-GB" dirty="0" smtClean="0"/>
              <a:t>So by the end of the 19</a:t>
            </a:r>
            <a:r>
              <a:rPr lang="en-GB" baseline="30000" dirty="0" smtClean="0"/>
              <a:t>th</a:t>
            </a:r>
            <a:r>
              <a:rPr lang="en-GB" dirty="0" smtClean="0"/>
              <a:t> century there was an overwhelming Conservative and Unionist majority in the Lords.</a:t>
            </a:r>
            <a:endParaRPr lang="en-GB" dirty="0"/>
          </a:p>
        </p:txBody>
      </p:sp>
    </p:spTree>
    <p:extLst>
      <p:ext uri="{BB962C8B-B14F-4D97-AF65-F5344CB8AC3E}">
        <p14:creationId xmlns="" xmlns:p14="http://schemas.microsoft.com/office/powerpoint/2010/main" val="1650031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3</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Lords was theoretically co-equal in powers with the Commons.</a:t>
            </a:r>
          </a:p>
          <a:p>
            <a:r>
              <a:rPr lang="en-GB" dirty="0" smtClean="0"/>
              <a:t>However the democratisation of the Commons had given it pre-eminence.</a:t>
            </a:r>
          </a:p>
          <a:p>
            <a:r>
              <a:rPr lang="en-GB" dirty="0" smtClean="0"/>
              <a:t>From the 1860s onwards Chancellors of the Exchequer had undertaken the practice of gathering together tax legislation in one finance bill (act) to avoid interference by the Lords and a convention had grown up that the Lords did not interfere in financial legislation.</a:t>
            </a:r>
            <a:endParaRPr lang="en-GB" dirty="0"/>
          </a:p>
        </p:txBody>
      </p:sp>
    </p:spTree>
    <p:extLst>
      <p:ext uri="{BB962C8B-B14F-4D97-AF65-F5344CB8AC3E}">
        <p14:creationId xmlns="" xmlns:p14="http://schemas.microsoft.com/office/powerpoint/2010/main" val="49538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 4</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Conservative majority in the Lords used their powers to negate Liberal legislation.</a:t>
            </a:r>
          </a:p>
          <a:p>
            <a:r>
              <a:rPr lang="en-GB" dirty="0" smtClean="0"/>
              <a:t>In 1884 the Lords refused to accept the electoral reform bill and it was only passed as a result of a deal between Gladstone and Salisbury.</a:t>
            </a:r>
          </a:p>
          <a:p>
            <a:r>
              <a:rPr lang="en-GB" dirty="0" smtClean="0"/>
              <a:t>The 1893-4 Home Rule Bill was rejected by the Lords as were a number of Liberal measures.</a:t>
            </a:r>
          </a:p>
          <a:p>
            <a:r>
              <a:rPr lang="en-US" altLang="en-US" dirty="0" smtClean="0"/>
              <a:t>The Liberal Party took office at the end of 1905 under </a:t>
            </a:r>
            <a:r>
              <a:rPr lang="en-US" altLang="en-US" i="1" dirty="0" smtClean="0"/>
              <a:t>Sir Henry Campbell-Bannerman</a:t>
            </a:r>
            <a:r>
              <a:rPr lang="en-US" altLang="en-US" dirty="0" smtClean="0"/>
              <a:t> and consolidated its hold with a sweeping victory in the general election of January 1906, when it won 400 seats to the Conservatives 157. </a:t>
            </a:r>
            <a:endParaRPr lang="en-GB" dirty="0" smtClean="0"/>
          </a:p>
          <a:p>
            <a:endParaRPr lang="en-GB" dirty="0"/>
          </a:p>
        </p:txBody>
      </p:sp>
    </p:spTree>
    <p:extLst>
      <p:ext uri="{BB962C8B-B14F-4D97-AF65-F5344CB8AC3E}">
        <p14:creationId xmlns="" xmlns:p14="http://schemas.microsoft.com/office/powerpoint/2010/main" val="656909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The Lords 5</a:t>
            </a:r>
            <a:endParaRPr lang="en-GB" dirty="0"/>
          </a:p>
        </p:txBody>
      </p:sp>
      <p:sp>
        <p:nvSpPr>
          <p:cNvPr id="3" name="Content Placeholder 2"/>
          <p:cNvSpPr>
            <a:spLocks noGrp="1"/>
          </p:cNvSpPr>
          <p:nvPr>
            <p:ph idx="1"/>
          </p:nvPr>
        </p:nvSpPr>
        <p:spPr>
          <a:xfrm>
            <a:off x="467544" y="764704"/>
            <a:ext cx="8229600" cy="5661248"/>
          </a:xfrm>
        </p:spPr>
        <p:txBody>
          <a:bodyPr>
            <a:normAutofit fontScale="77500" lnSpcReduction="20000"/>
          </a:bodyPr>
          <a:lstStyle/>
          <a:p>
            <a:pPr>
              <a:lnSpc>
                <a:spcPct val="120000"/>
              </a:lnSpc>
              <a:spcBef>
                <a:spcPts val="0"/>
              </a:spcBef>
            </a:pPr>
            <a:r>
              <a:rPr lang="en-US" altLang="en-US" dirty="0" smtClean="0"/>
              <a:t>Arthur Balfour </a:t>
            </a:r>
            <a:r>
              <a:rPr lang="en-US" altLang="en-US" dirty="0" smtClean="0"/>
              <a:t>led the Conservatives and encouraged the House of Lords to amend Liberal Bills so they were barely recognizable or reject them. </a:t>
            </a:r>
          </a:p>
          <a:p>
            <a:pPr>
              <a:lnSpc>
                <a:spcPct val="120000"/>
              </a:lnSpc>
              <a:spcBef>
                <a:spcPts val="0"/>
              </a:spcBef>
            </a:pPr>
            <a:r>
              <a:rPr lang="en-US" altLang="en-US" dirty="0" smtClean="0"/>
              <a:t>An Education Bill (1906), a Plural Voting Bill (1906), a Land Reform Bill (1907) and a Licensing Bill (1908) were among those rejected by the Lords. </a:t>
            </a:r>
          </a:p>
          <a:p>
            <a:pPr>
              <a:lnSpc>
                <a:spcPct val="120000"/>
              </a:lnSpc>
              <a:spcBef>
                <a:spcPts val="0"/>
              </a:spcBef>
            </a:pPr>
            <a:r>
              <a:rPr lang="en-US" altLang="en-US" dirty="0" smtClean="0"/>
              <a:t>The Liberal Party was furious and frustrated, and David Lloyd George was not exaggerating when he famously said in the House of Commons in 1907: ‘The House of Lords is not the watchdog of the Constitution; it is </a:t>
            </a:r>
            <a:r>
              <a:rPr lang="en-US" altLang="en-US" dirty="0" err="1" smtClean="0"/>
              <a:t>Mr</a:t>
            </a:r>
            <a:r>
              <a:rPr lang="en-US" altLang="en-US" dirty="0" smtClean="0"/>
              <a:t> Balfour’s poodle.’</a:t>
            </a:r>
          </a:p>
          <a:p>
            <a:pPr>
              <a:lnSpc>
                <a:spcPct val="120000"/>
              </a:lnSpc>
              <a:spcBef>
                <a:spcPts val="0"/>
              </a:spcBef>
            </a:pPr>
            <a:r>
              <a:rPr lang="en-US" altLang="en-US" dirty="0" smtClean="0"/>
              <a:t>Lloyd George, the most prominent radical in the Liberal cabinet, had succeeded Herbert Asquith as Chancellor in 1908 when Asquith became prime minister. </a:t>
            </a:r>
          </a:p>
          <a:p>
            <a:pPr>
              <a:lnSpc>
                <a:spcPct val="80000"/>
              </a:lnSpc>
              <a:buFontTx/>
              <a:buNone/>
            </a:pPr>
            <a:endParaRPr lang="en-GB" dirty="0"/>
          </a:p>
        </p:txBody>
      </p:sp>
    </p:spTree>
    <p:extLst>
      <p:ext uri="{BB962C8B-B14F-4D97-AF65-F5344CB8AC3E}">
        <p14:creationId xmlns="" xmlns:p14="http://schemas.microsoft.com/office/powerpoint/2010/main" val="350344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2126</Words>
  <Application>Microsoft Office PowerPoint</Application>
  <PresentationFormat>On-screen Show (4:3)</PresentationFormat>
  <Paragraphs>148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House of Lords and Democracy</vt:lpstr>
      <vt:lpstr>The Lords 1</vt:lpstr>
      <vt:lpstr>Slide 3</vt:lpstr>
      <vt:lpstr>Slide 4</vt:lpstr>
      <vt:lpstr>Slide 5</vt:lpstr>
      <vt:lpstr>The Lords 2</vt:lpstr>
      <vt:lpstr>The Lords 3</vt:lpstr>
      <vt:lpstr>The Lords 4</vt:lpstr>
      <vt:lpstr>The Lords 5</vt:lpstr>
      <vt:lpstr>The Lords 6</vt:lpstr>
      <vt:lpstr>Slide 11</vt:lpstr>
      <vt:lpstr>The Lords 7</vt:lpstr>
      <vt:lpstr>The Lords 8</vt:lpstr>
      <vt:lpstr>The Lords 9</vt:lpstr>
      <vt:lpstr>The Lords 10</vt:lpstr>
      <vt:lpstr>The Lords 11</vt:lpstr>
      <vt:lpstr>The Lords 12</vt:lpstr>
      <vt:lpstr>The Lords 13</vt:lpstr>
      <vt:lpstr>The Lords 14</vt:lpstr>
      <vt:lpstr>The Lords 15</vt:lpstr>
      <vt:lpstr>Slide 21</vt:lpstr>
      <vt:lpstr>Reform of the Lords 1</vt:lpstr>
      <vt:lpstr>Reform of the Lords 2</vt:lpstr>
      <vt:lpstr>Reform of the Lords 3</vt:lpstr>
      <vt:lpstr>Reform of the Lords 4</vt:lpstr>
      <vt:lpstr>Reform of the Lords 5</vt:lpstr>
      <vt:lpstr>Defence of the Lords</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of Lords and Democracy</dc:title>
  <dc:creator>Michael Allen</dc:creator>
  <cp:lastModifiedBy>Michael Allen</cp:lastModifiedBy>
  <cp:revision>18</cp:revision>
  <dcterms:created xsi:type="dcterms:W3CDTF">2016-03-09T17:16:43Z</dcterms:created>
  <dcterms:modified xsi:type="dcterms:W3CDTF">2017-01-13T09:16:29Z</dcterms:modified>
</cp:coreProperties>
</file>