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2" r:id="rId4"/>
    <p:sldId id="273" r:id="rId5"/>
    <p:sldId id="274" r:id="rId6"/>
    <p:sldId id="275" r:id="rId7"/>
    <p:sldId id="276" r:id="rId8"/>
    <p:sldId id="277"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14" y="-8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7D5673A-ADEE-4315-9A27-8A7FB6C2C144}" type="datetimeFigureOut">
              <a:rPr lang="en-GB" smtClean="0"/>
              <a:t>09/07/2014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46576D-7DE1-40EF-B494-E01FCB459D02}" type="slidenum">
              <a:rPr lang="en-GB" smtClean="0"/>
              <a:t>‹#›</a:t>
            </a:fld>
            <a:endParaRPr lang="en-GB"/>
          </a:p>
        </p:txBody>
      </p:sp>
    </p:spTree>
    <p:extLst>
      <p:ext uri="{BB962C8B-B14F-4D97-AF65-F5344CB8AC3E}">
        <p14:creationId xmlns:p14="http://schemas.microsoft.com/office/powerpoint/2010/main" val="2633226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7D5673A-ADEE-4315-9A27-8A7FB6C2C144}" type="datetimeFigureOut">
              <a:rPr lang="en-GB" smtClean="0"/>
              <a:t>09/07/2014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46576D-7DE1-40EF-B494-E01FCB459D02}" type="slidenum">
              <a:rPr lang="en-GB" smtClean="0"/>
              <a:t>‹#›</a:t>
            </a:fld>
            <a:endParaRPr lang="en-GB"/>
          </a:p>
        </p:txBody>
      </p:sp>
    </p:spTree>
    <p:extLst>
      <p:ext uri="{BB962C8B-B14F-4D97-AF65-F5344CB8AC3E}">
        <p14:creationId xmlns:p14="http://schemas.microsoft.com/office/powerpoint/2010/main" val="972006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7D5673A-ADEE-4315-9A27-8A7FB6C2C144}" type="datetimeFigureOut">
              <a:rPr lang="en-GB" smtClean="0"/>
              <a:t>09/07/2014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46576D-7DE1-40EF-B494-E01FCB459D02}" type="slidenum">
              <a:rPr lang="en-GB" smtClean="0"/>
              <a:t>‹#›</a:t>
            </a:fld>
            <a:endParaRPr lang="en-GB"/>
          </a:p>
        </p:txBody>
      </p:sp>
    </p:spTree>
    <p:extLst>
      <p:ext uri="{BB962C8B-B14F-4D97-AF65-F5344CB8AC3E}">
        <p14:creationId xmlns:p14="http://schemas.microsoft.com/office/powerpoint/2010/main" val="1675816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7D5673A-ADEE-4315-9A27-8A7FB6C2C144}" type="datetimeFigureOut">
              <a:rPr lang="en-GB" smtClean="0"/>
              <a:t>09/07/2014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46576D-7DE1-40EF-B494-E01FCB459D02}" type="slidenum">
              <a:rPr lang="en-GB" smtClean="0"/>
              <a:t>‹#›</a:t>
            </a:fld>
            <a:endParaRPr lang="en-GB"/>
          </a:p>
        </p:txBody>
      </p:sp>
    </p:spTree>
    <p:extLst>
      <p:ext uri="{BB962C8B-B14F-4D97-AF65-F5344CB8AC3E}">
        <p14:creationId xmlns:p14="http://schemas.microsoft.com/office/powerpoint/2010/main" val="3160554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D5673A-ADEE-4315-9A27-8A7FB6C2C144}" type="datetimeFigureOut">
              <a:rPr lang="en-GB" smtClean="0"/>
              <a:t>09/07/2014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46576D-7DE1-40EF-B494-E01FCB459D02}" type="slidenum">
              <a:rPr lang="en-GB" smtClean="0"/>
              <a:t>‹#›</a:t>
            </a:fld>
            <a:endParaRPr lang="en-GB"/>
          </a:p>
        </p:txBody>
      </p:sp>
    </p:spTree>
    <p:extLst>
      <p:ext uri="{BB962C8B-B14F-4D97-AF65-F5344CB8AC3E}">
        <p14:creationId xmlns:p14="http://schemas.microsoft.com/office/powerpoint/2010/main" val="2350317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7D5673A-ADEE-4315-9A27-8A7FB6C2C144}" type="datetimeFigureOut">
              <a:rPr lang="en-GB" smtClean="0"/>
              <a:t>09/07/2014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46576D-7DE1-40EF-B494-E01FCB459D02}" type="slidenum">
              <a:rPr lang="en-GB" smtClean="0"/>
              <a:t>‹#›</a:t>
            </a:fld>
            <a:endParaRPr lang="en-GB"/>
          </a:p>
        </p:txBody>
      </p:sp>
    </p:spTree>
    <p:extLst>
      <p:ext uri="{BB962C8B-B14F-4D97-AF65-F5344CB8AC3E}">
        <p14:creationId xmlns:p14="http://schemas.microsoft.com/office/powerpoint/2010/main" val="1469235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7D5673A-ADEE-4315-9A27-8A7FB6C2C144}" type="datetimeFigureOut">
              <a:rPr lang="en-GB" smtClean="0"/>
              <a:t>09/07/2014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646576D-7DE1-40EF-B494-E01FCB459D02}" type="slidenum">
              <a:rPr lang="en-GB" smtClean="0"/>
              <a:t>‹#›</a:t>
            </a:fld>
            <a:endParaRPr lang="en-GB"/>
          </a:p>
        </p:txBody>
      </p:sp>
    </p:spTree>
    <p:extLst>
      <p:ext uri="{BB962C8B-B14F-4D97-AF65-F5344CB8AC3E}">
        <p14:creationId xmlns:p14="http://schemas.microsoft.com/office/powerpoint/2010/main" val="1780813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7D5673A-ADEE-4315-9A27-8A7FB6C2C144}" type="datetimeFigureOut">
              <a:rPr lang="en-GB" smtClean="0"/>
              <a:t>09/07/2014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646576D-7DE1-40EF-B494-E01FCB459D02}" type="slidenum">
              <a:rPr lang="en-GB" smtClean="0"/>
              <a:t>‹#›</a:t>
            </a:fld>
            <a:endParaRPr lang="en-GB"/>
          </a:p>
        </p:txBody>
      </p:sp>
    </p:spTree>
    <p:extLst>
      <p:ext uri="{BB962C8B-B14F-4D97-AF65-F5344CB8AC3E}">
        <p14:creationId xmlns:p14="http://schemas.microsoft.com/office/powerpoint/2010/main" val="766359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D5673A-ADEE-4315-9A27-8A7FB6C2C144}" type="datetimeFigureOut">
              <a:rPr lang="en-GB" smtClean="0"/>
              <a:t>09/07/2014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646576D-7DE1-40EF-B494-E01FCB459D02}" type="slidenum">
              <a:rPr lang="en-GB" smtClean="0"/>
              <a:t>‹#›</a:t>
            </a:fld>
            <a:endParaRPr lang="en-GB"/>
          </a:p>
        </p:txBody>
      </p:sp>
    </p:spTree>
    <p:extLst>
      <p:ext uri="{BB962C8B-B14F-4D97-AF65-F5344CB8AC3E}">
        <p14:creationId xmlns:p14="http://schemas.microsoft.com/office/powerpoint/2010/main" val="168194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D5673A-ADEE-4315-9A27-8A7FB6C2C144}" type="datetimeFigureOut">
              <a:rPr lang="en-GB" smtClean="0"/>
              <a:t>09/07/2014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46576D-7DE1-40EF-B494-E01FCB459D02}" type="slidenum">
              <a:rPr lang="en-GB" smtClean="0"/>
              <a:t>‹#›</a:t>
            </a:fld>
            <a:endParaRPr lang="en-GB"/>
          </a:p>
        </p:txBody>
      </p:sp>
    </p:spTree>
    <p:extLst>
      <p:ext uri="{BB962C8B-B14F-4D97-AF65-F5344CB8AC3E}">
        <p14:creationId xmlns:p14="http://schemas.microsoft.com/office/powerpoint/2010/main" val="2218814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D5673A-ADEE-4315-9A27-8A7FB6C2C144}" type="datetimeFigureOut">
              <a:rPr lang="en-GB" smtClean="0"/>
              <a:t>09/07/2014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46576D-7DE1-40EF-B494-E01FCB459D02}" type="slidenum">
              <a:rPr lang="en-GB" smtClean="0"/>
              <a:t>‹#›</a:t>
            </a:fld>
            <a:endParaRPr lang="en-GB"/>
          </a:p>
        </p:txBody>
      </p:sp>
    </p:spTree>
    <p:extLst>
      <p:ext uri="{BB962C8B-B14F-4D97-AF65-F5344CB8AC3E}">
        <p14:creationId xmlns:p14="http://schemas.microsoft.com/office/powerpoint/2010/main" val="2402952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DDEBCF"/>
            </a:gs>
            <a:gs pos="79000">
              <a:srgbClr val="9CB86E"/>
            </a:gs>
            <a:gs pos="100000">
              <a:srgbClr val="156B13"/>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D5673A-ADEE-4315-9A27-8A7FB6C2C144}" type="datetimeFigureOut">
              <a:rPr lang="en-GB" smtClean="0"/>
              <a:t>09/07/2014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46576D-7DE1-40EF-B494-E01FCB459D02}" type="slidenum">
              <a:rPr lang="en-GB" smtClean="0"/>
              <a:t>‹#›</a:t>
            </a:fld>
            <a:endParaRPr lang="en-GB"/>
          </a:p>
        </p:txBody>
      </p:sp>
    </p:spTree>
    <p:extLst>
      <p:ext uri="{BB962C8B-B14F-4D97-AF65-F5344CB8AC3E}">
        <p14:creationId xmlns:p14="http://schemas.microsoft.com/office/powerpoint/2010/main" val="18862267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The House of Commons 5</a:t>
            </a:r>
            <a:endParaRPr lang="en-GB" dirty="0"/>
          </a:p>
        </p:txBody>
      </p:sp>
      <p:sp>
        <p:nvSpPr>
          <p:cNvPr id="3" name="Subtitle 2"/>
          <p:cNvSpPr>
            <a:spLocks noGrp="1"/>
          </p:cNvSpPr>
          <p:nvPr>
            <p:ph type="subTitle" idx="1"/>
          </p:nvPr>
        </p:nvSpPr>
        <p:spPr/>
        <p:txBody>
          <a:bodyPr/>
          <a:lstStyle/>
          <a:p>
            <a:r>
              <a:rPr lang="en-GB" dirty="0" smtClean="0"/>
              <a:t>By</a:t>
            </a:r>
          </a:p>
          <a:p>
            <a:r>
              <a:rPr lang="en-GB" dirty="0" smtClean="0"/>
              <a:t>Mike Allen</a:t>
            </a:r>
            <a:endParaRPr lang="en-GB" dirty="0"/>
          </a:p>
        </p:txBody>
      </p:sp>
    </p:spTree>
    <p:extLst>
      <p:ext uri="{BB962C8B-B14F-4D97-AF65-F5344CB8AC3E}">
        <p14:creationId xmlns:p14="http://schemas.microsoft.com/office/powerpoint/2010/main" val="1087991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000000"/>
                </a:solidFill>
                <a:effectLst/>
                <a:latin typeface="Arial"/>
                <a:ea typeface="Times New Roman"/>
                <a:cs typeface="Arial"/>
              </a:rPr>
              <a:t>Duties 2</a:t>
            </a:r>
            <a:endParaRPr lang="en-GB" dirty="0"/>
          </a:p>
        </p:txBody>
      </p:sp>
      <p:sp>
        <p:nvSpPr>
          <p:cNvPr id="3" name="Content Placeholder 2"/>
          <p:cNvSpPr>
            <a:spLocks noGrp="1"/>
          </p:cNvSpPr>
          <p:nvPr>
            <p:ph idx="1"/>
          </p:nvPr>
        </p:nvSpPr>
        <p:spPr/>
        <p:txBody>
          <a:bodyPr/>
          <a:lstStyle/>
          <a:p>
            <a:pPr lvl="0"/>
            <a:r>
              <a:rPr lang="en-US" u="sng" dirty="0"/>
              <a:t>His/her conscience </a:t>
            </a:r>
            <a:endParaRPr lang="en-GB" dirty="0"/>
          </a:p>
          <a:p>
            <a:pPr lvl="0"/>
            <a:r>
              <a:rPr lang="en-US" dirty="0"/>
              <a:t>The MP has a duty to what he/she believes in and has put before the electorate.</a:t>
            </a:r>
            <a:endParaRPr lang="en-GB" dirty="0"/>
          </a:p>
          <a:p>
            <a:pPr lvl="0"/>
            <a:r>
              <a:rPr lang="en-US" u="sng" dirty="0"/>
              <a:t>Interests </a:t>
            </a:r>
            <a:endParaRPr lang="en-GB" dirty="0"/>
          </a:p>
          <a:p>
            <a:r>
              <a:rPr lang="en-US" dirty="0"/>
              <a:t>An MP may decide to represent the interests of a particular pressure group or company. Since 1996 there is a ban on paid advocacy.</a:t>
            </a:r>
            <a:endParaRPr lang="en-GB" dirty="0"/>
          </a:p>
        </p:txBody>
      </p:sp>
    </p:spTree>
    <p:extLst>
      <p:ext uri="{BB962C8B-B14F-4D97-AF65-F5344CB8AC3E}">
        <p14:creationId xmlns:p14="http://schemas.microsoft.com/office/powerpoint/2010/main" val="1168836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Conflicts </a:t>
            </a:r>
            <a:r>
              <a:rPr lang="en-US" dirty="0" smtClean="0"/>
              <a:t>1</a:t>
            </a:r>
            <a:endParaRPr lang="en-GB" dirty="0"/>
          </a:p>
        </p:txBody>
      </p:sp>
      <p:sp>
        <p:nvSpPr>
          <p:cNvPr id="3" name="Content Placeholder 2"/>
          <p:cNvSpPr>
            <a:spLocks noGrp="1"/>
          </p:cNvSpPr>
          <p:nvPr>
            <p:ph idx="1"/>
          </p:nvPr>
        </p:nvSpPr>
        <p:spPr/>
        <p:txBody>
          <a:bodyPr>
            <a:normAutofit fontScale="85000" lnSpcReduction="10000"/>
          </a:bodyPr>
          <a:lstStyle/>
          <a:p>
            <a:pPr lvl="0"/>
            <a:r>
              <a:rPr lang="en-US" dirty="0"/>
              <a:t>There is an inherent conflict in the role backbench members of the governing party. On the one hand they have the role of supporting the government but also another role of checking and scrutinizing the activities the activities of the government and trying to remedy private grievances.</a:t>
            </a:r>
            <a:endParaRPr lang="en-GB" dirty="0"/>
          </a:p>
          <a:p>
            <a:pPr lvl="0"/>
            <a:r>
              <a:rPr lang="en-US" dirty="0"/>
              <a:t>There could be clashes between what the government wants to do and what the MP of the governing party thinks is right for the nation </a:t>
            </a:r>
            <a:r>
              <a:rPr lang="en-US" dirty="0" err="1"/>
              <a:t>eg</a:t>
            </a:r>
            <a:r>
              <a:rPr lang="en-US" dirty="0"/>
              <a:t> the </a:t>
            </a:r>
            <a:r>
              <a:rPr lang="en-US" dirty="0" err="1"/>
              <a:t>Euroskeptics</a:t>
            </a:r>
            <a:r>
              <a:rPr lang="en-US" dirty="0"/>
              <a:t>.</a:t>
            </a:r>
            <a:endParaRPr lang="en-GB" dirty="0"/>
          </a:p>
          <a:p>
            <a:r>
              <a:rPr lang="en-US" dirty="0"/>
              <a:t>This could also be a problem in an opposition party.</a:t>
            </a:r>
            <a:endParaRPr lang="en-GB" dirty="0"/>
          </a:p>
        </p:txBody>
      </p:sp>
    </p:spTree>
    <p:extLst>
      <p:ext uri="{BB962C8B-B14F-4D97-AF65-F5344CB8AC3E}">
        <p14:creationId xmlns:p14="http://schemas.microsoft.com/office/powerpoint/2010/main" val="93062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Conflicts 2</a:t>
            </a:r>
            <a:endParaRPr lang="en-GB" dirty="0"/>
          </a:p>
        </p:txBody>
      </p:sp>
      <p:sp>
        <p:nvSpPr>
          <p:cNvPr id="3" name="Content Placeholder 2"/>
          <p:cNvSpPr>
            <a:spLocks noGrp="1"/>
          </p:cNvSpPr>
          <p:nvPr>
            <p:ph idx="1"/>
          </p:nvPr>
        </p:nvSpPr>
        <p:spPr/>
        <p:txBody>
          <a:bodyPr/>
          <a:lstStyle/>
          <a:p>
            <a:pPr lvl="0"/>
            <a:r>
              <a:rPr lang="en-US" dirty="0"/>
              <a:t>There could be clashes between what the government wants to do and what the MP of the governing party thinks is right for his/her constituency</a:t>
            </a:r>
            <a:endParaRPr lang="en-GB" dirty="0"/>
          </a:p>
          <a:p>
            <a:r>
              <a:rPr lang="en-US" dirty="0" err="1"/>
              <a:t>eg</a:t>
            </a:r>
            <a:r>
              <a:rPr lang="en-US" dirty="0"/>
              <a:t> the High Speed Rail Link. This could also be a problem in an opposition party.</a:t>
            </a:r>
            <a:endParaRPr lang="en-GB" dirty="0"/>
          </a:p>
        </p:txBody>
      </p:sp>
    </p:spTree>
    <p:extLst>
      <p:ext uri="{BB962C8B-B14F-4D97-AF65-F5344CB8AC3E}">
        <p14:creationId xmlns:p14="http://schemas.microsoft.com/office/powerpoint/2010/main" val="4294810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Conflicts 3</a:t>
            </a:r>
            <a:endParaRPr lang="en-GB" dirty="0"/>
          </a:p>
        </p:txBody>
      </p:sp>
      <p:sp>
        <p:nvSpPr>
          <p:cNvPr id="3" name="Content Placeholder 2"/>
          <p:cNvSpPr>
            <a:spLocks noGrp="1"/>
          </p:cNvSpPr>
          <p:nvPr>
            <p:ph idx="1"/>
          </p:nvPr>
        </p:nvSpPr>
        <p:spPr/>
        <p:txBody>
          <a:bodyPr/>
          <a:lstStyle/>
          <a:p>
            <a:r>
              <a:rPr lang="en-US" dirty="0"/>
              <a:t>It has been argued that MPs should not take up any outside work and that they should concentrate on their Commons role full time.</a:t>
            </a:r>
            <a:endParaRPr lang="en-GB" dirty="0"/>
          </a:p>
        </p:txBody>
      </p:sp>
    </p:spTree>
    <p:extLst>
      <p:ext uri="{BB962C8B-B14F-4D97-AF65-F5344CB8AC3E}">
        <p14:creationId xmlns:p14="http://schemas.microsoft.com/office/powerpoint/2010/main" val="2332562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 of Backbench MPs 1</a:t>
            </a:r>
            <a:endParaRPr lang="en-GB" dirty="0"/>
          </a:p>
        </p:txBody>
      </p:sp>
      <p:sp>
        <p:nvSpPr>
          <p:cNvPr id="3" name="Content Placeholder 2"/>
          <p:cNvSpPr>
            <a:spLocks noGrp="1"/>
          </p:cNvSpPr>
          <p:nvPr>
            <p:ph idx="1"/>
          </p:nvPr>
        </p:nvSpPr>
        <p:spPr/>
        <p:txBody>
          <a:bodyPr/>
          <a:lstStyle/>
          <a:p>
            <a:pPr lvl="0"/>
            <a:r>
              <a:rPr lang="en-US" dirty="0"/>
              <a:t>Contact with ministers</a:t>
            </a:r>
            <a:endParaRPr lang="en-GB" dirty="0"/>
          </a:p>
          <a:p>
            <a:pPr lvl="0"/>
            <a:r>
              <a:rPr lang="en-US" dirty="0"/>
              <a:t>a) formal or informal lobbying.</a:t>
            </a:r>
            <a:endParaRPr lang="en-GB" dirty="0"/>
          </a:p>
          <a:p>
            <a:pPr lvl="0"/>
            <a:r>
              <a:rPr lang="en-US" dirty="0"/>
              <a:t>b) through letters.</a:t>
            </a:r>
            <a:endParaRPr lang="en-GB" dirty="0"/>
          </a:p>
          <a:p>
            <a:r>
              <a:rPr lang="en-US" dirty="0"/>
              <a:t>Question Time</a:t>
            </a:r>
            <a:endParaRPr lang="en-GB" dirty="0"/>
          </a:p>
        </p:txBody>
      </p:sp>
    </p:spTree>
    <p:extLst>
      <p:ext uri="{BB962C8B-B14F-4D97-AF65-F5344CB8AC3E}">
        <p14:creationId xmlns:p14="http://schemas.microsoft.com/office/powerpoint/2010/main" val="6895365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 of Backbench MPs 2</a:t>
            </a:r>
            <a:endParaRPr lang="en-GB" dirty="0"/>
          </a:p>
        </p:txBody>
      </p:sp>
      <p:sp>
        <p:nvSpPr>
          <p:cNvPr id="3" name="Content Placeholder 2"/>
          <p:cNvSpPr>
            <a:spLocks noGrp="1"/>
          </p:cNvSpPr>
          <p:nvPr>
            <p:ph idx="1"/>
          </p:nvPr>
        </p:nvSpPr>
        <p:spPr/>
        <p:txBody>
          <a:bodyPr/>
          <a:lstStyle/>
          <a:p>
            <a:pPr lvl="0"/>
            <a:r>
              <a:rPr lang="en-US" dirty="0"/>
              <a:t>The Adjournment Debate including debates in Westminster Hall. These are held on Tuesday and Wednesday mornings</a:t>
            </a:r>
            <a:endParaRPr lang="en-GB" dirty="0"/>
          </a:p>
          <a:p>
            <a:pPr lvl="0"/>
            <a:r>
              <a:rPr lang="en-US" dirty="0"/>
              <a:t>There are ballots are held on the Wednesday of the previous week.</a:t>
            </a:r>
            <a:endParaRPr lang="en-GB" dirty="0"/>
          </a:p>
          <a:p>
            <a:pPr lvl="0"/>
            <a:r>
              <a:rPr lang="en-US" dirty="0"/>
              <a:t>Each government department responds to the debates every other week according to a </a:t>
            </a:r>
            <a:r>
              <a:rPr lang="en-US" dirty="0" err="1"/>
              <a:t>rota</a:t>
            </a:r>
            <a:r>
              <a:rPr lang="en-US" dirty="0"/>
              <a:t>.</a:t>
            </a:r>
            <a:endParaRPr lang="en-GB" dirty="0"/>
          </a:p>
          <a:p>
            <a:r>
              <a:rPr lang="en-US" dirty="0"/>
              <a:t>The Chair is taken by a Deputy Speaker.</a:t>
            </a:r>
            <a:endParaRPr lang="en-GB" dirty="0"/>
          </a:p>
        </p:txBody>
      </p:sp>
    </p:spTree>
    <p:extLst>
      <p:ext uri="{BB962C8B-B14F-4D97-AF65-F5344CB8AC3E}">
        <p14:creationId xmlns:p14="http://schemas.microsoft.com/office/powerpoint/2010/main" val="1080837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 of Backbench MPs 3</a:t>
            </a:r>
            <a:endParaRPr lang="en-GB" dirty="0"/>
          </a:p>
        </p:txBody>
      </p:sp>
      <p:sp>
        <p:nvSpPr>
          <p:cNvPr id="3" name="Content Placeholder 2"/>
          <p:cNvSpPr>
            <a:spLocks noGrp="1"/>
          </p:cNvSpPr>
          <p:nvPr>
            <p:ph idx="1"/>
          </p:nvPr>
        </p:nvSpPr>
        <p:spPr/>
        <p:txBody>
          <a:bodyPr/>
          <a:lstStyle/>
          <a:p>
            <a:pPr lvl="0"/>
            <a:r>
              <a:rPr lang="en-US" dirty="0"/>
              <a:t>In normal debate on motions and bills.</a:t>
            </a:r>
            <a:endParaRPr lang="en-GB" dirty="0"/>
          </a:p>
          <a:p>
            <a:pPr lvl="0"/>
            <a:r>
              <a:rPr lang="en-US" dirty="0"/>
              <a:t>Early Day Motions.</a:t>
            </a:r>
            <a:endParaRPr lang="en-GB" dirty="0"/>
          </a:p>
          <a:p>
            <a:pPr lvl="0"/>
            <a:r>
              <a:rPr lang="en-US" dirty="0"/>
              <a:t>The Parliamentary Commissioner for Administration (Ombudsman).</a:t>
            </a:r>
            <a:endParaRPr lang="en-GB" dirty="0"/>
          </a:p>
          <a:p>
            <a:pPr lvl="0"/>
            <a:r>
              <a:rPr lang="en-US" dirty="0"/>
              <a:t>Amend legislation if the MP is on a Public Bill Committee.</a:t>
            </a:r>
            <a:endParaRPr lang="en-GB" dirty="0"/>
          </a:p>
          <a:p>
            <a:r>
              <a:rPr lang="en-US" dirty="0"/>
              <a:t>A Private Members Bill. </a:t>
            </a:r>
            <a:endParaRPr lang="en-GB" dirty="0"/>
          </a:p>
        </p:txBody>
      </p:sp>
    </p:spTree>
    <p:extLst>
      <p:ext uri="{BB962C8B-B14F-4D97-AF65-F5344CB8AC3E}">
        <p14:creationId xmlns:p14="http://schemas.microsoft.com/office/powerpoint/2010/main" val="22835769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 of Backbench MPs 4</a:t>
            </a:r>
            <a:endParaRPr lang="en-GB" dirty="0"/>
          </a:p>
        </p:txBody>
      </p:sp>
      <p:sp>
        <p:nvSpPr>
          <p:cNvPr id="3" name="Content Placeholder 2"/>
          <p:cNvSpPr>
            <a:spLocks noGrp="1"/>
          </p:cNvSpPr>
          <p:nvPr>
            <p:ph idx="1"/>
          </p:nvPr>
        </p:nvSpPr>
        <p:spPr/>
        <p:txBody>
          <a:bodyPr/>
          <a:lstStyle/>
          <a:p>
            <a:pPr lvl="0"/>
            <a:r>
              <a:rPr lang="en-US" dirty="0"/>
              <a:t>Representations to outside bodies.</a:t>
            </a:r>
            <a:endParaRPr lang="en-GB" dirty="0"/>
          </a:p>
          <a:p>
            <a:pPr lvl="0"/>
            <a:r>
              <a:rPr lang="en-US" dirty="0"/>
              <a:t>Select Committees.</a:t>
            </a:r>
            <a:endParaRPr lang="en-GB" dirty="0"/>
          </a:p>
          <a:p>
            <a:pPr lvl="0"/>
            <a:r>
              <a:rPr lang="en-US" dirty="0"/>
              <a:t>Party Committees</a:t>
            </a:r>
            <a:endParaRPr lang="en-GB" dirty="0"/>
          </a:p>
          <a:p>
            <a:r>
              <a:rPr lang="en-US" dirty="0"/>
              <a:t>The media - both national and local</a:t>
            </a:r>
            <a:endParaRPr lang="en-GB" dirty="0"/>
          </a:p>
        </p:txBody>
      </p:sp>
    </p:spTree>
    <p:extLst>
      <p:ext uri="{BB962C8B-B14F-4D97-AF65-F5344CB8AC3E}">
        <p14:creationId xmlns:p14="http://schemas.microsoft.com/office/powerpoint/2010/main" val="6736381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Should the powers of backbenchers be</a:t>
            </a:r>
            <a:br>
              <a:rPr lang="en-US" dirty="0"/>
            </a:br>
            <a:r>
              <a:rPr lang="en-US" dirty="0"/>
              <a:t>increased?</a:t>
            </a:r>
            <a:endParaRPr lang="en-GB" dirty="0"/>
          </a:p>
        </p:txBody>
      </p:sp>
      <p:sp>
        <p:nvSpPr>
          <p:cNvPr id="3" name="Content Placeholder 2"/>
          <p:cNvSpPr>
            <a:spLocks noGrp="1"/>
          </p:cNvSpPr>
          <p:nvPr>
            <p:ph idx="1"/>
          </p:nvPr>
        </p:nvSpPr>
        <p:spPr/>
        <p:txBody>
          <a:bodyPr/>
          <a:lstStyle/>
          <a:p>
            <a:pPr lvl="0"/>
            <a:r>
              <a:rPr lang="en-US" u="sng" dirty="0"/>
              <a:t>Arguments in </a:t>
            </a:r>
            <a:r>
              <a:rPr lang="en-US" u="sng" dirty="0" err="1"/>
              <a:t>favour</a:t>
            </a:r>
            <a:endParaRPr lang="en-GB" dirty="0"/>
          </a:p>
          <a:p>
            <a:pPr lvl="0"/>
            <a:r>
              <a:rPr lang="en-US" dirty="0"/>
              <a:t>Decisions should be taken in the national interest not the party interest.</a:t>
            </a:r>
            <a:endParaRPr lang="en-GB" dirty="0"/>
          </a:p>
          <a:p>
            <a:pPr lvl="0"/>
            <a:r>
              <a:rPr lang="en-US" dirty="0"/>
              <a:t>Some issues are technical not political.</a:t>
            </a:r>
            <a:endParaRPr lang="en-GB" dirty="0"/>
          </a:p>
          <a:p>
            <a:r>
              <a:rPr lang="en-US" dirty="0"/>
              <a:t>MPs should not be dictated to by their party.</a:t>
            </a:r>
            <a:endParaRPr lang="en-GB" dirty="0"/>
          </a:p>
        </p:txBody>
      </p:sp>
    </p:spTree>
    <p:extLst>
      <p:ext uri="{BB962C8B-B14F-4D97-AF65-F5344CB8AC3E}">
        <p14:creationId xmlns:p14="http://schemas.microsoft.com/office/powerpoint/2010/main" val="4767635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Should the powers of backbenchers be</a:t>
            </a:r>
            <a:br>
              <a:rPr lang="en-US" dirty="0"/>
            </a:br>
            <a:r>
              <a:rPr lang="en-US" dirty="0"/>
              <a:t>increased? 2</a:t>
            </a:r>
            <a:endParaRPr lang="en-GB" dirty="0"/>
          </a:p>
        </p:txBody>
      </p:sp>
      <p:sp>
        <p:nvSpPr>
          <p:cNvPr id="3" name="Content Placeholder 2"/>
          <p:cNvSpPr>
            <a:spLocks noGrp="1"/>
          </p:cNvSpPr>
          <p:nvPr>
            <p:ph idx="1"/>
          </p:nvPr>
        </p:nvSpPr>
        <p:spPr/>
        <p:txBody>
          <a:bodyPr/>
          <a:lstStyle/>
          <a:p>
            <a:pPr lvl="0"/>
            <a:r>
              <a:rPr lang="en-US" dirty="0"/>
              <a:t>Better policies and legislation might result.</a:t>
            </a:r>
            <a:endParaRPr lang="en-GB" dirty="0"/>
          </a:p>
          <a:p>
            <a:pPr lvl="0"/>
            <a:r>
              <a:rPr lang="en-US" dirty="0"/>
              <a:t>MPs could better represent constituency interests.</a:t>
            </a:r>
            <a:endParaRPr lang="en-GB" dirty="0"/>
          </a:p>
          <a:p>
            <a:pPr lvl="0"/>
            <a:r>
              <a:rPr lang="en-US" dirty="0"/>
              <a:t>It could make the government more accountable.</a:t>
            </a:r>
            <a:endParaRPr lang="en-GB" dirty="0"/>
          </a:p>
          <a:p>
            <a:r>
              <a:rPr lang="en-US" dirty="0"/>
              <a:t>It might produce a higher </a:t>
            </a:r>
            <a:r>
              <a:rPr lang="en-US" dirty="0" err="1"/>
              <a:t>calibre</a:t>
            </a:r>
            <a:r>
              <a:rPr lang="en-US" dirty="0"/>
              <a:t> of MPs.</a:t>
            </a:r>
            <a:endParaRPr lang="en-GB" dirty="0"/>
          </a:p>
        </p:txBody>
      </p:sp>
    </p:spTree>
    <p:extLst>
      <p:ext uri="{BB962C8B-B14F-4D97-AF65-F5344CB8AC3E}">
        <p14:creationId xmlns:p14="http://schemas.microsoft.com/office/powerpoint/2010/main" val="3524692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000000"/>
                </a:solidFill>
                <a:effectLst/>
                <a:latin typeface="Arial"/>
                <a:ea typeface="Times New Roman"/>
              </a:rPr>
              <a:t>The Opposition 1</a:t>
            </a:r>
            <a:endParaRPr lang="en-GB" dirty="0"/>
          </a:p>
        </p:txBody>
      </p:sp>
      <p:sp>
        <p:nvSpPr>
          <p:cNvPr id="3" name="Content Placeholder 2"/>
          <p:cNvSpPr>
            <a:spLocks noGrp="1"/>
          </p:cNvSpPr>
          <p:nvPr>
            <p:ph idx="1"/>
          </p:nvPr>
        </p:nvSpPr>
        <p:spPr/>
        <p:txBody>
          <a:bodyPr>
            <a:normAutofit fontScale="77500" lnSpcReduction="20000"/>
          </a:bodyPr>
          <a:lstStyle/>
          <a:p>
            <a:pPr lvl="0">
              <a:lnSpc>
                <a:spcPct val="121000"/>
              </a:lnSpc>
              <a:spcBef>
                <a:spcPts val="540"/>
              </a:spcBef>
              <a:buClr>
                <a:srgbClr val="000000"/>
              </a:buClr>
              <a:buSzPts val="600"/>
              <a:buFont typeface="Arial"/>
              <a:buChar char="·"/>
              <a:tabLst>
                <a:tab pos="274320" algn="l"/>
              </a:tabLst>
            </a:pPr>
            <a:r>
              <a:rPr lang="en-US" spc="-15" dirty="0" smtClean="0">
                <a:solidFill>
                  <a:srgbClr val="000000"/>
                </a:solidFill>
                <a:effectLst/>
                <a:latin typeface="Arial"/>
                <a:ea typeface="Times New Roman"/>
                <a:cs typeface="Verdana"/>
              </a:rPr>
              <a:t>The largest party in opposition forms the Opposition.</a:t>
            </a:r>
            <a:endParaRPr lang="en-GB" spc="-15" dirty="0" smtClean="0">
              <a:solidFill>
                <a:srgbClr val="000000"/>
              </a:solidFill>
              <a:effectLst/>
              <a:latin typeface="Symbol"/>
              <a:ea typeface="Times New Roman"/>
              <a:cs typeface="Symbol"/>
            </a:endParaRPr>
          </a:p>
          <a:p>
            <a:pPr marR="365760" lvl="0">
              <a:buClr>
                <a:srgbClr val="000000"/>
              </a:buClr>
              <a:buSzPts val="600"/>
              <a:buFont typeface="Arial"/>
              <a:buChar char="·"/>
              <a:tabLst>
                <a:tab pos="274320" algn="l"/>
              </a:tabLst>
            </a:pPr>
            <a:r>
              <a:rPr lang="en-US" spc="-15" dirty="0" smtClean="0">
                <a:solidFill>
                  <a:srgbClr val="000000"/>
                </a:solidFill>
                <a:effectLst/>
                <a:latin typeface="Arial"/>
                <a:ea typeface="Times New Roman"/>
                <a:cs typeface="Verdana"/>
              </a:rPr>
              <a:t>The Leader of the Opposition is paid a salary from</a:t>
            </a:r>
            <a:br>
              <a:rPr lang="en-US" spc="-15" dirty="0" smtClean="0">
                <a:solidFill>
                  <a:srgbClr val="000000"/>
                </a:solidFill>
                <a:effectLst/>
                <a:latin typeface="Arial"/>
                <a:ea typeface="Times New Roman"/>
                <a:cs typeface="Verdana"/>
              </a:rPr>
            </a:br>
            <a:r>
              <a:rPr lang="en-US" spc="-15" dirty="0" smtClean="0">
                <a:solidFill>
                  <a:srgbClr val="000000"/>
                </a:solidFill>
                <a:effectLst/>
                <a:latin typeface="Arial"/>
                <a:ea typeface="Times New Roman"/>
                <a:cs typeface="Verdana"/>
              </a:rPr>
              <a:t>public funds in addition to his/her MPs salary.</a:t>
            </a:r>
            <a:endParaRPr lang="en-GB" spc="-15" dirty="0" smtClean="0">
              <a:solidFill>
                <a:srgbClr val="000000"/>
              </a:solidFill>
              <a:effectLst/>
              <a:latin typeface="Symbol"/>
              <a:ea typeface="Times New Roman"/>
              <a:cs typeface="Symbol"/>
            </a:endParaRPr>
          </a:p>
          <a:p>
            <a:pPr lvl="0">
              <a:lnSpc>
                <a:spcPct val="120000"/>
              </a:lnSpc>
              <a:spcBef>
                <a:spcPts val="360"/>
              </a:spcBef>
              <a:buClr>
                <a:srgbClr val="000000"/>
              </a:buClr>
              <a:buSzPts val="600"/>
              <a:buFont typeface="Arial"/>
              <a:buChar char="·"/>
              <a:tabLst>
                <a:tab pos="274320" algn="l"/>
              </a:tabLst>
            </a:pPr>
            <a:r>
              <a:rPr lang="en-US" spc="-15" dirty="0" smtClean="0">
                <a:solidFill>
                  <a:srgbClr val="000000"/>
                </a:solidFill>
                <a:effectLst/>
                <a:latin typeface="Arial"/>
                <a:ea typeface="Times New Roman"/>
                <a:cs typeface="Verdana"/>
              </a:rPr>
              <a:t>The Opposition Chief Whip is also paid.</a:t>
            </a:r>
            <a:endParaRPr lang="en-GB" spc="-15" dirty="0" smtClean="0">
              <a:solidFill>
                <a:srgbClr val="000000"/>
              </a:solidFill>
              <a:effectLst/>
              <a:latin typeface="Symbol"/>
              <a:ea typeface="Times New Roman"/>
              <a:cs typeface="Symbol"/>
            </a:endParaRPr>
          </a:p>
          <a:p>
            <a:pPr marR="274320" lvl="0">
              <a:buClr>
                <a:srgbClr val="000000"/>
              </a:buClr>
              <a:buSzPts val="600"/>
              <a:buFont typeface="Arial"/>
              <a:buChar char="·"/>
              <a:tabLst>
                <a:tab pos="274320" algn="l"/>
              </a:tabLst>
            </a:pPr>
            <a:r>
              <a:rPr lang="en-US" spc="-15" dirty="0" smtClean="0">
                <a:solidFill>
                  <a:srgbClr val="000000"/>
                </a:solidFill>
                <a:effectLst/>
                <a:latin typeface="Arial"/>
                <a:ea typeface="Times New Roman"/>
                <a:cs typeface="Verdana"/>
              </a:rPr>
              <a:t>Opposition parties receive money for parliamentary work from public funds.</a:t>
            </a:r>
            <a:endParaRPr lang="en-GB" spc="-15" dirty="0" smtClean="0">
              <a:solidFill>
                <a:srgbClr val="000000"/>
              </a:solidFill>
              <a:effectLst/>
              <a:latin typeface="Symbol"/>
              <a:ea typeface="Times New Roman"/>
              <a:cs typeface="Symbol"/>
            </a:endParaRPr>
          </a:p>
          <a:p>
            <a:r>
              <a:rPr lang="en-US" spc="10" dirty="0" smtClean="0">
                <a:solidFill>
                  <a:srgbClr val="000000"/>
                </a:solidFill>
                <a:effectLst/>
                <a:latin typeface="Arial"/>
                <a:ea typeface="Times New Roman"/>
              </a:rPr>
              <a:t>The Official Opposition has certain rights in Parliament: </a:t>
            </a:r>
            <a:r>
              <a:rPr lang="en-US" spc="15" dirty="0" smtClean="0">
                <a:solidFill>
                  <a:srgbClr val="000000"/>
                </a:solidFill>
                <a:effectLst/>
                <a:latin typeface="Arial"/>
                <a:ea typeface="Times New Roman"/>
              </a:rPr>
              <a:t>the right to reply to ministers in debates, Opposition </a:t>
            </a:r>
            <a:r>
              <a:rPr lang="en-US" dirty="0" smtClean="0">
                <a:solidFill>
                  <a:srgbClr val="000000"/>
                </a:solidFill>
                <a:effectLst/>
                <a:latin typeface="Arial"/>
                <a:ea typeface="Times New Roman"/>
              </a:rPr>
              <a:t>time when they can introduce debates and preferential treatment for the Leader of the Opposition at PM question time.</a:t>
            </a:r>
            <a:endParaRPr lang="en-GB" dirty="0"/>
          </a:p>
        </p:txBody>
      </p:sp>
    </p:spTree>
    <p:extLst>
      <p:ext uri="{BB962C8B-B14F-4D97-AF65-F5344CB8AC3E}">
        <p14:creationId xmlns:p14="http://schemas.microsoft.com/office/powerpoint/2010/main" val="24709950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Should the powers of backbenchers be</a:t>
            </a:r>
            <a:br>
              <a:rPr lang="en-US" dirty="0"/>
            </a:br>
            <a:r>
              <a:rPr lang="en-US" dirty="0"/>
              <a:t>increased? 3</a:t>
            </a:r>
            <a:endParaRPr lang="en-GB" dirty="0"/>
          </a:p>
        </p:txBody>
      </p:sp>
      <p:sp>
        <p:nvSpPr>
          <p:cNvPr id="3" name="Content Placeholder 2"/>
          <p:cNvSpPr>
            <a:spLocks noGrp="1"/>
          </p:cNvSpPr>
          <p:nvPr>
            <p:ph idx="1"/>
          </p:nvPr>
        </p:nvSpPr>
        <p:spPr/>
        <p:txBody>
          <a:bodyPr/>
          <a:lstStyle/>
          <a:p>
            <a:pPr lvl="0"/>
            <a:r>
              <a:rPr lang="en-US" u="sng" dirty="0"/>
              <a:t>Arguments against </a:t>
            </a:r>
            <a:endParaRPr lang="en-GB" dirty="0"/>
          </a:p>
          <a:p>
            <a:pPr lvl="0"/>
            <a:r>
              <a:rPr lang="en-US" dirty="0"/>
              <a:t>In a sense all votes are free votes.</a:t>
            </a:r>
            <a:endParaRPr lang="en-GB" dirty="0"/>
          </a:p>
          <a:p>
            <a:pPr lvl="0"/>
            <a:r>
              <a:rPr lang="en-US" dirty="0"/>
              <a:t>There are different interpretations what the national interest is, which parties represent .</a:t>
            </a:r>
            <a:endParaRPr lang="en-GB" dirty="0"/>
          </a:p>
          <a:p>
            <a:pPr lvl="0"/>
            <a:r>
              <a:rPr lang="en-US" dirty="0"/>
              <a:t>Politics is about deciding priorities and parties</a:t>
            </a:r>
            <a:br>
              <a:rPr lang="en-US" dirty="0"/>
            </a:br>
            <a:r>
              <a:rPr lang="en-US" dirty="0"/>
              <a:t>represent different views about priorities.</a:t>
            </a:r>
            <a:endParaRPr lang="en-GB" dirty="0"/>
          </a:p>
        </p:txBody>
      </p:sp>
    </p:spTree>
    <p:extLst>
      <p:ext uri="{BB962C8B-B14F-4D97-AF65-F5344CB8AC3E}">
        <p14:creationId xmlns:p14="http://schemas.microsoft.com/office/powerpoint/2010/main" val="16999214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Should the powers of backbenchers be</a:t>
            </a:r>
            <a:br>
              <a:rPr lang="en-US" dirty="0" smtClean="0"/>
            </a:br>
            <a:r>
              <a:rPr lang="en-US" dirty="0" smtClean="0"/>
              <a:t>increased? 4</a:t>
            </a:r>
            <a:endParaRPr lang="en-GB" dirty="0"/>
          </a:p>
        </p:txBody>
      </p:sp>
      <p:sp>
        <p:nvSpPr>
          <p:cNvPr id="3" name="Content Placeholder 2"/>
          <p:cNvSpPr>
            <a:spLocks noGrp="1"/>
          </p:cNvSpPr>
          <p:nvPr>
            <p:ph idx="1"/>
          </p:nvPr>
        </p:nvSpPr>
        <p:spPr/>
        <p:txBody>
          <a:bodyPr>
            <a:normAutofit/>
          </a:bodyPr>
          <a:lstStyle/>
          <a:p>
            <a:pPr lvl="0"/>
            <a:r>
              <a:rPr lang="en-US" dirty="0" smtClean="0"/>
              <a:t>People </a:t>
            </a:r>
            <a:r>
              <a:rPr lang="en-US" dirty="0"/>
              <a:t>vote for parties not individuals and would expect the MP to support the party.</a:t>
            </a:r>
            <a:endParaRPr lang="en-GB" dirty="0"/>
          </a:p>
          <a:p>
            <a:pPr lvl="0"/>
            <a:r>
              <a:rPr lang="en-US" dirty="0"/>
              <a:t>Without tight schedules and party discipline there would be less legislation.</a:t>
            </a:r>
            <a:endParaRPr lang="en-GB" dirty="0"/>
          </a:p>
          <a:p>
            <a:r>
              <a:rPr lang="en-US" dirty="0"/>
              <a:t>The public expects the government to take action on every issue. It is unrealistic to expect people to give up power to backbenchers.</a:t>
            </a:r>
            <a:endParaRPr lang="en-GB" dirty="0"/>
          </a:p>
        </p:txBody>
      </p:sp>
    </p:spTree>
    <p:extLst>
      <p:ext uri="{BB962C8B-B14F-4D97-AF65-F5344CB8AC3E}">
        <p14:creationId xmlns:p14="http://schemas.microsoft.com/office/powerpoint/2010/main" val="13053920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7227"/>
          <a:stretch/>
        </p:blipFill>
        <p:spPr>
          <a:xfrm>
            <a:off x="1459782" y="0"/>
            <a:ext cx="5848522" cy="6890889"/>
          </a:xfrm>
          <a:prstGeom prst="rect">
            <a:avLst/>
          </a:prstGeom>
        </p:spPr>
      </p:pic>
    </p:spTree>
    <p:extLst>
      <p:ext uri="{BB962C8B-B14F-4D97-AF65-F5344CB8AC3E}">
        <p14:creationId xmlns:p14="http://schemas.microsoft.com/office/powerpoint/2010/main" val="1253785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00"/>
                </a:solidFill>
                <a:effectLst/>
                <a:latin typeface="Arial"/>
                <a:ea typeface="Times New Roman"/>
              </a:rPr>
              <a:t>The Role of the Opposition</a:t>
            </a:r>
            <a:endParaRPr lang="en-GB" dirty="0"/>
          </a:p>
        </p:txBody>
      </p:sp>
      <p:sp>
        <p:nvSpPr>
          <p:cNvPr id="3" name="Content Placeholder 2"/>
          <p:cNvSpPr>
            <a:spLocks noGrp="1"/>
          </p:cNvSpPr>
          <p:nvPr>
            <p:ph idx="1"/>
          </p:nvPr>
        </p:nvSpPr>
        <p:spPr/>
        <p:txBody>
          <a:bodyPr>
            <a:normAutofit fontScale="92500" lnSpcReduction="20000"/>
          </a:bodyPr>
          <a:lstStyle/>
          <a:p>
            <a:pPr lvl="0"/>
            <a:r>
              <a:rPr lang="en-US" dirty="0"/>
              <a:t>To be ready to take up the reins of government at any time.</a:t>
            </a:r>
            <a:endParaRPr lang="en-GB" dirty="0"/>
          </a:p>
          <a:p>
            <a:pPr lvl="0"/>
            <a:r>
              <a:rPr lang="en-US" dirty="0"/>
              <a:t>To criticize government policy and expose its inadequacies.</a:t>
            </a:r>
            <a:endParaRPr lang="en-GB" dirty="0"/>
          </a:p>
          <a:p>
            <a:pPr lvl="0"/>
            <a:r>
              <a:rPr lang="en-US" dirty="0"/>
              <a:t>To put forward its considered alternative policies.</a:t>
            </a:r>
            <a:endParaRPr lang="en-GB" dirty="0"/>
          </a:p>
          <a:p>
            <a:pPr lvl="0"/>
            <a:r>
              <a:rPr lang="en-US" dirty="0"/>
              <a:t>Through its criticisms it may influence</a:t>
            </a:r>
            <a:endParaRPr lang="en-GB" dirty="0"/>
          </a:p>
          <a:p>
            <a:r>
              <a:rPr lang="en-US" dirty="0"/>
              <a:t>government policy.</a:t>
            </a:r>
            <a:endParaRPr lang="en-GB" dirty="0"/>
          </a:p>
          <a:p>
            <a:r>
              <a:rPr lang="en-US" dirty="0"/>
              <a:t>To rethink and adapt the policies of the party </a:t>
            </a:r>
            <a:r>
              <a:rPr lang="en-US" dirty="0" err="1"/>
              <a:t>eg</a:t>
            </a:r>
            <a:r>
              <a:rPr lang="en-US" dirty="0"/>
              <a:t> the change to Clause IV of the </a:t>
            </a:r>
            <a:r>
              <a:rPr lang="en-US" dirty="0" err="1"/>
              <a:t>Labour</a:t>
            </a:r>
            <a:r>
              <a:rPr lang="en-US" dirty="0"/>
              <a:t> Party Constitution 1995.</a:t>
            </a:r>
            <a:endParaRPr lang="en-GB" dirty="0"/>
          </a:p>
        </p:txBody>
      </p:sp>
    </p:spTree>
    <p:extLst>
      <p:ext uri="{BB962C8B-B14F-4D97-AF65-F5344CB8AC3E}">
        <p14:creationId xmlns:p14="http://schemas.microsoft.com/office/powerpoint/2010/main" val="2486579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main features of the Opposition</a:t>
            </a:r>
            <a:endParaRPr lang="en-GB" dirty="0"/>
          </a:p>
        </p:txBody>
      </p:sp>
      <p:sp>
        <p:nvSpPr>
          <p:cNvPr id="3" name="Content Placeholder 2"/>
          <p:cNvSpPr>
            <a:spLocks noGrp="1"/>
          </p:cNvSpPr>
          <p:nvPr>
            <p:ph idx="1"/>
          </p:nvPr>
        </p:nvSpPr>
        <p:spPr/>
        <p:txBody>
          <a:bodyPr/>
          <a:lstStyle/>
          <a:p>
            <a:pPr lvl="0"/>
            <a:r>
              <a:rPr lang="en-US" dirty="0"/>
              <a:t>Parliamentary - faces the Government in Parliament.</a:t>
            </a:r>
            <a:endParaRPr lang="en-GB" dirty="0"/>
          </a:p>
          <a:p>
            <a:pPr lvl="0"/>
            <a:r>
              <a:rPr lang="en-US" dirty="0"/>
              <a:t>Office seeking - its role is to try to replace</a:t>
            </a:r>
            <a:br>
              <a:rPr lang="en-US" dirty="0"/>
            </a:br>
            <a:r>
              <a:rPr lang="en-US" dirty="0"/>
              <a:t>those in power not just oppose them.</a:t>
            </a:r>
            <a:endParaRPr lang="en-GB" dirty="0"/>
          </a:p>
          <a:p>
            <a:pPr lvl="0"/>
            <a:r>
              <a:rPr lang="en-US" dirty="0"/>
              <a:t>Loyal - it is non revolutionary and accepts the British Constitution.</a:t>
            </a:r>
            <a:endParaRPr lang="en-GB" dirty="0"/>
          </a:p>
          <a:p>
            <a:r>
              <a:rPr lang="en-US" dirty="0"/>
              <a:t>Single Party - the Opposition holds almost all the seats not held by Government.</a:t>
            </a:r>
            <a:endParaRPr lang="en-GB" dirty="0"/>
          </a:p>
        </p:txBody>
      </p:sp>
    </p:spTree>
    <p:extLst>
      <p:ext uri="{BB962C8B-B14F-4D97-AF65-F5344CB8AC3E}">
        <p14:creationId xmlns:p14="http://schemas.microsoft.com/office/powerpoint/2010/main" val="2693357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Other </a:t>
            </a:r>
            <a:r>
              <a:rPr lang="en-US" dirty="0" smtClean="0"/>
              <a:t>Opposition 1</a:t>
            </a:r>
            <a:endParaRPr lang="en-GB" dirty="0"/>
          </a:p>
        </p:txBody>
      </p:sp>
      <p:sp>
        <p:nvSpPr>
          <p:cNvPr id="3" name="Content Placeholder 2"/>
          <p:cNvSpPr>
            <a:spLocks noGrp="1"/>
          </p:cNvSpPr>
          <p:nvPr>
            <p:ph idx="1"/>
          </p:nvPr>
        </p:nvSpPr>
        <p:spPr/>
        <p:txBody>
          <a:bodyPr>
            <a:normAutofit lnSpcReduction="10000"/>
          </a:bodyPr>
          <a:lstStyle/>
          <a:p>
            <a:pPr lvl="0"/>
            <a:r>
              <a:rPr lang="en-US" u="sng" dirty="0"/>
              <a:t>Within Parliament </a:t>
            </a:r>
            <a:endParaRPr lang="en-GB" dirty="0"/>
          </a:p>
          <a:p>
            <a:pPr lvl="0"/>
            <a:r>
              <a:rPr lang="en-US" dirty="0"/>
              <a:t>Groups within the main parties which disagree with their leadership.</a:t>
            </a:r>
            <a:endParaRPr lang="en-GB" dirty="0"/>
          </a:p>
          <a:p>
            <a:pPr lvl="0"/>
            <a:r>
              <a:rPr lang="en-US" dirty="0"/>
              <a:t>Other political parties with parliamentary representation.</a:t>
            </a:r>
            <a:endParaRPr lang="en-GB" dirty="0"/>
          </a:p>
          <a:p>
            <a:pPr lvl="0"/>
            <a:r>
              <a:rPr lang="en-US" u="sng" dirty="0"/>
              <a:t>Anti parliamentary groups </a:t>
            </a:r>
            <a:r>
              <a:rPr lang="en-US" dirty="0" smtClean="0"/>
              <a:t>– regard</a:t>
            </a:r>
            <a:r>
              <a:rPr lang="en-GB" dirty="0" smtClean="0"/>
              <a:t> </a:t>
            </a:r>
            <a:r>
              <a:rPr lang="en-US" dirty="0" smtClean="0"/>
              <a:t>Westminster </a:t>
            </a:r>
            <a:r>
              <a:rPr lang="en-US" dirty="0"/>
              <a:t>opposition as opposition on details rather than fundamentals </a:t>
            </a:r>
            <a:r>
              <a:rPr lang="en-US" dirty="0" err="1"/>
              <a:t>eg</a:t>
            </a:r>
            <a:r>
              <a:rPr lang="en-US" dirty="0"/>
              <a:t> Socialist Workers Party.</a:t>
            </a:r>
            <a:endParaRPr lang="en-GB" dirty="0"/>
          </a:p>
        </p:txBody>
      </p:sp>
    </p:spTree>
    <p:extLst>
      <p:ext uri="{BB962C8B-B14F-4D97-AF65-F5344CB8AC3E}">
        <p14:creationId xmlns:p14="http://schemas.microsoft.com/office/powerpoint/2010/main" val="2192045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a:t>
            </a:r>
            <a:r>
              <a:rPr lang="en-US" dirty="0" smtClean="0"/>
              <a:t>Opposition 2</a:t>
            </a:r>
            <a:endParaRPr lang="en-GB" dirty="0"/>
          </a:p>
        </p:txBody>
      </p:sp>
      <p:sp>
        <p:nvSpPr>
          <p:cNvPr id="3" name="Content Placeholder 2"/>
          <p:cNvSpPr>
            <a:spLocks noGrp="1"/>
          </p:cNvSpPr>
          <p:nvPr>
            <p:ph idx="1"/>
          </p:nvPr>
        </p:nvSpPr>
        <p:spPr/>
        <p:txBody>
          <a:bodyPr/>
          <a:lstStyle/>
          <a:p>
            <a:pPr lvl="0"/>
            <a:r>
              <a:rPr lang="en-US" u="sng" dirty="0"/>
              <a:t>Extra parliamentary groups </a:t>
            </a:r>
            <a:r>
              <a:rPr lang="en-US" dirty="0"/>
              <a:t>-</a:t>
            </a:r>
            <a:r>
              <a:rPr lang="en-US" u="sng" dirty="0"/>
              <a:t> </a:t>
            </a:r>
            <a:r>
              <a:rPr lang="en-US" dirty="0"/>
              <a:t>groups which are loyal to the constitution but pursue their activities outside parliament.</a:t>
            </a:r>
            <a:endParaRPr lang="en-GB" dirty="0"/>
          </a:p>
          <a:p>
            <a:pPr lvl="1"/>
            <a:r>
              <a:rPr lang="en-US" dirty="0"/>
              <a:t>individual citizens</a:t>
            </a:r>
            <a:endParaRPr lang="en-GB" dirty="0"/>
          </a:p>
          <a:p>
            <a:pPr lvl="1"/>
            <a:r>
              <a:rPr lang="en-US" dirty="0"/>
              <a:t>pressure groups</a:t>
            </a:r>
            <a:endParaRPr lang="en-GB" dirty="0"/>
          </a:p>
          <a:p>
            <a:pPr lvl="1"/>
            <a:r>
              <a:rPr lang="en-US" dirty="0"/>
              <a:t>parties without parliamentary representation</a:t>
            </a:r>
            <a:endParaRPr lang="en-GB" dirty="0"/>
          </a:p>
        </p:txBody>
      </p:sp>
    </p:spTree>
    <p:extLst>
      <p:ext uri="{BB962C8B-B14F-4D97-AF65-F5344CB8AC3E}">
        <p14:creationId xmlns:p14="http://schemas.microsoft.com/office/powerpoint/2010/main" val="3156435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Criticisms of Parliamentary Opposition</a:t>
            </a:r>
            <a:endParaRPr lang="en-GB" dirty="0"/>
          </a:p>
        </p:txBody>
      </p:sp>
      <p:sp>
        <p:nvSpPr>
          <p:cNvPr id="3" name="Content Placeholder 2"/>
          <p:cNvSpPr>
            <a:spLocks noGrp="1"/>
          </p:cNvSpPr>
          <p:nvPr>
            <p:ph idx="1"/>
          </p:nvPr>
        </p:nvSpPr>
        <p:spPr/>
        <p:txBody>
          <a:bodyPr/>
          <a:lstStyle/>
          <a:p>
            <a:pPr lvl="0"/>
            <a:r>
              <a:rPr lang="en-US" dirty="0"/>
              <a:t>Always </a:t>
            </a:r>
            <a:r>
              <a:rPr lang="en-US" dirty="0" err="1"/>
              <a:t>criticising</a:t>
            </a:r>
            <a:r>
              <a:rPr lang="en-US" dirty="0"/>
              <a:t> the government.</a:t>
            </a:r>
            <a:endParaRPr lang="en-GB" dirty="0"/>
          </a:p>
          <a:p>
            <a:pPr lvl="0"/>
            <a:r>
              <a:rPr lang="en-US" dirty="0"/>
              <a:t>Muting its criticisms in a desire to be seen as a responsible alternative.</a:t>
            </a:r>
            <a:endParaRPr lang="en-GB" dirty="0"/>
          </a:p>
          <a:p>
            <a:r>
              <a:rPr lang="en-US" dirty="0"/>
              <a:t>Powerless</a:t>
            </a:r>
            <a:r>
              <a:rPr lang="en-US" dirty="0" smtClean="0"/>
              <a:t>.</a:t>
            </a:r>
          </a:p>
        </p:txBody>
      </p:sp>
    </p:spTree>
    <p:extLst>
      <p:ext uri="{BB962C8B-B14F-4D97-AF65-F5344CB8AC3E}">
        <p14:creationId xmlns:p14="http://schemas.microsoft.com/office/powerpoint/2010/main" val="2276397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Advantages of the Official Opposition</a:t>
            </a:r>
            <a:endParaRPr lang="en-GB" dirty="0"/>
          </a:p>
        </p:txBody>
      </p:sp>
      <p:sp>
        <p:nvSpPr>
          <p:cNvPr id="3" name="Content Placeholder 2"/>
          <p:cNvSpPr>
            <a:spLocks noGrp="1"/>
          </p:cNvSpPr>
          <p:nvPr>
            <p:ph idx="1"/>
          </p:nvPr>
        </p:nvSpPr>
        <p:spPr/>
        <p:txBody>
          <a:bodyPr/>
          <a:lstStyle/>
          <a:p>
            <a:pPr lvl="0"/>
            <a:r>
              <a:rPr lang="en-US" dirty="0"/>
              <a:t>Provides a channel for dissent.</a:t>
            </a:r>
            <a:endParaRPr lang="en-GB" dirty="0"/>
          </a:p>
          <a:p>
            <a:r>
              <a:rPr lang="en-US" dirty="0"/>
              <a:t>Provides for continuous scrutiny of government activity.</a:t>
            </a:r>
            <a:endParaRPr lang="en-GB" dirty="0"/>
          </a:p>
        </p:txBody>
      </p:sp>
    </p:spTree>
    <p:extLst>
      <p:ext uri="{BB962C8B-B14F-4D97-AF65-F5344CB8AC3E}">
        <p14:creationId xmlns:p14="http://schemas.microsoft.com/office/powerpoint/2010/main" val="4018613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role of the Individual MP</a:t>
            </a:r>
            <a:r>
              <a:rPr lang="en-GB" dirty="0"/>
              <a:t/>
            </a:r>
            <a:br>
              <a:rPr lang="en-GB" dirty="0"/>
            </a:br>
            <a:r>
              <a:rPr lang="en-US" dirty="0"/>
              <a:t>Duties 1</a:t>
            </a:r>
            <a:endParaRPr lang="en-GB" dirty="0"/>
          </a:p>
        </p:txBody>
      </p:sp>
      <p:sp>
        <p:nvSpPr>
          <p:cNvPr id="3" name="Content Placeholder 2"/>
          <p:cNvSpPr>
            <a:spLocks noGrp="1"/>
          </p:cNvSpPr>
          <p:nvPr>
            <p:ph idx="1"/>
          </p:nvPr>
        </p:nvSpPr>
        <p:spPr/>
        <p:txBody>
          <a:bodyPr>
            <a:normAutofit fontScale="77500" lnSpcReduction="20000"/>
          </a:bodyPr>
          <a:lstStyle/>
          <a:p>
            <a:pPr lvl="0"/>
            <a:r>
              <a:rPr lang="en-US" u="sng" dirty="0"/>
              <a:t>To the Nation </a:t>
            </a:r>
            <a:endParaRPr lang="en-GB" dirty="0"/>
          </a:p>
          <a:p>
            <a:pPr lvl="0"/>
            <a:r>
              <a:rPr lang="en-US" dirty="0"/>
              <a:t>The MP has a duty to do what is right for the nation as a whole.</a:t>
            </a:r>
            <a:endParaRPr lang="en-GB" dirty="0"/>
          </a:p>
          <a:p>
            <a:pPr lvl="0"/>
            <a:r>
              <a:rPr lang="en-US" u="sng" dirty="0"/>
              <a:t>To his/her constituents</a:t>
            </a:r>
            <a:endParaRPr lang="en-GB" dirty="0"/>
          </a:p>
          <a:p>
            <a:pPr lvl="0"/>
            <a:r>
              <a:rPr lang="en-US" dirty="0"/>
              <a:t>An MP is the representative of his/her electorate.</a:t>
            </a:r>
            <a:endParaRPr lang="en-GB" dirty="0"/>
          </a:p>
          <a:p>
            <a:r>
              <a:rPr lang="en-US" dirty="0"/>
              <a:t>He/she has the duty to represent their interests and to</a:t>
            </a:r>
            <a:endParaRPr lang="en-GB" dirty="0"/>
          </a:p>
          <a:p>
            <a:r>
              <a:rPr lang="en-US" dirty="0"/>
              <a:t>try to solve their problems. A large part of the MPs</a:t>
            </a:r>
            <a:endParaRPr lang="en-GB" dirty="0"/>
          </a:p>
          <a:p>
            <a:r>
              <a:rPr lang="en-US" dirty="0"/>
              <a:t>time will be taken up with constituents problems.</a:t>
            </a:r>
            <a:endParaRPr lang="en-GB" dirty="0"/>
          </a:p>
          <a:p>
            <a:pPr lvl="0"/>
            <a:r>
              <a:rPr lang="en-US" u="sng" dirty="0"/>
              <a:t>Party </a:t>
            </a:r>
            <a:endParaRPr lang="en-GB" dirty="0"/>
          </a:p>
          <a:p>
            <a:r>
              <a:rPr lang="en-US" dirty="0"/>
              <a:t>The MP is elected as a party member and is expected to support the party in Parliament. The MP would also be expected to attend local party meetings.</a:t>
            </a:r>
            <a:endParaRPr lang="en-GB" dirty="0"/>
          </a:p>
        </p:txBody>
      </p:sp>
    </p:spTree>
    <p:extLst>
      <p:ext uri="{BB962C8B-B14F-4D97-AF65-F5344CB8AC3E}">
        <p14:creationId xmlns:p14="http://schemas.microsoft.com/office/powerpoint/2010/main" val="19104872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865</Words>
  <Application>Microsoft Office PowerPoint</Application>
  <PresentationFormat>On-screen Show (4:3)</PresentationFormat>
  <Paragraphs>102</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The House of Commons 5</vt:lpstr>
      <vt:lpstr>The Opposition 1</vt:lpstr>
      <vt:lpstr>The Role of the Opposition</vt:lpstr>
      <vt:lpstr>The main features of the Opposition</vt:lpstr>
      <vt:lpstr>Other Opposition 1</vt:lpstr>
      <vt:lpstr>Other Opposition 2</vt:lpstr>
      <vt:lpstr>Criticisms of Parliamentary Opposition</vt:lpstr>
      <vt:lpstr>Advantages of the Official Opposition</vt:lpstr>
      <vt:lpstr>The role of the Individual MP Duties 1</vt:lpstr>
      <vt:lpstr>Duties 2</vt:lpstr>
      <vt:lpstr>Conflicts 1</vt:lpstr>
      <vt:lpstr>Conflicts 2</vt:lpstr>
      <vt:lpstr>Conflicts 3</vt:lpstr>
      <vt:lpstr>Methods of Backbench MPs 1</vt:lpstr>
      <vt:lpstr>Methods of Backbench MPs 2</vt:lpstr>
      <vt:lpstr>Methods of Backbench MPs 3</vt:lpstr>
      <vt:lpstr>Methods of Backbench MPs 4</vt:lpstr>
      <vt:lpstr>Should the powers of backbenchers be increased?</vt:lpstr>
      <vt:lpstr>Should the powers of backbenchers be increased? 2</vt:lpstr>
      <vt:lpstr>Should the powers of backbenchers be increased? 3</vt:lpstr>
      <vt:lpstr>Should the powers of backbenchers be increased? 4</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House of Commons 5</dc:title>
  <dc:creator>Michael Allen</dc:creator>
  <cp:lastModifiedBy>Michael Allen</cp:lastModifiedBy>
  <cp:revision>4</cp:revision>
  <dcterms:created xsi:type="dcterms:W3CDTF">2014-07-09T16:16:55Z</dcterms:created>
  <dcterms:modified xsi:type="dcterms:W3CDTF">2014-07-09T16:39:59Z</dcterms:modified>
</cp:coreProperties>
</file>