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2" r:id="rId3"/>
    <p:sldId id="273" r:id="rId4"/>
    <p:sldId id="274" r:id="rId5"/>
    <p:sldId id="291" r:id="rId6"/>
    <p:sldId id="275" r:id="rId7"/>
    <p:sldId id="276" r:id="rId8"/>
    <p:sldId id="277" r:id="rId9"/>
    <p:sldId id="278" r:id="rId10"/>
    <p:sldId id="279" r:id="rId11"/>
    <p:sldId id="280" r:id="rId12"/>
    <p:sldId id="281" r:id="rId13"/>
    <p:sldId id="282" r:id="rId14"/>
    <p:sldId id="283" r:id="rId15"/>
    <p:sldId id="284" r:id="rId16"/>
    <p:sldId id="285" r:id="rId17"/>
    <p:sldId id="286" r:id="rId18"/>
    <p:sldId id="287" r:id="rId19"/>
    <p:sldId id="288" r:id="rId20"/>
    <p:sldId id="289" r:id="rId21"/>
    <p:sldId id="290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3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00D3E-20F2-4A84-B966-D338DBC1A422}" type="datetimeFigureOut">
              <a:rPr lang="en-GB" smtClean="0"/>
              <a:pPr/>
              <a:t>17/09/2014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BCA70-D379-48F7-9F4D-176FB0F52295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00D3E-20F2-4A84-B966-D338DBC1A422}" type="datetimeFigureOut">
              <a:rPr lang="en-GB" smtClean="0"/>
              <a:pPr/>
              <a:t>17/09/2014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BCA70-D379-48F7-9F4D-176FB0F52295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00D3E-20F2-4A84-B966-D338DBC1A422}" type="datetimeFigureOut">
              <a:rPr lang="en-GB" smtClean="0"/>
              <a:pPr/>
              <a:t>17/09/2014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BCA70-D379-48F7-9F4D-176FB0F52295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00D3E-20F2-4A84-B966-D338DBC1A422}" type="datetimeFigureOut">
              <a:rPr lang="en-GB" smtClean="0"/>
              <a:pPr/>
              <a:t>17/09/2014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BCA70-D379-48F7-9F4D-176FB0F52295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00D3E-20F2-4A84-B966-D338DBC1A422}" type="datetimeFigureOut">
              <a:rPr lang="en-GB" smtClean="0"/>
              <a:pPr/>
              <a:t>17/09/2014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BCA70-D379-48F7-9F4D-176FB0F52295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00D3E-20F2-4A84-B966-D338DBC1A422}" type="datetimeFigureOut">
              <a:rPr lang="en-GB" smtClean="0"/>
              <a:pPr/>
              <a:t>17/09/2014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BCA70-D379-48F7-9F4D-176FB0F52295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00D3E-20F2-4A84-B966-D338DBC1A422}" type="datetimeFigureOut">
              <a:rPr lang="en-GB" smtClean="0"/>
              <a:pPr/>
              <a:t>17/09/2014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BCA70-D379-48F7-9F4D-176FB0F52295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00D3E-20F2-4A84-B966-D338DBC1A422}" type="datetimeFigureOut">
              <a:rPr lang="en-GB" smtClean="0"/>
              <a:pPr/>
              <a:t>17/09/2014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BCA70-D379-48F7-9F4D-176FB0F52295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00D3E-20F2-4A84-B966-D338DBC1A422}" type="datetimeFigureOut">
              <a:rPr lang="en-GB" smtClean="0"/>
              <a:pPr/>
              <a:t>17/09/2014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BCA70-D379-48F7-9F4D-176FB0F52295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00D3E-20F2-4A84-B966-D338DBC1A422}" type="datetimeFigureOut">
              <a:rPr lang="en-GB" smtClean="0"/>
              <a:pPr/>
              <a:t>17/09/2014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BCA70-D379-48F7-9F4D-176FB0F52295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00D3E-20F2-4A84-B966-D338DBC1A422}" type="datetimeFigureOut">
              <a:rPr lang="en-GB" smtClean="0"/>
              <a:pPr/>
              <a:t>17/09/2014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BCA70-D379-48F7-9F4D-176FB0F52295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A00D3E-20F2-4A84-B966-D338DBC1A422}" type="datetimeFigureOut">
              <a:rPr lang="en-GB" smtClean="0"/>
              <a:pPr/>
              <a:t>17/09/2014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2BCA70-D379-48F7-9F4D-176FB0F52295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>
        <p:tmplLst>
          <p:tmpl lvl="1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764704"/>
            <a:ext cx="3995936" cy="2592288"/>
          </a:xfrm>
        </p:spPr>
        <p:txBody>
          <a:bodyPr/>
          <a:lstStyle/>
          <a:p>
            <a:r>
              <a:rPr lang="en-GB" dirty="0" smtClean="0"/>
              <a:t>The House of Commons 4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996952"/>
            <a:ext cx="3995936" cy="1752600"/>
          </a:xfrm>
        </p:spPr>
        <p:txBody>
          <a:bodyPr/>
          <a:lstStyle/>
          <a:p>
            <a:r>
              <a:rPr lang="en-GB" dirty="0" smtClean="0">
                <a:solidFill>
                  <a:schemeClr val="tx1"/>
                </a:solidFill>
              </a:rPr>
              <a:t>By 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Mike Allen</a:t>
            </a:r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9762" y="620688"/>
            <a:ext cx="5464513" cy="410445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Domestic Committee Continued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b="1" dirty="0" smtClean="0"/>
              <a:t>Members' Expenses Committee</a:t>
            </a:r>
            <a:endParaRPr lang="en-GB" dirty="0" smtClean="0"/>
          </a:p>
          <a:p>
            <a:r>
              <a:rPr lang="en-GB" dirty="0" smtClean="0"/>
              <a:t>Considers matters relating to Members’ expenses referred to it by the House.</a:t>
            </a:r>
          </a:p>
          <a:p>
            <a:r>
              <a:rPr lang="en-GB" b="1" dirty="0" smtClean="0"/>
              <a:t>Procedure Committee</a:t>
            </a:r>
            <a:endParaRPr lang="en-GB" dirty="0" smtClean="0"/>
          </a:p>
          <a:p>
            <a:r>
              <a:rPr lang="en-GB" dirty="0" smtClean="0"/>
              <a:t>Makes recommendations on, the practices and procedures of the House of Commons.</a:t>
            </a:r>
          </a:p>
          <a:p>
            <a:r>
              <a:rPr lang="en-GB" b="1" dirty="0" smtClean="0"/>
              <a:t>Standards and Privileges Committee</a:t>
            </a:r>
            <a:endParaRPr lang="en-GB" dirty="0" smtClean="0"/>
          </a:p>
          <a:p>
            <a:r>
              <a:rPr lang="en-GB" dirty="0" smtClean="0"/>
              <a:t>Oversees the work of the Parliamentary Commissioner for Standards and to consider any matter relating to the conduct of Members. </a:t>
            </a:r>
          </a:p>
          <a:p>
            <a:r>
              <a:rPr lang="en-GB" dirty="0" smtClean="0"/>
              <a:t>The Committee of Selection used to be classed as a select committee but is now classed under other committees.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792088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Scrutiny Committees - Departmental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323528" y="980728"/>
            <a:ext cx="4173860" cy="5400600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/>
              <a:t>They </a:t>
            </a:r>
            <a:r>
              <a:rPr lang="en-GB" dirty="0"/>
              <a:t>examine the administration, expenditure and policy of the </a:t>
            </a:r>
            <a:r>
              <a:rPr lang="en-GB" dirty="0" smtClean="0"/>
              <a:t>department.</a:t>
            </a:r>
            <a:endParaRPr lang="en-GB" dirty="0"/>
          </a:p>
          <a:p>
            <a:r>
              <a:rPr lang="en-GB" b="1" dirty="0"/>
              <a:t>Business, Innovation and Skills Committee</a:t>
            </a:r>
            <a:endParaRPr lang="en-GB" dirty="0"/>
          </a:p>
          <a:p>
            <a:r>
              <a:rPr lang="en-GB" b="1" dirty="0"/>
              <a:t>Communities and Local Government Committee</a:t>
            </a:r>
            <a:endParaRPr lang="en-GB" dirty="0"/>
          </a:p>
          <a:p>
            <a:r>
              <a:rPr lang="en-GB" b="1" dirty="0"/>
              <a:t>Culture, Media and Sport Committee</a:t>
            </a:r>
            <a:endParaRPr lang="en-GB" dirty="0"/>
          </a:p>
          <a:p>
            <a:r>
              <a:rPr lang="en-GB" b="1" dirty="0"/>
              <a:t>Defence Committee</a:t>
            </a:r>
            <a:endParaRPr lang="en-GB" dirty="0"/>
          </a:p>
          <a:p>
            <a:r>
              <a:rPr lang="en-GB" b="1" dirty="0"/>
              <a:t>Education Committee</a:t>
            </a:r>
            <a:endParaRPr lang="en-GB" dirty="0"/>
          </a:p>
          <a:p>
            <a:r>
              <a:rPr lang="en-GB" b="1" dirty="0"/>
              <a:t>Energy and Climate Change Committee</a:t>
            </a:r>
            <a:endParaRPr lang="en-GB" dirty="0"/>
          </a:p>
          <a:p>
            <a:r>
              <a:rPr lang="en-GB" b="1" dirty="0"/>
              <a:t>Environment, Food and Rural Affairs Committee</a:t>
            </a:r>
            <a:endParaRPr lang="en-GB" dirty="0"/>
          </a:p>
          <a:p>
            <a:r>
              <a:rPr lang="en-GB" b="1" dirty="0"/>
              <a:t>Foreign Affairs Committee</a:t>
            </a:r>
            <a:endParaRPr lang="en-GB" dirty="0"/>
          </a:p>
          <a:p>
            <a:r>
              <a:rPr lang="en-GB" b="1" dirty="0"/>
              <a:t>Health Committee</a:t>
            </a:r>
            <a:endParaRPr lang="en-GB" dirty="0"/>
          </a:p>
          <a:p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980728"/>
            <a:ext cx="4319463" cy="5616624"/>
          </a:xfrm>
        </p:spPr>
        <p:txBody>
          <a:bodyPr>
            <a:normAutofit fontScale="77500" lnSpcReduction="20000"/>
          </a:bodyPr>
          <a:lstStyle/>
          <a:p>
            <a:r>
              <a:rPr lang="en-GB" b="1" dirty="0" smtClean="0"/>
              <a:t>Home Affairs Committee</a:t>
            </a:r>
            <a:endParaRPr lang="en-GB" dirty="0" smtClean="0"/>
          </a:p>
          <a:p>
            <a:r>
              <a:rPr lang="en-GB" b="1" dirty="0" smtClean="0"/>
              <a:t>International Development Committee</a:t>
            </a:r>
            <a:endParaRPr lang="en-GB" dirty="0" smtClean="0"/>
          </a:p>
          <a:p>
            <a:r>
              <a:rPr lang="en-GB" b="1" dirty="0" smtClean="0"/>
              <a:t>Justice Committee</a:t>
            </a:r>
            <a:endParaRPr lang="en-GB" dirty="0" smtClean="0"/>
          </a:p>
          <a:p>
            <a:r>
              <a:rPr lang="en-GB" b="1" dirty="0" smtClean="0"/>
              <a:t>Northern Ireland Affairs Committee</a:t>
            </a:r>
            <a:endParaRPr lang="en-GB" dirty="0" smtClean="0"/>
          </a:p>
          <a:p>
            <a:r>
              <a:rPr lang="en-GB" b="1" dirty="0" smtClean="0"/>
              <a:t>Political and Constitutional Reform Committee</a:t>
            </a: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The Committee was newly appointed in June 2010 to consider political and constitutional reform, scrutinising the work of the Deputy Prime Minister.</a:t>
            </a:r>
          </a:p>
          <a:p>
            <a:r>
              <a:rPr lang="en-GB" b="1" dirty="0" smtClean="0"/>
              <a:t>Scottish Affairs Committee</a:t>
            </a:r>
            <a:endParaRPr lang="en-GB" dirty="0" smtClean="0"/>
          </a:p>
          <a:p>
            <a:r>
              <a:rPr lang="en-GB" b="1" dirty="0" smtClean="0"/>
              <a:t>Transport Committee</a:t>
            </a:r>
            <a:endParaRPr lang="en-GB" dirty="0" smtClean="0"/>
          </a:p>
          <a:p>
            <a:r>
              <a:rPr lang="en-GB" b="1" dirty="0" smtClean="0"/>
              <a:t>Treasury Committee</a:t>
            </a:r>
            <a:endParaRPr lang="en-GB" dirty="0" smtClean="0"/>
          </a:p>
          <a:p>
            <a:r>
              <a:rPr lang="en-GB" dirty="0" smtClean="0"/>
              <a:t>HM Treasury, HM Revenue &amp; Customs, and associated public bodies, including the Bank of England and the Financial Services Authority.</a:t>
            </a:r>
          </a:p>
          <a:p>
            <a:r>
              <a:rPr lang="en-GB" b="1" dirty="0" smtClean="0"/>
              <a:t>Welsh Affairs Committee</a:t>
            </a:r>
            <a:endParaRPr lang="en-GB" dirty="0" smtClean="0"/>
          </a:p>
          <a:p>
            <a:r>
              <a:rPr lang="en-GB" b="1" dirty="0" smtClean="0"/>
              <a:t>Work and Pensions Committee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Scrutiny Committees – </a:t>
            </a:r>
            <a:br>
              <a:rPr lang="en-GB" dirty="0" smtClean="0"/>
            </a:br>
            <a:r>
              <a:rPr lang="en-GB" dirty="0" smtClean="0"/>
              <a:t>Non Departmental 1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GB" b="1" dirty="0" smtClean="0"/>
              <a:t>Armed </a:t>
            </a:r>
            <a:r>
              <a:rPr lang="en-GB" b="1" dirty="0"/>
              <a:t>Forces Bill Committee</a:t>
            </a:r>
            <a:endParaRPr lang="en-GB" dirty="0"/>
          </a:p>
          <a:p>
            <a:r>
              <a:rPr lang="en-GB" dirty="0" smtClean="0"/>
              <a:t>Every 5 years an Armed </a:t>
            </a:r>
            <a:r>
              <a:rPr lang="en-GB" dirty="0"/>
              <a:t>Forces Bill is </a:t>
            </a:r>
            <a:r>
              <a:rPr lang="en-GB" dirty="0" smtClean="0"/>
              <a:t>passed to </a:t>
            </a:r>
            <a:r>
              <a:rPr lang="en-GB" dirty="0"/>
              <a:t>provide </a:t>
            </a:r>
            <a:r>
              <a:rPr lang="en-GB" dirty="0" smtClean="0"/>
              <a:t>the </a:t>
            </a:r>
            <a:r>
              <a:rPr lang="en-GB" dirty="0"/>
              <a:t>Armed Forces to be recruited and maintained as disciplined </a:t>
            </a:r>
            <a:r>
              <a:rPr lang="en-GB" dirty="0" smtClean="0"/>
              <a:t>bodies.  It makes a report and recommendations to the Commons.</a:t>
            </a:r>
            <a:endParaRPr lang="en-GB" dirty="0"/>
          </a:p>
          <a:p>
            <a:r>
              <a:rPr lang="en-GB" b="1" dirty="0"/>
              <a:t>European Scrutiny Committee</a:t>
            </a:r>
            <a:endParaRPr lang="en-GB" dirty="0"/>
          </a:p>
          <a:p>
            <a:r>
              <a:rPr lang="en-GB" dirty="0"/>
              <a:t>scrutinises draft EU legislation and recommends some draft legislation for debate</a:t>
            </a:r>
          </a:p>
          <a:p>
            <a:r>
              <a:rPr lang="en-GB" b="1" dirty="0"/>
              <a:t>Public Accounts Committee</a:t>
            </a:r>
            <a:endParaRPr lang="en-GB" dirty="0"/>
          </a:p>
          <a:p>
            <a:r>
              <a:rPr lang="en-GB" dirty="0"/>
              <a:t>Committee examines reports produced by the Comptroller and Auditor General (C&amp;AG) on his value for money </a:t>
            </a:r>
            <a:r>
              <a:rPr lang="en-GB" dirty="0" smtClean="0"/>
              <a:t>studies </a:t>
            </a:r>
            <a:r>
              <a:rPr lang="en-GB" dirty="0"/>
              <a:t>of the economy, efficiency and effectiveness with which government departments and other bodies have used their resources</a:t>
            </a:r>
          </a:p>
          <a:p>
            <a:r>
              <a:rPr lang="en-GB" b="1" dirty="0"/>
              <a:t>Public Administration Select Committee (PASC)</a:t>
            </a:r>
            <a:endParaRPr lang="en-GB" dirty="0"/>
          </a:p>
          <a:p>
            <a:r>
              <a:rPr lang="en-GB" dirty="0"/>
              <a:t>considers matters relating to the quality and standards of administration within the Civil Service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Scrutiny Committees – </a:t>
            </a:r>
            <a:br>
              <a:rPr lang="en-GB" dirty="0" smtClean="0"/>
            </a:br>
            <a:r>
              <a:rPr lang="en-GB" dirty="0" smtClean="0"/>
              <a:t>Non Departmental 2</a:t>
            </a:r>
            <a:endParaRPr lang="en-GB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GB" b="1" dirty="0" smtClean="0"/>
              <a:t>Regulatory Reform Committee</a:t>
            </a:r>
            <a:endParaRPr lang="en-GB" dirty="0" smtClean="0"/>
          </a:p>
          <a:p>
            <a:r>
              <a:rPr lang="en-GB" dirty="0" smtClean="0"/>
              <a:t>Committee scrutinises government proposals for draft legislative reform orders </a:t>
            </a:r>
          </a:p>
          <a:p>
            <a:r>
              <a:rPr lang="en-GB" b="1" dirty="0" smtClean="0"/>
              <a:t>Science and Technology Committee (Commons)</a:t>
            </a:r>
            <a:endParaRPr lang="en-GB" dirty="0" smtClean="0"/>
          </a:p>
          <a:p>
            <a:r>
              <a:rPr lang="en-GB" dirty="0" smtClean="0"/>
              <a:t>Ensures that government policy and decision-making is based on good scientific and engineering advice and evidence </a:t>
            </a:r>
          </a:p>
          <a:p>
            <a:r>
              <a:rPr lang="en-GB" b="1" dirty="0" smtClean="0"/>
              <a:t>Environmental Audit Committee</a:t>
            </a:r>
            <a:endParaRPr lang="en-GB" dirty="0" smtClean="0"/>
          </a:p>
          <a:p>
            <a:r>
              <a:rPr lang="en-GB" dirty="0" smtClean="0"/>
              <a:t>The Environmental Audit Committee considers how well government policies and programmes contribute to environmental protection and sustainable development, and it audits performance against targets in those areas</a:t>
            </a:r>
          </a:p>
          <a:p>
            <a:r>
              <a:rPr lang="en-GB" b="1" dirty="0" smtClean="0"/>
              <a:t>Statutory Instruments Committee (Commons)</a:t>
            </a:r>
            <a:endParaRPr lang="en-GB" dirty="0" smtClean="0"/>
          </a:p>
          <a:p>
            <a:r>
              <a:rPr lang="en-GB" dirty="0" smtClean="0"/>
              <a:t>Committee responsible for scrutinising all statutory instruments laid before the House of Commons (its work is closely related to that of the Joint Committee on Statutory Instruments)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How Select Committees Work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They decide upon the line of inquiry.</a:t>
            </a:r>
          </a:p>
          <a:p>
            <a:r>
              <a:rPr lang="en-GB" dirty="0" smtClean="0"/>
              <a:t>Then gather written and oral evidence.</a:t>
            </a:r>
          </a:p>
          <a:p>
            <a:r>
              <a:rPr lang="en-GB" dirty="0" smtClean="0"/>
              <a:t>They have powers to “send for persons, papers and records”.</a:t>
            </a:r>
          </a:p>
          <a:p>
            <a:r>
              <a:rPr lang="en-GB" dirty="0" smtClean="0"/>
              <a:t>This does not include ministers though they have undertaken to attend.</a:t>
            </a:r>
          </a:p>
          <a:p>
            <a:r>
              <a:rPr lang="en-GB" dirty="0" smtClean="0"/>
              <a:t>They then make a report to the Commons.</a:t>
            </a:r>
          </a:p>
          <a:p>
            <a:r>
              <a:rPr lang="en-GB" dirty="0" smtClean="0"/>
              <a:t>They have </a:t>
            </a:r>
            <a:r>
              <a:rPr lang="en-GB" b="1" dirty="0" smtClean="0"/>
              <a:t>no power </a:t>
            </a:r>
            <a:r>
              <a:rPr lang="en-GB" dirty="0" smtClean="0"/>
              <a:t>as such – they can only make </a:t>
            </a:r>
            <a:r>
              <a:rPr lang="en-GB" b="1" dirty="0" smtClean="0"/>
              <a:t>recommendations</a:t>
            </a:r>
            <a:r>
              <a:rPr lang="en-GB" dirty="0" smtClean="0"/>
              <a:t> and hope to </a:t>
            </a:r>
            <a:r>
              <a:rPr lang="en-GB" b="1" dirty="0" smtClean="0"/>
              <a:t>influence</a:t>
            </a:r>
            <a:r>
              <a:rPr lang="en-GB" dirty="0" smtClean="0"/>
              <a:t> the Government and Parliament.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Arguments Against 1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Most select committee success are in areas of bi-partisan agreement, they avoid important areas of political debate.</a:t>
            </a:r>
          </a:p>
          <a:p>
            <a:r>
              <a:rPr lang="en-GB" dirty="0" smtClean="0"/>
              <a:t>They detract from the real action on the floor of the House.</a:t>
            </a:r>
          </a:p>
          <a:p>
            <a:r>
              <a:rPr lang="en-GB" dirty="0" smtClean="0"/>
              <a:t>Enoch Powell argued that the MPs job is not to rival ministers and civil servants expertise but to ask the right questions.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Arguments Against 2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Other MPs cannot keep up with all the information.</a:t>
            </a:r>
          </a:p>
          <a:p>
            <a:r>
              <a:rPr lang="en-GB" dirty="0" smtClean="0"/>
              <a:t>Specialisation leads to narrowness of outlook.</a:t>
            </a:r>
          </a:p>
          <a:p>
            <a:r>
              <a:rPr lang="en-GB" dirty="0" smtClean="0"/>
              <a:t>They have not revealed important scandals.</a:t>
            </a:r>
          </a:p>
          <a:p>
            <a:r>
              <a:rPr lang="en-GB" dirty="0" smtClean="0"/>
              <a:t>There has been an over influence of whips.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Arguments in Favour 1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412776"/>
            <a:ext cx="8229600" cy="4525963"/>
          </a:xfrm>
        </p:spPr>
        <p:txBody>
          <a:bodyPr>
            <a:normAutofit/>
          </a:bodyPr>
          <a:lstStyle/>
          <a:p>
            <a:r>
              <a:rPr lang="en-GB" dirty="0" smtClean="0"/>
              <a:t>They allow cross questioning of ministers.</a:t>
            </a:r>
          </a:p>
          <a:p>
            <a:r>
              <a:rPr lang="en-GB" dirty="0" smtClean="0"/>
              <a:t>They allow cross questioning of civil servants</a:t>
            </a:r>
          </a:p>
          <a:p>
            <a:r>
              <a:rPr lang="en-GB" dirty="0" smtClean="0"/>
              <a:t>Outside experts can be called in.</a:t>
            </a:r>
          </a:p>
          <a:p>
            <a:r>
              <a:rPr lang="en-GB" dirty="0" smtClean="0"/>
              <a:t>Outside witnesses can be called in.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51520" y="5013176"/>
            <a:ext cx="1800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The </a:t>
            </a:r>
            <a:r>
              <a:rPr lang="en-GB" sz="2000" dirty="0" smtClean="0"/>
              <a:t>Public Accounts Committee</a:t>
            </a:r>
            <a:endParaRPr lang="en-GB" sz="20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1005" y="3951966"/>
            <a:ext cx="5133283" cy="287964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Arguments in Favour 2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They cut across party lines because they try to act in a bi-partisan way.</a:t>
            </a:r>
          </a:p>
          <a:p>
            <a:r>
              <a:rPr lang="en-GB" dirty="0" smtClean="0"/>
              <a:t>They can influence government policy.</a:t>
            </a:r>
          </a:p>
          <a:p>
            <a:r>
              <a:rPr lang="en-GB" dirty="0" smtClean="0"/>
              <a:t>They can extract information from the government.</a:t>
            </a:r>
          </a:p>
          <a:p>
            <a:r>
              <a:rPr lang="en-GB" dirty="0" smtClean="0"/>
              <a:t>They may make government more efficient.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Arguments in Favour 3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Sir Douglas Wass, joint head of the civil service in 1981 in the Reith lecture said that select committees mean that </a:t>
            </a:r>
          </a:p>
          <a:p>
            <a:r>
              <a:rPr lang="en-GB" dirty="0" smtClean="0"/>
              <a:t>Ministers and the civil service prepare policy more rigorously.</a:t>
            </a:r>
          </a:p>
          <a:p>
            <a:r>
              <a:rPr lang="en-GB" dirty="0" smtClean="0"/>
              <a:t>They made Whitehall publish more information.</a:t>
            </a:r>
          </a:p>
          <a:p>
            <a:r>
              <a:rPr lang="en-GB" dirty="0" smtClean="0"/>
              <a:t>They made the exposure of weak policy more likely.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ry bones.gif"/>
          <p:cNvPicPr>
            <a:picLocks noChangeAspect="1"/>
          </p:cNvPicPr>
          <p:nvPr/>
        </p:nvPicPr>
        <p:blipFill>
          <a:blip r:embed="rId2" cstate="print"/>
          <a:srcRect t="6904"/>
          <a:stretch>
            <a:fillRect/>
          </a:stretch>
        </p:blipFill>
        <p:spPr>
          <a:xfrm>
            <a:off x="1475656" y="8068"/>
            <a:ext cx="5793652" cy="68499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influence of Select Committees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 smtClean="0"/>
              <a:t>The Report “Selective Influence: The Policy Impact of House of Commons Select Committees”  by Meg Russell and </a:t>
            </a:r>
            <a:r>
              <a:rPr lang="en-GB" smtClean="0"/>
              <a:t>Meghan Benton </a:t>
            </a:r>
            <a:r>
              <a:rPr lang="en-GB" dirty="0" smtClean="0"/>
              <a:t>of the University College London Constitution </a:t>
            </a:r>
            <a:r>
              <a:rPr lang="en-GB" smtClean="0"/>
              <a:t>Unit in 2011 found </a:t>
            </a:r>
            <a:r>
              <a:rPr lang="en-GB" dirty="0" smtClean="0"/>
              <a:t>that:-</a:t>
            </a:r>
          </a:p>
          <a:p>
            <a:r>
              <a:rPr lang="en-GB" dirty="0" smtClean="0"/>
              <a:t>Around 40% of recommendations are accepted by government, and a similar proportion go on to be implemented. </a:t>
            </a:r>
          </a:p>
          <a:p>
            <a:r>
              <a:rPr lang="en-GB" dirty="0" smtClean="0"/>
              <a:t>Calls for small policy change are more likely to be accepted and implemented, but around a third of recommendations calling for significant policy changes succeed.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Further Reform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More specialists to gather evidence and prepare the committee.</a:t>
            </a:r>
          </a:p>
          <a:p>
            <a:r>
              <a:rPr lang="en-GB" dirty="0" smtClean="0"/>
              <a:t>They should consider how legislation is implemented.</a:t>
            </a:r>
          </a:p>
          <a:p>
            <a:r>
              <a:rPr lang="en-GB" dirty="0" smtClean="0"/>
              <a:t>They should have the power to call ministers to appear before them, and the power to demand to see government papers. 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Select Committees</a:t>
            </a:r>
            <a:br>
              <a:rPr lang="en-GB" dirty="0" smtClean="0"/>
            </a:br>
            <a:r>
              <a:rPr lang="en-GB" dirty="0" smtClean="0"/>
              <a:t>Historical background 1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The first permanent Select Committee was the Public Accounts Committee set up in 1861.</a:t>
            </a:r>
          </a:p>
          <a:p>
            <a:r>
              <a:rPr lang="en-GB" dirty="0" smtClean="0"/>
              <a:t>This looks at Government accounts and checks that money is spent as Parliament voted.</a:t>
            </a:r>
          </a:p>
          <a:p>
            <a:r>
              <a:rPr lang="en-GB" dirty="0" smtClean="0"/>
              <a:t>It looks for examples of waste and extravagance and makes recommendations to try to avoid these problems in the future.</a:t>
            </a:r>
          </a:p>
          <a:p>
            <a:r>
              <a:rPr lang="en-GB" dirty="0" smtClean="0"/>
              <a:t>It has traditionally worked in a bi-partisan manner and was the model for those who wanted to reform the Commons.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Select Committees</a:t>
            </a:r>
            <a:br>
              <a:rPr lang="en-GB" dirty="0" smtClean="0"/>
            </a:br>
            <a:r>
              <a:rPr lang="en-GB" dirty="0" smtClean="0"/>
              <a:t>Historical background 2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In the 50s, 60s and 70s gradually more select committees were established.</a:t>
            </a:r>
          </a:p>
          <a:p>
            <a:r>
              <a:rPr lang="en-GB" dirty="0" smtClean="0"/>
              <a:t>In 1978 the Select Committee on Procedure recommended a comprehensive system and the Conservatives adopted a pledge to strengthen Parliament in their 1979 manifesto.</a:t>
            </a:r>
          </a:p>
          <a:p>
            <a:r>
              <a:rPr lang="en-GB" dirty="0" smtClean="0"/>
              <a:t>The leader of the House Norman St. John Stevas set up a comprehensive system of Departmental Select Committees in 1979.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Select Committees</a:t>
            </a:r>
            <a:br>
              <a:rPr lang="en-GB" dirty="0" smtClean="0"/>
            </a:br>
            <a:r>
              <a:rPr lang="en-GB" dirty="0" smtClean="0"/>
              <a:t>Historical background 3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smtClean="0"/>
              <a:t>Committees have a set of 10 core tasks, set out in 2002 to guide their work. These </a:t>
            </a:r>
            <a:r>
              <a:rPr lang="en-GB" smtClean="0"/>
              <a:t>were introduced by Robin Cook.</a:t>
            </a:r>
          </a:p>
          <a:p>
            <a:r>
              <a:rPr lang="en-GB" dirty="0" smtClean="0"/>
              <a:t>These include </a:t>
            </a:r>
          </a:p>
          <a:p>
            <a:r>
              <a:rPr lang="en-GB" dirty="0" smtClean="0"/>
              <a:t>examining government policy proposals (white papers, green papers etc.), departmental decisions and outputs, </a:t>
            </a:r>
          </a:p>
          <a:p>
            <a:r>
              <a:rPr lang="en-GB" dirty="0" smtClean="0"/>
              <a:t>pre-legislative scrutiny of draft bills, </a:t>
            </a:r>
          </a:p>
          <a:p>
            <a:r>
              <a:rPr lang="en-GB" dirty="0" smtClean="0"/>
              <a:t>scrutiny of the implementation of policy and legislation (post-legislative scrutiny), </a:t>
            </a:r>
          </a:p>
          <a:p>
            <a:r>
              <a:rPr lang="en-GB" dirty="0" smtClean="0"/>
              <a:t>departmental expenditure, </a:t>
            </a:r>
          </a:p>
          <a:p>
            <a:r>
              <a:rPr lang="en-GB" dirty="0" smtClean="0"/>
              <a:t>the workings of Executive Agencies, Non-Departmental Public Bodies (NDPBs) and regulators, </a:t>
            </a:r>
          </a:p>
          <a:p>
            <a:r>
              <a:rPr lang="en-GB" dirty="0" smtClean="0"/>
              <a:t>and major appointments made by the department.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Select Committees Today 1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/>
              <a:t>The </a:t>
            </a:r>
            <a:r>
              <a:rPr lang="en-GB" dirty="0" smtClean="0"/>
              <a:t>Select Committee on the Reform</a:t>
            </a:r>
            <a:r>
              <a:rPr lang="en-GB" b="1" dirty="0" smtClean="0"/>
              <a:t> </a:t>
            </a:r>
            <a:r>
              <a:rPr lang="en-GB" b="1" dirty="0"/>
              <a:t>of the House of Commons Committee</a:t>
            </a:r>
            <a:r>
              <a:rPr lang="en-GB" dirty="0"/>
              <a:t> (known informally as the </a:t>
            </a:r>
            <a:r>
              <a:rPr lang="en-GB" b="1" dirty="0"/>
              <a:t>Wright Committee</a:t>
            </a:r>
            <a:r>
              <a:rPr lang="en-GB" dirty="0"/>
              <a:t>) </a:t>
            </a:r>
            <a:r>
              <a:rPr lang="en-GB" dirty="0" smtClean="0"/>
              <a:t>reported </a:t>
            </a:r>
            <a:r>
              <a:rPr lang="en-GB" dirty="0"/>
              <a:t>on 12 November 2009 and </a:t>
            </a:r>
            <a:r>
              <a:rPr lang="en-GB" dirty="0" smtClean="0"/>
              <a:t>made recommendations.</a:t>
            </a:r>
          </a:p>
          <a:p>
            <a:pPr lvl="0"/>
            <a:r>
              <a:rPr lang="en-GB" dirty="0"/>
              <a:t>Reduction in the number of committees and in the size of a standard departmental committee to eleven </a:t>
            </a:r>
            <a:r>
              <a:rPr lang="en-GB" dirty="0" smtClean="0"/>
              <a:t>members.</a:t>
            </a:r>
            <a:endParaRPr lang="en-GB" dirty="0"/>
          </a:p>
          <a:p>
            <a:pPr lvl="0"/>
            <a:r>
              <a:rPr lang="en-GB" dirty="0"/>
              <a:t>Chairs of departmental and similar select committees should be directly elected by secret ballot of the House using the alternative </a:t>
            </a:r>
            <a:r>
              <a:rPr lang="en-GB" dirty="0" smtClean="0"/>
              <a:t>vote.</a:t>
            </a:r>
            <a:endParaRPr lang="en-GB" dirty="0"/>
          </a:p>
          <a:p>
            <a:pPr lvl="0"/>
            <a:r>
              <a:rPr lang="en-GB" dirty="0"/>
              <a:t>Members of departmental and similar committees should be elected from within party groups by secret </a:t>
            </a:r>
            <a:r>
              <a:rPr lang="en-GB" dirty="0" smtClean="0"/>
              <a:t>ballot.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Select Committees Today 2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en-GB" dirty="0" smtClean="0"/>
              <a:t>Backbench business should be scheduled by the House rather than by Ministers.</a:t>
            </a:r>
          </a:p>
          <a:p>
            <a:pPr lvl="0"/>
            <a:r>
              <a:rPr lang="en-GB" dirty="0" smtClean="0"/>
              <a:t>The House should decide its sitting pattern for itself.</a:t>
            </a:r>
          </a:p>
          <a:p>
            <a:pPr lvl="0"/>
            <a:r>
              <a:rPr lang="en-GB" dirty="0" smtClean="0"/>
              <a:t>An effective e-petitions system should be introduced, including the possibility that members of the public might be able to compel an issue to be debated in the House.</a:t>
            </a:r>
          </a:p>
          <a:p>
            <a:r>
              <a:rPr lang="en-GB" dirty="0" smtClean="0"/>
              <a:t>One backbench motion per month should be routinely scheduled for debate.</a:t>
            </a:r>
          </a:p>
          <a:p>
            <a:r>
              <a:rPr lang="en-GB" dirty="0"/>
              <a:t>In May 2010, the coalition Conservative and Liberal Democrat government agreed to bring forward the Wright Committee's recommendations in </a:t>
            </a:r>
            <a:r>
              <a:rPr lang="en-GB" dirty="0" smtClean="0"/>
              <a:t>full. </a:t>
            </a:r>
          </a:p>
          <a:p>
            <a:r>
              <a:rPr lang="en-GB" dirty="0" smtClean="0"/>
              <a:t>It was decided that the chairman of select committees would be 12 Conservatives, 10 Labour and 2 Liberal Democrats.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Select Committees Today 3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There are 2 basic types of Select Committees.</a:t>
            </a:r>
          </a:p>
          <a:p>
            <a:r>
              <a:rPr lang="en-GB" dirty="0" smtClean="0"/>
              <a:t>Domestic committees that have something to do with the organisation of the Commons.</a:t>
            </a:r>
          </a:p>
          <a:p>
            <a:r>
              <a:rPr lang="en-GB" dirty="0" smtClean="0"/>
              <a:t>Scrutiny Committees which look at a particular area of government activity or policy.</a:t>
            </a:r>
          </a:p>
          <a:p>
            <a:r>
              <a:rPr lang="en-GB" dirty="0" smtClean="0"/>
              <a:t>There used to be a third type called ad hoc committees which were set up to look at a particular problem, report and dissolve, but these have fallen into disuse having been superseded by Committees of Enquiry and the permanent scrutiny committees.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Present Select Committees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sz="4500" b="1" dirty="0"/>
              <a:t>Domestic </a:t>
            </a:r>
            <a:r>
              <a:rPr lang="en-GB" sz="4500" b="1" dirty="0" smtClean="0"/>
              <a:t>Committees</a:t>
            </a:r>
            <a:r>
              <a:rPr lang="en-GB" sz="4500" dirty="0"/>
              <a:t> </a:t>
            </a:r>
          </a:p>
          <a:p>
            <a:r>
              <a:rPr lang="en-GB" b="1" dirty="0"/>
              <a:t>Administration Committee (</a:t>
            </a:r>
            <a:r>
              <a:rPr lang="en-GB" b="1" dirty="0" smtClean="0"/>
              <a:t>Commons)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Committee </a:t>
            </a:r>
            <a:r>
              <a:rPr lang="en-GB" dirty="0"/>
              <a:t>considers the services that the House of Commons provides for Members of Parliament, staff and the general public</a:t>
            </a:r>
          </a:p>
          <a:p>
            <a:r>
              <a:rPr lang="en-GB" b="1" dirty="0"/>
              <a:t>Backbench Business </a:t>
            </a:r>
            <a:r>
              <a:rPr lang="en-GB" b="1" dirty="0" smtClean="0"/>
              <a:t>Committee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Chooses </a:t>
            </a:r>
            <a:r>
              <a:rPr lang="en-GB" dirty="0"/>
              <a:t>the business to be debated during backbench time.</a:t>
            </a:r>
            <a:r>
              <a:rPr lang="en-GB" b="1" dirty="0"/>
              <a:t> </a:t>
            </a:r>
            <a:endParaRPr lang="en-GB" dirty="0"/>
          </a:p>
          <a:p>
            <a:r>
              <a:rPr lang="en-GB" b="1" dirty="0"/>
              <a:t>Finance and Services </a:t>
            </a:r>
            <a:r>
              <a:rPr lang="en-GB" b="1" dirty="0" smtClean="0"/>
              <a:t>Committee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considers </a:t>
            </a:r>
            <a:r>
              <a:rPr lang="en-GB" dirty="0"/>
              <a:t>expenditure on, and the administration of, services for the House of Commons: it has responsibility for detailed scrutiny of the House's budget.</a:t>
            </a:r>
          </a:p>
          <a:p>
            <a:r>
              <a:rPr lang="en-GB" b="1" dirty="0"/>
              <a:t>Liaison </a:t>
            </a:r>
            <a:r>
              <a:rPr lang="en-GB" b="1" dirty="0" smtClean="0"/>
              <a:t>Committee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Comprises </a:t>
            </a:r>
            <a:r>
              <a:rPr lang="en-GB" dirty="0"/>
              <a:t>all the chairs of select committees in the House of Commons, they look at the work of their committees and decide which committee reports the House of Commons should be </a:t>
            </a:r>
            <a:r>
              <a:rPr lang="en-GB" dirty="0" smtClean="0"/>
              <a:t>debating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857</TotalTime>
  <Words>1308</Words>
  <Application>Microsoft Office PowerPoint</Application>
  <PresentationFormat>On-screen Show (4:3)</PresentationFormat>
  <Paragraphs>132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The House of Commons 4</vt:lpstr>
      <vt:lpstr>PowerPoint Presentation</vt:lpstr>
      <vt:lpstr>Select Committees Historical background 1</vt:lpstr>
      <vt:lpstr>Select Committees Historical background 2</vt:lpstr>
      <vt:lpstr>Select Committees Historical background 3</vt:lpstr>
      <vt:lpstr>Select Committees Today 1</vt:lpstr>
      <vt:lpstr>Select Committees Today 2</vt:lpstr>
      <vt:lpstr>Select Committees Today 3</vt:lpstr>
      <vt:lpstr>The Present Select Committees</vt:lpstr>
      <vt:lpstr>Domestic Committee Continued</vt:lpstr>
      <vt:lpstr>Scrutiny Committees - Departmental</vt:lpstr>
      <vt:lpstr>Scrutiny Committees –  Non Departmental 1</vt:lpstr>
      <vt:lpstr>Scrutiny Committees –  Non Departmental 2</vt:lpstr>
      <vt:lpstr>How Select Committees Work</vt:lpstr>
      <vt:lpstr>Arguments Against 1</vt:lpstr>
      <vt:lpstr>Arguments Against 2</vt:lpstr>
      <vt:lpstr>Arguments in Favour 1</vt:lpstr>
      <vt:lpstr>Arguments in Favour 2</vt:lpstr>
      <vt:lpstr>Arguments in Favour 3</vt:lpstr>
      <vt:lpstr>The influence of Select Committees</vt:lpstr>
      <vt:lpstr>Further Reform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House of Commons 4</dc:title>
  <dc:creator>Michael Allen</dc:creator>
  <cp:lastModifiedBy>Michael Allen</cp:lastModifiedBy>
  <cp:revision>49</cp:revision>
  <dcterms:created xsi:type="dcterms:W3CDTF">2012-03-08T16:07:01Z</dcterms:created>
  <dcterms:modified xsi:type="dcterms:W3CDTF">2014-09-17T13:44:06Z</dcterms:modified>
</cp:coreProperties>
</file>