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8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28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7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10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514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78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58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0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36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60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0">
              <a:srgbClr val="BD922A"/>
            </a:gs>
            <a:gs pos="21001">
              <a:srgbClr val="BD922A"/>
            </a:gs>
            <a:gs pos="100000">
              <a:srgbClr val="FBE4AE"/>
            </a:gs>
            <a:gs pos="100000">
              <a:srgbClr val="BD922A"/>
            </a:gs>
            <a:gs pos="100000">
              <a:srgbClr val="A28949"/>
            </a:gs>
            <a:gs pos="100000">
              <a:srgbClr val="FAE3B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E76B-A0D4-41C2-8A7A-C25B76174BF3}" type="datetimeFigureOut">
              <a:rPr lang="en-GB" smtClean="0"/>
              <a:t>17/09/2014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44C00-59B3-4EAD-80D8-DAD1CE72DC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23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House of Commons </a:t>
            </a:r>
            <a:r>
              <a:rPr lang="en-US" dirty="0" smtClean="0"/>
              <a:t>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</a:t>
            </a:r>
            <a:br>
              <a:rPr lang="en-US" dirty="0"/>
            </a:br>
            <a:r>
              <a:rPr lang="en-US" dirty="0"/>
              <a:t>Mike </a:t>
            </a:r>
            <a:r>
              <a:rPr lang="en-US" dirty="0" smtClean="0"/>
              <a:t>Allen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663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Private Members Bills </a:t>
            </a:r>
            <a:r>
              <a:rPr lang="en-US" b="1" dirty="0" smtClean="0"/>
              <a:t>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These are pieces of legislation (Public Bills) introduced by a backbench member of parliament.</a:t>
            </a:r>
            <a:endParaRPr lang="en-GB" dirty="0"/>
          </a:p>
          <a:p>
            <a:pPr lvl="0"/>
            <a:r>
              <a:rPr lang="en-US" dirty="0"/>
              <a:t>There are limited opportunities to introduce Private Members Bills. There are basically 3 :‑</a:t>
            </a:r>
            <a:endParaRPr lang="en-GB" dirty="0"/>
          </a:p>
          <a:p>
            <a:pPr lvl="0"/>
            <a:r>
              <a:rPr lang="en-US" dirty="0"/>
              <a:t>Ten Minute Rule Bills</a:t>
            </a:r>
            <a:endParaRPr lang="en-GB" dirty="0"/>
          </a:p>
          <a:p>
            <a:pPr lvl="0"/>
            <a:r>
              <a:rPr lang="en-US" dirty="0"/>
              <a:t>Proposers queue at the Public Bill office to get the chance to introduce their bills. Proposers ask the Commons for permission to introduce a bill at the end of Question time on Tuesdays and Thursdays. They get a 10 minute speech with a 10 minute reply from a minister. Very few reach the statute books because there is no time allocated for their discussion. 12 have become law 1983-2010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50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Private Members Bills 2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Ordinary presentation procedure</a:t>
            </a:r>
            <a:endParaRPr lang="en-GB" dirty="0"/>
          </a:p>
          <a:p>
            <a:pPr lvl="0"/>
            <a:r>
              <a:rPr lang="en-US" dirty="0"/>
              <a:t>An MP can present a bill which has little chance of being debated. No time is allocated for discussion. 41 have become law 1983-2010.</a:t>
            </a:r>
            <a:endParaRPr lang="en-GB" dirty="0"/>
          </a:p>
          <a:p>
            <a:pPr lvl="0"/>
            <a:r>
              <a:rPr lang="en-US" b="1" u="sng" dirty="0"/>
              <a:t>Balloted Private Members Bills </a:t>
            </a:r>
            <a:endParaRPr lang="en-GB" dirty="0"/>
          </a:p>
          <a:p>
            <a:r>
              <a:rPr lang="en-US" dirty="0"/>
              <a:t>20 MPs are chosen by lot to introduce bills. Limited time is available and between 6 and 12 will be successful per session. 186 have become law 1983-2010.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064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Private Members Bills 3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GB" dirty="0" smtClean="0"/>
              <a:t>Private Members Bills face a formidable list of obstacles:-</a:t>
            </a:r>
          </a:p>
          <a:p>
            <a:pPr lvl="0"/>
            <a:r>
              <a:rPr lang="en-GB" dirty="0" smtClean="0"/>
              <a:t>drafting - the government has professional lawyers (Parliamentary draughtsmen) at their disposal - the individual MP may find difficulty to put the proposed legislation into legal language.</a:t>
            </a:r>
          </a:p>
          <a:p>
            <a:pPr lvl="0"/>
            <a:r>
              <a:rPr lang="en-GB" dirty="0" smtClean="0"/>
              <a:t>Subject - MPs do not normally choose the subject before the ballot (the odds are about 25 to 1). The government is likely to oppose a bill on a big subject, and too long a bill is unlikely to get through all of its stages. The MP will be besieged by pressure groups and colleagues suggesting subjects.</a:t>
            </a:r>
          </a:p>
          <a:p>
            <a:pPr lvl="0"/>
            <a:r>
              <a:rPr lang="en-GB" dirty="0" smtClean="0"/>
              <a:t>Some Private Members bills are really Government Bills in disguise, If a backbencher from the governing party gets a place on the ballot then they may be approached by a Government minister to take on a short Government Bill. The MP will get the kudos, the government will get a bill it could not find space for in its legislative programme.</a:t>
            </a:r>
          </a:p>
          <a:p>
            <a:r>
              <a:rPr lang="en-GB" dirty="0" smtClean="0"/>
              <a:t>Sometimes an MP will decide to introduce a bill with no chance of </a:t>
            </a:r>
            <a:r>
              <a:rPr lang="en-GB" dirty="0"/>
              <a:t>b</a:t>
            </a:r>
            <a:r>
              <a:rPr lang="en-GB" dirty="0" smtClean="0"/>
              <a:t>eing adopted in order to get some publicity </a:t>
            </a:r>
            <a:r>
              <a:rPr lang="en-GB" dirty="0" err="1" smtClean="0"/>
              <a:t>eg</a:t>
            </a:r>
            <a:r>
              <a:rPr lang="en-GB" dirty="0" smtClean="0"/>
              <a:t> Tony Benn introduced a Constitution of Britain Bill.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048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Private Members Bills </a:t>
            </a:r>
            <a:r>
              <a:rPr lang="en-GB" b="1" dirty="0" smtClean="0"/>
              <a:t>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2000" dirty="0"/>
              <a:t>if it involves spending any public money, then it needs government support.</a:t>
            </a:r>
          </a:p>
          <a:p>
            <a:pPr lvl="0"/>
            <a:r>
              <a:rPr lang="en-GB" sz="2000" dirty="0"/>
              <a:t>Government hostility would normally be enough to kill a bill. A bill normally needs at least government neutrality.</a:t>
            </a:r>
          </a:p>
          <a:p>
            <a:pPr lvl="0"/>
            <a:r>
              <a:rPr lang="en-GB" sz="2000" dirty="0"/>
              <a:t>Determined opposition from a group of backbenchers would probably defeat a bill. Even if they could not win the vote against a bill they could prolong debate by procedural means so that the time allocated was taken up before the bill had got through all of its stages.</a:t>
            </a:r>
          </a:p>
          <a:p>
            <a:pPr lvl="0"/>
            <a:r>
              <a:rPr lang="en-GB" sz="2000" dirty="0"/>
              <a:t>The House of Lords may reject a Private Members bill. They do </a:t>
            </a:r>
            <a:r>
              <a:rPr lang="en-GB" sz="2000" i="1" dirty="0"/>
              <a:t>not </a:t>
            </a:r>
            <a:r>
              <a:rPr lang="en-GB" sz="2000" dirty="0"/>
              <a:t>feel the same obligation as to government legislation (which is normally not rejected by the Lords).</a:t>
            </a:r>
          </a:p>
          <a:p>
            <a:r>
              <a:rPr lang="en-GB" sz="2000" dirty="0"/>
              <a:t>The actual procedure is largely the same as for </a:t>
            </a:r>
            <a:r>
              <a:rPr lang="en-GB" sz="2000" dirty="0" smtClean="0"/>
              <a:t>government legislation </a:t>
            </a:r>
            <a:r>
              <a:rPr lang="en-GB" sz="2000" dirty="0" err="1" smtClean="0"/>
              <a:t>ie</a:t>
            </a:r>
            <a:r>
              <a:rPr lang="en-GB" sz="2000" dirty="0" smtClean="0"/>
              <a:t> 1</a:t>
            </a:r>
            <a:r>
              <a:rPr lang="en-GB" sz="2000" baseline="30000" dirty="0" smtClean="0"/>
              <a:t>st</a:t>
            </a:r>
            <a:r>
              <a:rPr lang="en-GB" sz="2000" dirty="0" smtClean="0"/>
              <a:t> reading, 2</a:t>
            </a:r>
            <a:r>
              <a:rPr lang="en-GB" sz="2000" baseline="30000" dirty="0" smtClean="0"/>
              <a:t>nd</a:t>
            </a:r>
            <a:r>
              <a:rPr lang="en-GB" sz="2000" dirty="0" smtClean="0"/>
              <a:t> reading, committee stage. 3</a:t>
            </a:r>
            <a:r>
              <a:rPr lang="en-GB" sz="2000" baseline="30000" dirty="0" smtClean="0"/>
              <a:t>rd</a:t>
            </a:r>
            <a:r>
              <a:rPr lang="en-GB" sz="2000" dirty="0" smtClean="0"/>
              <a:t> reading. House of Lords for same procedure. Commons consideration of Lords amendments.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4928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Private Members Bills </a:t>
            </a:r>
            <a:r>
              <a:rPr lang="en-GB" b="1" dirty="0" smtClean="0"/>
              <a:t>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GB" dirty="0"/>
              <a:t>There is therefore a high casualty rate for bills. In the 2008/9 session, 4 out of 63 were successful.</a:t>
            </a:r>
          </a:p>
          <a:p>
            <a:pPr lvl="0"/>
            <a:r>
              <a:rPr lang="en-GB" dirty="0"/>
              <a:t>However some significant changes in legislation has come about through Private Members legislation:-</a:t>
            </a:r>
          </a:p>
          <a:p>
            <a:pPr lvl="0"/>
            <a:r>
              <a:rPr lang="en-GB" dirty="0"/>
              <a:t>Abortion Act 1967 - legalised abortion up to 28 weeks of pregnancy. David Steel</a:t>
            </a:r>
          </a:p>
          <a:p>
            <a:pPr lvl="0"/>
            <a:r>
              <a:rPr lang="en-GB" dirty="0"/>
              <a:t>amended 1990 - reduced to 24 weeks of pregnancy Theresa Gorman</a:t>
            </a:r>
          </a:p>
          <a:p>
            <a:pPr lvl="0"/>
            <a:r>
              <a:rPr lang="en-GB" dirty="0"/>
              <a:t>Homosexual law reform 1968 - legalised homosexual relations between men over 21 Leo </a:t>
            </a:r>
            <a:r>
              <a:rPr lang="en-GB" dirty="0" err="1"/>
              <a:t>Abse</a:t>
            </a:r>
            <a:endParaRPr lang="en-GB" dirty="0"/>
          </a:p>
          <a:p>
            <a:pPr lvl="0"/>
            <a:r>
              <a:rPr lang="en-GB" dirty="0"/>
              <a:t>amended 1995 - age limit reduced to 18 Edwina Currie</a:t>
            </a:r>
          </a:p>
          <a:p>
            <a:pPr lvl="0"/>
            <a:r>
              <a:rPr lang="en-GB" dirty="0"/>
              <a:t>Murder Act amendment 1965 (Abolition of Capital Punishment) Sidney Silverman</a:t>
            </a:r>
          </a:p>
          <a:p>
            <a:r>
              <a:rPr lang="en-GB" dirty="0"/>
              <a:t>Obscene Publications Act 1958 - liberalised law on pornography Roy Jenkins</a:t>
            </a:r>
          </a:p>
        </p:txBody>
      </p:sp>
    </p:spTree>
    <p:extLst>
      <p:ext uri="{BB962C8B-B14F-4D97-AF65-F5344CB8AC3E}">
        <p14:creationId xmlns:p14="http://schemas.microsoft.com/office/powerpoint/2010/main" val="3409121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Private Members Bills 6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Public Displays Act 1984- prohibited displays of sexually explicit material where minors could see it</a:t>
            </a:r>
            <a:endParaRPr lang="en-GB" dirty="0"/>
          </a:p>
          <a:p>
            <a:pPr lvl="0"/>
            <a:r>
              <a:rPr lang="en-US" dirty="0"/>
              <a:t>National Audit Office Act 1984 - established this office under Commons control which looks at the accounts of government departments and agencies Norman St. John </a:t>
            </a:r>
            <a:r>
              <a:rPr lang="en-US" dirty="0" err="1" smtClean="0"/>
              <a:t>Stevas</a:t>
            </a:r>
            <a:r>
              <a:rPr lang="en-US" dirty="0" smtClean="0"/>
              <a:t>.</a:t>
            </a:r>
            <a:endParaRPr lang="en-GB" dirty="0"/>
          </a:p>
          <a:p>
            <a:pPr lvl="0"/>
            <a:r>
              <a:rPr lang="en-US" dirty="0"/>
              <a:t>More recently, the Sunbeds (Regulation) Act 2010 came from a Private Members' Bill from </a:t>
            </a:r>
            <a:r>
              <a:rPr lang="en-US" dirty="0" err="1"/>
              <a:t>Labour</a:t>
            </a:r>
            <a:r>
              <a:rPr lang="en-US" dirty="0"/>
              <a:t> MP Julie Morgan and now bans the use of commercial tanning equipment by under-18s.</a:t>
            </a:r>
            <a:endParaRPr lang="en-GB" dirty="0"/>
          </a:p>
          <a:p>
            <a:r>
              <a:rPr lang="en-US" dirty="0"/>
              <a:t>Conservative Cheryl </a:t>
            </a:r>
            <a:r>
              <a:rPr lang="en-US" dirty="0" err="1"/>
              <a:t>GilIan's</a:t>
            </a:r>
            <a:r>
              <a:rPr lang="en-US" dirty="0"/>
              <a:t> Private Members' Bill became the Autism Act 2009, which puts a legal duty on councils and NHS services to look after people with autism.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8132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Successful Private Peers and Private</a:t>
            </a:r>
            <a:br>
              <a:rPr lang="en-US" dirty="0"/>
            </a:br>
            <a:r>
              <a:rPr lang="en-US" dirty="0"/>
              <a:t>Members Bills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741319"/>
              </p:ext>
            </p:extLst>
          </p:nvPr>
        </p:nvGraphicFramePr>
        <p:xfrm>
          <a:off x="457200" y="1600200"/>
          <a:ext cx="82296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88232"/>
                <a:gridCol w="20265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GB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Session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GB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1990-91	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2000-01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1991-92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2001-02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1992-93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2002-03	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1993-94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2003-04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1994-95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2004-05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1995-96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2005-06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1996-97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2006-07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1997-98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2007-08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1998-99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2008-09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1999-2000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2009-10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of above</a:t>
                      </a: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430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-23085"/>
            <a:ext cx="4752528" cy="690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43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826</Words>
  <Application>Microsoft Office PowerPoint</Application>
  <PresentationFormat>On-screen Show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House of Commons 3</vt:lpstr>
      <vt:lpstr>Private Members Bills 1</vt:lpstr>
      <vt:lpstr>Private Members Bills 2 </vt:lpstr>
      <vt:lpstr>Private Members Bills 3 </vt:lpstr>
      <vt:lpstr>Private Members Bills 4</vt:lpstr>
      <vt:lpstr>Private Members Bills 5</vt:lpstr>
      <vt:lpstr>Private Members Bills 6 </vt:lpstr>
      <vt:lpstr>Successful Private Peers and Private Members Bills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House of Commons 3</dc:title>
  <dc:creator>Michael Allen</dc:creator>
  <cp:lastModifiedBy>Michael Allen</cp:lastModifiedBy>
  <cp:revision>7</cp:revision>
  <dcterms:created xsi:type="dcterms:W3CDTF">2014-07-09T15:26:42Z</dcterms:created>
  <dcterms:modified xsi:type="dcterms:W3CDTF">2014-09-17T13:00:33Z</dcterms:modified>
</cp:coreProperties>
</file>