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57" r:id="rId4"/>
    <p:sldId id="258" r:id="rId5"/>
    <p:sldId id="259" r:id="rId6"/>
    <p:sldId id="260" r:id="rId7"/>
    <p:sldId id="261" r:id="rId8"/>
    <p:sldId id="262" r:id="rId9"/>
    <p:sldId id="274" r:id="rId10"/>
    <p:sldId id="275" r:id="rId11"/>
    <p:sldId id="263" r:id="rId12"/>
    <p:sldId id="264" r:id="rId13"/>
    <p:sldId id="265" r:id="rId14"/>
    <p:sldId id="266" r:id="rId15"/>
    <p:sldId id="278" r:id="rId16"/>
    <p:sldId id="268" r:id="rId17"/>
    <p:sldId id="272" r:id="rId18"/>
    <p:sldId id="269" r:id="rId19"/>
    <p:sldId id="271" r:id="rId20"/>
    <p:sldId id="270" r:id="rId21"/>
    <p:sldId id="273" r:id="rId22"/>
    <p:sldId id="279"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63" autoAdjust="0"/>
    <p:restoredTop sz="95012" autoAdjust="0"/>
  </p:normalViewPr>
  <p:slideViewPr>
    <p:cSldViewPr>
      <p:cViewPr>
        <p:scale>
          <a:sx n="100" d="100"/>
          <a:sy n="100" d="100"/>
        </p:scale>
        <p:origin x="-1866" y="-1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F778A08-9295-42CF-B0C2-965FB375FFBA}" type="datetimeFigureOut">
              <a:rPr lang="en-GB" smtClean="0"/>
              <a:pPr/>
              <a:t>09/02/2012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811CB2-6796-4A94-A230-350FBE3DD70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F778A08-9295-42CF-B0C2-965FB375FFBA}" type="datetimeFigureOut">
              <a:rPr lang="en-GB" smtClean="0"/>
              <a:pPr/>
              <a:t>09/02/2012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811CB2-6796-4A94-A230-350FBE3DD70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F778A08-9295-42CF-B0C2-965FB375FFBA}" type="datetimeFigureOut">
              <a:rPr lang="en-GB" smtClean="0"/>
              <a:pPr/>
              <a:t>09/02/2012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811CB2-6796-4A94-A230-350FBE3DD70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BF778A08-9295-42CF-B0C2-965FB375FFBA}" type="datetimeFigureOut">
              <a:rPr lang="en-GB" smtClean="0"/>
              <a:pPr/>
              <a:t>09/02/2012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811CB2-6796-4A94-A230-350FBE3DD705}" type="slidenum">
              <a:rPr lang="en-GB" smtClean="0"/>
              <a:pPr/>
              <a:t>‹#›</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3">
                                            <p:txEl>
                                              <p:pRg st="1" end="1"/>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2" dur="1000" fill="hold"/>
                                        <p:tgtEl>
                                          <p:spTgt spid="3">
                                            <p:txEl>
                                              <p:pRg st="2" end="2"/>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0-#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 lvl="2">
            <p:tnLst>
              <p:par>
                <p:cTn presetID="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0-#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 lvl="3">
            <p:tnLst>
              <p:par>
                <p:cTn presetID="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0-#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 lvl="4">
            <p:tnLst>
              <p:par>
                <p:cTn presetID="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0-#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 lvl="5">
            <p:tnLst>
              <p:par>
                <p:cTn presetID="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0-#ppt_w/2"/>
                          </p:val>
                        </p:tav>
                        <p:tav tm="100000">
                          <p:val>
                            <p:strVal val="#ppt_x"/>
                          </p:val>
                        </p:tav>
                      </p:tavLst>
                    </p:anim>
                    <p:anim calcmode="lin" valueType="num">
                      <p:cBhvr additive="base">
                        <p:cTn dur="1000" fill="hold"/>
                        <p:tgtEl>
                          <p:spTgt spid="3"/>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778A08-9295-42CF-B0C2-965FB375FFBA}" type="datetimeFigureOut">
              <a:rPr lang="en-GB" smtClean="0"/>
              <a:pPr/>
              <a:t>09/02/2012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811CB2-6796-4A94-A230-350FBE3DD705}"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F778A08-9295-42CF-B0C2-965FB375FFBA}" type="datetimeFigureOut">
              <a:rPr lang="en-GB" smtClean="0"/>
              <a:pPr/>
              <a:t>09/02/2012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C811CB2-6796-4A94-A230-350FBE3DD70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F778A08-9295-42CF-B0C2-965FB375FFBA}" type="datetimeFigureOut">
              <a:rPr lang="en-GB" smtClean="0"/>
              <a:pPr/>
              <a:t>09/02/2012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C811CB2-6796-4A94-A230-350FBE3DD70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F778A08-9295-42CF-B0C2-965FB375FFBA}" type="datetimeFigureOut">
              <a:rPr lang="en-GB" smtClean="0"/>
              <a:pPr/>
              <a:t>09/02/2012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C811CB2-6796-4A94-A230-350FBE3DD70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778A08-9295-42CF-B0C2-965FB375FFBA}" type="datetimeFigureOut">
              <a:rPr lang="en-GB" smtClean="0"/>
              <a:pPr/>
              <a:t>09/02/2012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C811CB2-6796-4A94-A230-350FBE3DD70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778A08-9295-42CF-B0C2-965FB375FFBA}" type="datetimeFigureOut">
              <a:rPr lang="en-GB" smtClean="0"/>
              <a:pPr/>
              <a:t>09/02/2012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C811CB2-6796-4A94-A230-350FBE3DD70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778A08-9295-42CF-B0C2-965FB375FFBA}" type="datetimeFigureOut">
              <a:rPr lang="en-GB" smtClean="0"/>
              <a:pPr/>
              <a:t>09/02/2012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C811CB2-6796-4A94-A230-350FBE3DD705}"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2">
                <a:lumMod val="60000"/>
                <a:lumOff val="40000"/>
              </a:schemeClr>
            </a:gs>
            <a:gs pos="50000">
              <a:schemeClr val="accent1">
                <a:tint val="44500"/>
                <a:satMod val="160000"/>
              </a:schemeClr>
            </a:gs>
            <a:gs pos="100000">
              <a:schemeClr val="accent1">
                <a:lumMod val="60000"/>
                <a:lumOff val="4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778A08-9295-42CF-B0C2-965FB375FFBA}" type="datetimeFigureOut">
              <a:rPr lang="en-GB" smtClean="0"/>
              <a:pPr/>
              <a:t>09/02/2012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811CB2-6796-4A94-A230-350FBE3DD70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Microsoft_Office_Excel_97-2003_Worksheet1.xls"/><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The House of Commons 2</a:t>
            </a:r>
            <a:endParaRPr lang="en-GB" dirty="0"/>
          </a:p>
        </p:txBody>
      </p:sp>
      <p:sp>
        <p:nvSpPr>
          <p:cNvPr id="3" name="Subtitle 2"/>
          <p:cNvSpPr>
            <a:spLocks noGrp="1"/>
          </p:cNvSpPr>
          <p:nvPr>
            <p:ph type="subTitle" idx="1"/>
          </p:nvPr>
        </p:nvSpPr>
        <p:spPr/>
        <p:txBody>
          <a:bodyPr/>
          <a:lstStyle/>
          <a:p>
            <a:r>
              <a:rPr lang="en-GB" dirty="0" smtClean="0"/>
              <a:t>By</a:t>
            </a:r>
          </a:p>
          <a:p>
            <a:r>
              <a:rPr lang="en-GB" dirty="0" smtClean="0"/>
              <a:t>Mike Allen</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Passage of Legislation through Parliament 6</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The committee stage is the time when determined opposition, either from the Opposition or from a group of MPs can delay a bill to the point where it would be lost </a:t>
            </a:r>
            <a:r>
              <a:rPr lang="en-GB" dirty="0" err="1" smtClean="0"/>
              <a:t>ie</a:t>
            </a:r>
            <a:r>
              <a:rPr lang="en-GB" dirty="0" smtClean="0"/>
              <a:t> not get through all its stages in a session.</a:t>
            </a:r>
          </a:p>
          <a:p>
            <a:r>
              <a:rPr lang="en-GB" dirty="0" smtClean="0"/>
              <a:t>The chief method to avoid this is to set a timetable for debate.  This is called a guillotine motion.</a:t>
            </a:r>
          </a:p>
          <a:p>
            <a:r>
              <a:rPr lang="en-GB" dirty="0" smtClean="0"/>
              <a:t>Another method is the kangaroo where the speaker selects an amendment for debate from a group of similar amendments.</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Passage of Legislation through Parliament 7</a:t>
            </a:r>
            <a:endParaRPr lang="en-GB" dirty="0"/>
          </a:p>
        </p:txBody>
      </p:sp>
      <p:sp>
        <p:nvSpPr>
          <p:cNvPr id="3" name="Content Placeholder 2"/>
          <p:cNvSpPr>
            <a:spLocks noGrp="1"/>
          </p:cNvSpPr>
          <p:nvPr>
            <p:ph idx="1"/>
          </p:nvPr>
        </p:nvSpPr>
        <p:spPr>
          <a:xfrm>
            <a:off x="457200" y="1600200"/>
            <a:ext cx="3754760" cy="4525963"/>
          </a:xfrm>
        </p:spPr>
        <p:txBody>
          <a:bodyPr>
            <a:normAutofit fontScale="85000" lnSpcReduction="10000"/>
          </a:bodyPr>
          <a:lstStyle/>
          <a:p>
            <a:r>
              <a:rPr lang="en-GB" u="sng" dirty="0"/>
              <a:t>The Report Stage</a:t>
            </a:r>
            <a:endParaRPr lang="en-GB" dirty="0"/>
          </a:p>
          <a:p>
            <a:r>
              <a:rPr lang="en-GB" dirty="0"/>
              <a:t> </a:t>
            </a:r>
            <a:r>
              <a:rPr lang="en-GB" dirty="0" smtClean="0"/>
              <a:t>This </a:t>
            </a:r>
            <a:r>
              <a:rPr lang="en-GB" dirty="0"/>
              <a:t>is a debate on the amendments made at the committee stage on the floor of the Commons and the House votes whether to accept these amendments</a:t>
            </a:r>
            <a:r>
              <a:rPr lang="en-GB" dirty="0" smtClean="0"/>
              <a:t>.  Further amendments may be made.</a:t>
            </a:r>
            <a:endParaRPr lang="en-GB" dirty="0"/>
          </a:p>
        </p:txBody>
      </p:sp>
      <p:pic>
        <p:nvPicPr>
          <p:cNvPr id="4" name="Picture 3" descr="pbb2.jpg"/>
          <p:cNvPicPr>
            <a:picLocks noChangeAspect="1"/>
          </p:cNvPicPr>
          <p:nvPr/>
        </p:nvPicPr>
        <p:blipFill>
          <a:blip r:embed="rId2" cstate="print"/>
          <a:srcRect l="2626"/>
          <a:stretch>
            <a:fillRect/>
          </a:stretch>
        </p:blipFill>
        <p:spPr>
          <a:xfrm>
            <a:off x="4283968" y="2132856"/>
            <a:ext cx="4860032" cy="3038475"/>
          </a:xfrm>
          <a:prstGeom prst="rect">
            <a:avLst/>
          </a:prstGeom>
        </p:spPr>
      </p:pic>
      <p:sp>
        <p:nvSpPr>
          <p:cNvPr id="5" name="TextBox 4"/>
          <p:cNvSpPr txBox="1"/>
          <p:nvPr/>
        </p:nvSpPr>
        <p:spPr>
          <a:xfrm>
            <a:off x="4283968" y="5103674"/>
            <a:ext cx="4860032" cy="1477328"/>
          </a:xfrm>
          <a:prstGeom prst="rect">
            <a:avLst/>
          </a:prstGeom>
          <a:noFill/>
        </p:spPr>
        <p:txBody>
          <a:bodyPr wrap="square" rtlCol="0">
            <a:spAutoFit/>
          </a:bodyPr>
          <a:lstStyle/>
          <a:p>
            <a:r>
              <a:rPr lang="en-GB" dirty="0" smtClean="0"/>
              <a:t>Valerie </a:t>
            </a:r>
            <a:r>
              <a:rPr lang="en-GB" dirty="0" err="1" smtClean="0"/>
              <a:t>Vaz</a:t>
            </a:r>
            <a:r>
              <a:rPr lang="en-GB" dirty="0" smtClean="0"/>
              <a:t>, MP for Walsall criticised the inclusion of the Human Fertilisation and Embryology Authority (HFEA), the Human Tissue Authority (HTA), and the Equality and Human Rights Commission (EHRC) in the Public Bodies Bill.</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Passage of Legislation through Parliament 8</a:t>
            </a:r>
            <a:endParaRPr lang="en-GB" dirty="0"/>
          </a:p>
        </p:txBody>
      </p:sp>
      <p:sp>
        <p:nvSpPr>
          <p:cNvPr id="3" name="Content Placeholder 2"/>
          <p:cNvSpPr>
            <a:spLocks noGrp="1"/>
          </p:cNvSpPr>
          <p:nvPr>
            <p:ph idx="1"/>
          </p:nvPr>
        </p:nvSpPr>
        <p:spPr/>
        <p:txBody>
          <a:bodyPr/>
          <a:lstStyle/>
          <a:p>
            <a:r>
              <a:rPr lang="en-GB" u="sng" dirty="0"/>
              <a:t>Third Reading</a:t>
            </a:r>
            <a:endParaRPr lang="en-GB" dirty="0"/>
          </a:p>
          <a:p>
            <a:r>
              <a:rPr lang="en-GB" dirty="0" smtClean="0"/>
              <a:t>This </a:t>
            </a:r>
            <a:r>
              <a:rPr lang="en-GB" dirty="0"/>
              <a:t>is a general debate on the principles of the bill as amended where no detailed amendments are allowed. It is similar to the second reading</a:t>
            </a:r>
            <a:r>
              <a:rPr lang="en-GB" dirty="0" smtClean="0"/>
              <a:t>.</a:t>
            </a:r>
            <a:endParaRPr lang="en-GB" dirty="0"/>
          </a:p>
          <a:p>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Passage of Legislation through Parliament 8</a:t>
            </a:r>
            <a:endParaRPr lang="en-GB" dirty="0"/>
          </a:p>
        </p:txBody>
      </p:sp>
      <p:sp>
        <p:nvSpPr>
          <p:cNvPr id="3" name="Content Placeholder 2"/>
          <p:cNvSpPr>
            <a:spLocks noGrp="1"/>
          </p:cNvSpPr>
          <p:nvPr>
            <p:ph idx="1"/>
          </p:nvPr>
        </p:nvSpPr>
        <p:spPr/>
        <p:txBody>
          <a:bodyPr>
            <a:normAutofit lnSpcReduction="10000"/>
          </a:bodyPr>
          <a:lstStyle/>
          <a:p>
            <a:r>
              <a:rPr lang="en-GB" u="sng" dirty="0" smtClean="0"/>
              <a:t>The </a:t>
            </a:r>
            <a:r>
              <a:rPr lang="en-GB" u="sng" dirty="0"/>
              <a:t>Lords</a:t>
            </a:r>
            <a:endParaRPr lang="en-GB" dirty="0"/>
          </a:p>
          <a:p>
            <a:r>
              <a:rPr lang="en-GB" dirty="0"/>
              <a:t> </a:t>
            </a:r>
            <a:r>
              <a:rPr lang="en-GB" dirty="0" smtClean="0"/>
              <a:t>The </a:t>
            </a:r>
            <a:r>
              <a:rPr lang="en-GB" dirty="0"/>
              <a:t>Bill then goes to the Lords where it goes through the same stages. </a:t>
            </a:r>
          </a:p>
          <a:p>
            <a:r>
              <a:rPr lang="en-GB" dirty="0"/>
              <a:t> </a:t>
            </a:r>
            <a:r>
              <a:rPr lang="en-GB" dirty="0" smtClean="0"/>
              <a:t>The </a:t>
            </a:r>
            <a:r>
              <a:rPr lang="en-GB" dirty="0"/>
              <a:t>Lords may make amendments at the committee stage.</a:t>
            </a:r>
          </a:p>
          <a:p>
            <a:r>
              <a:rPr lang="en-GB" dirty="0"/>
              <a:t> </a:t>
            </a:r>
            <a:r>
              <a:rPr lang="en-GB" dirty="0" smtClean="0"/>
              <a:t>The Commons </a:t>
            </a:r>
            <a:r>
              <a:rPr lang="en-GB" dirty="0"/>
              <a:t>debate </a:t>
            </a:r>
            <a:r>
              <a:rPr lang="en-GB" dirty="0" smtClean="0"/>
              <a:t>the </a:t>
            </a:r>
            <a:r>
              <a:rPr lang="en-GB" dirty="0"/>
              <a:t>Lords amendments. The Commons discusses the Lords amendments and votes whether to accept or reject them.</a:t>
            </a:r>
          </a:p>
          <a:p>
            <a:endParaRPr lang="en-GB" dirty="0"/>
          </a:p>
          <a:p>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Passage of Legislation through Parliament 9</a:t>
            </a:r>
            <a:endParaRPr lang="en-GB" dirty="0"/>
          </a:p>
        </p:txBody>
      </p:sp>
      <p:sp>
        <p:nvSpPr>
          <p:cNvPr id="3" name="Content Placeholder 2"/>
          <p:cNvSpPr>
            <a:spLocks noGrp="1"/>
          </p:cNvSpPr>
          <p:nvPr>
            <p:ph idx="1"/>
          </p:nvPr>
        </p:nvSpPr>
        <p:spPr/>
        <p:txBody>
          <a:bodyPr>
            <a:normAutofit fontScale="62500" lnSpcReduction="20000"/>
          </a:bodyPr>
          <a:lstStyle/>
          <a:p>
            <a:r>
              <a:rPr lang="en-GB" dirty="0" smtClean="0"/>
              <a:t>The </a:t>
            </a:r>
            <a:r>
              <a:rPr lang="en-GB" dirty="0"/>
              <a:t>bill then returns to the Lords. If Lords amendments have been rejected, normally the Lords gives way. However it is possible that the bill goes to and from the Commons and the Lords without a solution to differences. The bill would not then be passed. The government could seek to pass the bill without the Lords approval by reintroducing the bill in the next session of Parliament. If passed through the commons it would then proceed to the next stage without the Lords agreement</a:t>
            </a:r>
            <a:r>
              <a:rPr lang="en-GB" dirty="0" smtClean="0"/>
              <a:t>.</a:t>
            </a:r>
            <a:endParaRPr lang="en-GB" dirty="0"/>
          </a:p>
          <a:p>
            <a:r>
              <a:rPr lang="en-GB" u="sng" dirty="0" smtClean="0"/>
              <a:t>The </a:t>
            </a:r>
            <a:r>
              <a:rPr lang="en-GB" u="sng" dirty="0"/>
              <a:t>Royal </a:t>
            </a:r>
            <a:r>
              <a:rPr lang="en-GB" u="sng" dirty="0" smtClean="0"/>
              <a:t>Assent</a:t>
            </a:r>
            <a:endParaRPr lang="en-GB" dirty="0"/>
          </a:p>
          <a:p>
            <a:r>
              <a:rPr lang="en-GB" dirty="0"/>
              <a:t>This is the final stage in legislation which signifies that a bill has become an act of Parliament and is either law immediately or at a date specified in the act. </a:t>
            </a:r>
          </a:p>
          <a:p>
            <a:r>
              <a:rPr lang="en-GB" dirty="0"/>
              <a:t>It is automatically given</a:t>
            </a:r>
            <a:r>
              <a:rPr lang="en-GB" dirty="0" smtClean="0"/>
              <a:t>. Royal Assent was last given in person by the Sovereign in 1854</a:t>
            </a:r>
            <a:r>
              <a:rPr lang="en-GB" dirty="0" smtClean="0"/>
              <a:t>.  It is governed by the Royal Assent Act 1867.  Essentially the monarch signs Letters Patent and her consent is read out to the houses of Parliament by the Speaker and Lord Speaker.</a:t>
            </a:r>
            <a:endParaRPr lang="en-GB" dirty="0"/>
          </a:p>
          <a:p>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332656"/>
            <a:ext cx="1008112" cy="646331"/>
          </a:xfrm>
          <a:prstGeom prst="rect">
            <a:avLst/>
          </a:prstGeom>
          <a:noFill/>
        </p:spPr>
        <p:txBody>
          <a:bodyPr wrap="square" rtlCol="0">
            <a:spAutoFit/>
          </a:bodyPr>
          <a:lstStyle/>
          <a:p>
            <a:r>
              <a:rPr lang="en-GB" dirty="0" smtClean="0"/>
              <a:t>Pressure Groups</a:t>
            </a:r>
            <a:endParaRPr lang="en-GB" dirty="0"/>
          </a:p>
        </p:txBody>
      </p:sp>
      <p:sp>
        <p:nvSpPr>
          <p:cNvPr id="3" name="TextBox 2"/>
          <p:cNvSpPr txBox="1"/>
          <p:nvPr/>
        </p:nvSpPr>
        <p:spPr>
          <a:xfrm>
            <a:off x="971600" y="476672"/>
            <a:ext cx="864096" cy="369332"/>
          </a:xfrm>
          <a:prstGeom prst="rect">
            <a:avLst/>
          </a:prstGeom>
          <a:noFill/>
        </p:spPr>
        <p:txBody>
          <a:bodyPr wrap="square" rtlCol="0">
            <a:spAutoFit/>
          </a:bodyPr>
          <a:lstStyle/>
          <a:p>
            <a:r>
              <a:rPr lang="en-GB" dirty="0" smtClean="0"/>
              <a:t>Parties</a:t>
            </a:r>
            <a:endParaRPr lang="en-GB" dirty="0"/>
          </a:p>
        </p:txBody>
      </p:sp>
      <p:sp>
        <p:nvSpPr>
          <p:cNvPr id="4" name="TextBox 3"/>
          <p:cNvSpPr txBox="1"/>
          <p:nvPr/>
        </p:nvSpPr>
        <p:spPr>
          <a:xfrm>
            <a:off x="1835696" y="0"/>
            <a:ext cx="1440160" cy="1477328"/>
          </a:xfrm>
          <a:prstGeom prst="rect">
            <a:avLst/>
          </a:prstGeom>
          <a:noFill/>
        </p:spPr>
        <p:txBody>
          <a:bodyPr wrap="square" rtlCol="0">
            <a:spAutoFit/>
          </a:bodyPr>
          <a:lstStyle/>
          <a:p>
            <a:r>
              <a:rPr lang="en-GB" dirty="0" smtClean="0"/>
              <a:t>Royal Commissions &amp; Committees of Inquiry</a:t>
            </a:r>
            <a:endParaRPr lang="en-GB" dirty="0"/>
          </a:p>
        </p:txBody>
      </p:sp>
      <p:sp>
        <p:nvSpPr>
          <p:cNvPr id="5" name="TextBox 4"/>
          <p:cNvSpPr txBox="1"/>
          <p:nvPr/>
        </p:nvSpPr>
        <p:spPr>
          <a:xfrm>
            <a:off x="3275856" y="332656"/>
            <a:ext cx="1008112" cy="646331"/>
          </a:xfrm>
          <a:prstGeom prst="rect">
            <a:avLst/>
          </a:prstGeom>
          <a:noFill/>
        </p:spPr>
        <p:txBody>
          <a:bodyPr wrap="square" rtlCol="0">
            <a:spAutoFit/>
          </a:bodyPr>
          <a:lstStyle/>
          <a:p>
            <a:r>
              <a:rPr lang="en-GB" dirty="0" smtClean="0"/>
              <a:t>Public Opinion</a:t>
            </a:r>
            <a:endParaRPr lang="en-GB" dirty="0"/>
          </a:p>
        </p:txBody>
      </p:sp>
      <p:sp>
        <p:nvSpPr>
          <p:cNvPr id="6" name="TextBox 5"/>
          <p:cNvSpPr txBox="1"/>
          <p:nvPr/>
        </p:nvSpPr>
        <p:spPr>
          <a:xfrm>
            <a:off x="4283968" y="332656"/>
            <a:ext cx="1080120" cy="646331"/>
          </a:xfrm>
          <a:prstGeom prst="rect">
            <a:avLst/>
          </a:prstGeom>
          <a:noFill/>
        </p:spPr>
        <p:txBody>
          <a:bodyPr wrap="square" rtlCol="0">
            <a:spAutoFit/>
          </a:bodyPr>
          <a:lstStyle/>
          <a:p>
            <a:r>
              <a:rPr lang="en-GB" dirty="0" smtClean="0"/>
              <a:t>Court decisions</a:t>
            </a:r>
            <a:endParaRPr lang="en-GB" dirty="0"/>
          </a:p>
        </p:txBody>
      </p:sp>
      <p:sp>
        <p:nvSpPr>
          <p:cNvPr id="7" name="TextBox 6"/>
          <p:cNvSpPr txBox="1"/>
          <p:nvPr/>
        </p:nvSpPr>
        <p:spPr>
          <a:xfrm>
            <a:off x="5508104" y="476672"/>
            <a:ext cx="1440160" cy="369332"/>
          </a:xfrm>
          <a:prstGeom prst="rect">
            <a:avLst/>
          </a:prstGeom>
          <a:noFill/>
        </p:spPr>
        <p:txBody>
          <a:bodyPr wrap="square" rtlCol="0">
            <a:spAutoFit/>
          </a:bodyPr>
          <a:lstStyle/>
          <a:p>
            <a:r>
              <a:rPr lang="en-GB" dirty="0" smtClean="0"/>
              <a:t>Departments</a:t>
            </a:r>
            <a:endParaRPr lang="en-GB" dirty="0"/>
          </a:p>
        </p:txBody>
      </p:sp>
      <p:sp>
        <p:nvSpPr>
          <p:cNvPr id="8" name="TextBox 7"/>
          <p:cNvSpPr txBox="1"/>
          <p:nvPr/>
        </p:nvSpPr>
        <p:spPr>
          <a:xfrm>
            <a:off x="7596336" y="476672"/>
            <a:ext cx="1440160" cy="646331"/>
          </a:xfrm>
          <a:prstGeom prst="rect">
            <a:avLst/>
          </a:prstGeom>
          <a:noFill/>
        </p:spPr>
        <p:txBody>
          <a:bodyPr wrap="square" rtlCol="0">
            <a:spAutoFit/>
          </a:bodyPr>
          <a:lstStyle/>
          <a:p>
            <a:r>
              <a:rPr lang="en-GB" dirty="0" smtClean="0"/>
              <a:t>European Union</a:t>
            </a:r>
            <a:endParaRPr lang="en-GB" dirty="0"/>
          </a:p>
        </p:txBody>
      </p:sp>
      <p:sp>
        <p:nvSpPr>
          <p:cNvPr id="9" name="TextBox 8"/>
          <p:cNvSpPr txBox="1"/>
          <p:nvPr/>
        </p:nvSpPr>
        <p:spPr>
          <a:xfrm>
            <a:off x="1547664" y="1700808"/>
            <a:ext cx="1440160" cy="369332"/>
          </a:xfrm>
          <a:prstGeom prst="rect">
            <a:avLst/>
          </a:prstGeom>
          <a:noFill/>
        </p:spPr>
        <p:txBody>
          <a:bodyPr wrap="square" rtlCol="0">
            <a:spAutoFit/>
          </a:bodyPr>
          <a:lstStyle/>
          <a:p>
            <a:r>
              <a:rPr lang="en-GB" dirty="0" smtClean="0"/>
              <a:t>Department</a:t>
            </a:r>
            <a:endParaRPr lang="en-GB" dirty="0"/>
          </a:p>
        </p:txBody>
      </p:sp>
      <p:sp>
        <p:nvSpPr>
          <p:cNvPr id="10" name="TextBox 9"/>
          <p:cNvSpPr txBox="1"/>
          <p:nvPr/>
        </p:nvSpPr>
        <p:spPr>
          <a:xfrm>
            <a:off x="3347864" y="1700808"/>
            <a:ext cx="1440160" cy="369332"/>
          </a:xfrm>
          <a:prstGeom prst="rect">
            <a:avLst/>
          </a:prstGeom>
          <a:noFill/>
        </p:spPr>
        <p:txBody>
          <a:bodyPr wrap="square" rtlCol="0">
            <a:spAutoFit/>
          </a:bodyPr>
          <a:lstStyle/>
          <a:p>
            <a:r>
              <a:rPr lang="en-GB" dirty="0" smtClean="0"/>
              <a:t>Minister</a:t>
            </a:r>
            <a:endParaRPr lang="en-GB" dirty="0"/>
          </a:p>
        </p:txBody>
      </p:sp>
      <p:sp>
        <p:nvSpPr>
          <p:cNvPr id="11" name="TextBox 10"/>
          <p:cNvSpPr txBox="1"/>
          <p:nvPr/>
        </p:nvSpPr>
        <p:spPr>
          <a:xfrm>
            <a:off x="5220072" y="1556792"/>
            <a:ext cx="1440160" cy="646331"/>
          </a:xfrm>
          <a:prstGeom prst="rect">
            <a:avLst/>
          </a:prstGeom>
          <a:noFill/>
        </p:spPr>
        <p:txBody>
          <a:bodyPr wrap="square" rtlCol="0">
            <a:spAutoFit/>
          </a:bodyPr>
          <a:lstStyle/>
          <a:p>
            <a:r>
              <a:rPr lang="en-GB" dirty="0" smtClean="0"/>
              <a:t>Cabinet Committee</a:t>
            </a:r>
            <a:endParaRPr lang="en-GB" dirty="0"/>
          </a:p>
        </p:txBody>
      </p:sp>
      <p:sp>
        <p:nvSpPr>
          <p:cNvPr id="12" name="TextBox 11"/>
          <p:cNvSpPr txBox="1"/>
          <p:nvPr/>
        </p:nvSpPr>
        <p:spPr>
          <a:xfrm>
            <a:off x="3275856" y="3212976"/>
            <a:ext cx="1440160" cy="369332"/>
          </a:xfrm>
          <a:prstGeom prst="rect">
            <a:avLst/>
          </a:prstGeom>
          <a:noFill/>
        </p:spPr>
        <p:txBody>
          <a:bodyPr wrap="square" rtlCol="0">
            <a:spAutoFit/>
          </a:bodyPr>
          <a:lstStyle/>
          <a:p>
            <a:r>
              <a:rPr lang="en-GB" dirty="0" smtClean="0"/>
              <a:t>First Reading</a:t>
            </a:r>
            <a:endParaRPr lang="en-GB" dirty="0"/>
          </a:p>
        </p:txBody>
      </p:sp>
      <p:sp>
        <p:nvSpPr>
          <p:cNvPr id="13" name="TextBox 12"/>
          <p:cNvSpPr txBox="1"/>
          <p:nvPr/>
        </p:nvSpPr>
        <p:spPr>
          <a:xfrm>
            <a:off x="7020272" y="1628800"/>
            <a:ext cx="1440160" cy="369332"/>
          </a:xfrm>
          <a:prstGeom prst="rect">
            <a:avLst/>
          </a:prstGeom>
          <a:noFill/>
        </p:spPr>
        <p:txBody>
          <a:bodyPr wrap="square" rtlCol="0">
            <a:spAutoFit/>
          </a:bodyPr>
          <a:lstStyle/>
          <a:p>
            <a:r>
              <a:rPr lang="en-GB" dirty="0" smtClean="0"/>
              <a:t>Green Paper</a:t>
            </a:r>
            <a:endParaRPr lang="en-GB" dirty="0"/>
          </a:p>
        </p:txBody>
      </p:sp>
      <p:sp>
        <p:nvSpPr>
          <p:cNvPr id="14" name="TextBox 13"/>
          <p:cNvSpPr txBox="1"/>
          <p:nvPr/>
        </p:nvSpPr>
        <p:spPr>
          <a:xfrm>
            <a:off x="3203848" y="2276872"/>
            <a:ext cx="1440160" cy="369332"/>
          </a:xfrm>
          <a:prstGeom prst="rect">
            <a:avLst/>
          </a:prstGeom>
          <a:noFill/>
        </p:spPr>
        <p:txBody>
          <a:bodyPr wrap="square" rtlCol="0">
            <a:spAutoFit/>
          </a:bodyPr>
          <a:lstStyle/>
          <a:p>
            <a:r>
              <a:rPr lang="en-GB" dirty="0" smtClean="0"/>
              <a:t>White paper</a:t>
            </a:r>
            <a:endParaRPr lang="en-GB" dirty="0"/>
          </a:p>
        </p:txBody>
      </p:sp>
      <p:sp>
        <p:nvSpPr>
          <p:cNvPr id="15" name="TextBox 14"/>
          <p:cNvSpPr txBox="1"/>
          <p:nvPr/>
        </p:nvSpPr>
        <p:spPr>
          <a:xfrm>
            <a:off x="3275856" y="2708920"/>
            <a:ext cx="1440160" cy="369332"/>
          </a:xfrm>
          <a:prstGeom prst="rect">
            <a:avLst/>
          </a:prstGeom>
          <a:noFill/>
        </p:spPr>
        <p:txBody>
          <a:bodyPr wrap="square" rtlCol="0">
            <a:spAutoFit/>
          </a:bodyPr>
          <a:lstStyle/>
          <a:p>
            <a:r>
              <a:rPr lang="en-GB" dirty="0" smtClean="0"/>
              <a:t>Commons</a:t>
            </a:r>
            <a:endParaRPr lang="en-GB" dirty="0"/>
          </a:p>
        </p:txBody>
      </p:sp>
      <p:sp>
        <p:nvSpPr>
          <p:cNvPr id="16" name="TextBox 15"/>
          <p:cNvSpPr txBox="1"/>
          <p:nvPr/>
        </p:nvSpPr>
        <p:spPr>
          <a:xfrm>
            <a:off x="3203848" y="3645024"/>
            <a:ext cx="1656184" cy="369332"/>
          </a:xfrm>
          <a:prstGeom prst="rect">
            <a:avLst/>
          </a:prstGeom>
          <a:noFill/>
        </p:spPr>
        <p:txBody>
          <a:bodyPr wrap="square" rtlCol="0">
            <a:spAutoFit/>
          </a:bodyPr>
          <a:lstStyle/>
          <a:p>
            <a:r>
              <a:rPr lang="en-GB" dirty="0" smtClean="0"/>
              <a:t>Second reading</a:t>
            </a:r>
            <a:endParaRPr lang="en-GB" dirty="0"/>
          </a:p>
        </p:txBody>
      </p:sp>
      <p:sp>
        <p:nvSpPr>
          <p:cNvPr id="17" name="TextBox 16"/>
          <p:cNvSpPr txBox="1"/>
          <p:nvPr/>
        </p:nvSpPr>
        <p:spPr>
          <a:xfrm>
            <a:off x="2987824" y="4149080"/>
            <a:ext cx="1872208" cy="369332"/>
          </a:xfrm>
          <a:prstGeom prst="rect">
            <a:avLst/>
          </a:prstGeom>
          <a:noFill/>
        </p:spPr>
        <p:txBody>
          <a:bodyPr wrap="square" rtlCol="0">
            <a:spAutoFit/>
          </a:bodyPr>
          <a:lstStyle/>
          <a:p>
            <a:r>
              <a:rPr lang="en-GB" dirty="0" smtClean="0"/>
              <a:t>Committee Stage</a:t>
            </a:r>
            <a:endParaRPr lang="en-GB" dirty="0"/>
          </a:p>
        </p:txBody>
      </p:sp>
      <p:sp>
        <p:nvSpPr>
          <p:cNvPr id="18" name="TextBox 17"/>
          <p:cNvSpPr txBox="1"/>
          <p:nvPr/>
        </p:nvSpPr>
        <p:spPr>
          <a:xfrm>
            <a:off x="3203848" y="4509120"/>
            <a:ext cx="1656184" cy="369332"/>
          </a:xfrm>
          <a:prstGeom prst="rect">
            <a:avLst/>
          </a:prstGeom>
          <a:noFill/>
        </p:spPr>
        <p:txBody>
          <a:bodyPr wrap="square" rtlCol="0">
            <a:spAutoFit/>
          </a:bodyPr>
          <a:lstStyle/>
          <a:p>
            <a:r>
              <a:rPr lang="en-GB" dirty="0" smtClean="0"/>
              <a:t>Report Stage</a:t>
            </a:r>
            <a:endParaRPr lang="en-GB" dirty="0"/>
          </a:p>
        </p:txBody>
      </p:sp>
      <p:sp>
        <p:nvSpPr>
          <p:cNvPr id="19" name="TextBox 18"/>
          <p:cNvSpPr txBox="1"/>
          <p:nvPr/>
        </p:nvSpPr>
        <p:spPr>
          <a:xfrm>
            <a:off x="3131840" y="4941168"/>
            <a:ext cx="1656184" cy="369332"/>
          </a:xfrm>
          <a:prstGeom prst="rect">
            <a:avLst/>
          </a:prstGeom>
          <a:noFill/>
        </p:spPr>
        <p:txBody>
          <a:bodyPr wrap="square" rtlCol="0">
            <a:spAutoFit/>
          </a:bodyPr>
          <a:lstStyle/>
          <a:p>
            <a:r>
              <a:rPr lang="en-GB" dirty="0" smtClean="0"/>
              <a:t>Third reading</a:t>
            </a:r>
            <a:endParaRPr lang="en-GB" dirty="0"/>
          </a:p>
        </p:txBody>
      </p:sp>
      <p:sp>
        <p:nvSpPr>
          <p:cNvPr id="20" name="TextBox 19"/>
          <p:cNvSpPr txBox="1"/>
          <p:nvPr/>
        </p:nvSpPr>
        <p:spPr>
          <a:xfrm>
            <a:off x="2987824" y="5373216"/>
            <a:ext cx="2304256" cy="369332"/>
          </a:xfrm>
          <a:prstGeom prst="rect">
            <a:avLst/>
          </a:prstGeom>
          <a:noFill/>
        </p:spPr>
        <p:txBody>
          <a:bodyPr wrap="square" rtlCol="0">
            <a:spAutoFit/>
          </a:bodyPr>
          <a:lstStyle/>
          <a:p>
            <a:r>
              <a:rPr lang="en-GB" dirty="0" smtClean="0"/>
              <a:t>Lords (same process)</a:t>
            </a:r>
            <a:endParaRPr lang="en-GB" dirty="0"/>
          </a:p>
        </p:txBody>
      </p:sp>
      <p:sp>
        <p:nvSpPr>
          <p:cNvPr id="21" name="TextBox 20"/>
          <p:cNvSpPr txBox="1"/>
          <p:nvPr/>
        </p:nvSpPr>
        <p:spPr>
          <a:xfrm>
            <a:off x="2267744" y="5805264"/>
            <a:ext cx="3528392" cy="369332"/>
          </a:xfrm>
          <a:prstGeom prst="rect">
            <a:avLst/>
          </a:prstGeom>
          <a:noFill/>
        </p:spPr>
        <p:txBody>
          <a:bodyPr wrap="square" rtlCol="0">
            <a:spAutoFit/>
          </a:bodyPr>
          <a:lstStyle/>
          <a:p>
            <a:r>
              <a:rPr lang="en-GB" dirty="0" smtClean="0"/>
              <a:t>Commons – Lords Amendments</a:t>
            </a:r>
            <a:endParaRPr lang="en-GB" dirty="0"/>
          </a:p>
        </p:txBody>
      </p:sp>
      <p:sp>
        <p:nvSpPr>
          <p:cNvPr id="22" name="TextBox 21"/>
          <p:cNvSpPr txBox="1"/>
          <p:nvPr/>
        </p:nvSpPr>
        <p:spPr>
          <a:xfrm>
            <a:off x="2267744" y="6309320"/>
            <a:ext cx="3312368" cy="369332"/>
          </a:xfrm>
          <a:prstGeom prst="rect">
            <a:avLst/>
          </a:prstGeom>
          <a:noFill/>
        </p:spPr>
        <p:txBody>
          <a:bodyPr wrap="square" rtlCol="0">
            <a:spAutoFit/>
          </a:bodyPr>
          <a:lstStyle/>
          <a:p>
            <a:r>
              <a:rPr lang="en-GB" dirty="0" smtClean="0"/>
              <a:t>Royal Assent = Act of Parliament</a:t>
            </a:r>
            <a:endParaRPr lang="en-GB" dirty="0"/>
          </a:p>
        </p:txBody>
      </p:sp>
      <p:sp>
        <p:nvSpPr>
          <p:cNvPr id="24" name="TextBox 23"/>
          <p:cNvSpPr txBox="1"/>
          <p:nvPr/>
        </p:nvSpPr>
        <p:spPr>
          <a:xfrm>
            <a:off x="179512" y="2996952"/>
            <a:ext cx="1152128" cy="646331"/>
          </a:xfrm>
          <a:prstGeom prst="rect">
            <a:avLst/>
          </a:prstGeom>
          <a:noFill/>
        </p:spPr>
        <p:txBody>
          <a:bodyPr wrap="square" rtlCol="0">
            <a:spAutoFit/>
          </a:bodyPr>
          <a:lstStyle/>
          <a:p>
            <a:r>
              <a:rPr lang="en-GB" dirty="0" smtClean="0"/>
              <a:t>Pressure </a:t>
            </a:r>
            <a:r>
              <a:rPr lang="en-GB" dirty="0" smtClean="0"/>
              <a:t>Groups</a:t>
            </a:r>
            <a:endParaRPr lang="en-GB" dirty="0"/>
          </a:p>
        </p:txBody>
      </p:sp>
      <p:cxnSp>
        <p:nvCxnSpPr>
          <p:cNvPr id="26" name="Straight Arrow Connector 25"/>
          <p:cNvCxnSpPr/>
          <p:nvPr/>
        </p:nvCxnSpPr>
        <p:spPr>
          <a:xfrm>
            <a:off x="2843808" y="1916832"/>
            <a:ext cx="576064"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4355976" y="1916832"/>
            <a:ext cx="576064"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a:off x="4283968" y="2132856"/>
            <a:ext cx="1008112" cy="2160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3851920" y="2564904"/>
            <a:ext cx="0" cy="2067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3851920" y="2996952"/>
            <a:ext cx="0" cy="2067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3851920" y="3501008"/>
            <a:ext cx="0" cy="2067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3851920" y="3933056"/>
            <a:ext cx="0" cy="2067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3851920" y="4797152"/>
            <a:ext cx="0" cy="2067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3851920" y="4365104"/>
            <a:ext cx="0" cy="2067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a:off x="3851920" y="5229200"/>
            <a:ext cx="0" cy="2067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3851920" y="5661248"/>
            <a:ext cx="0" cy="2067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3851920" y="6093296"/>
            <a:ext cx="0" cy="2067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a:off x="6084168" y="1844824"/>
            <a:ext cx="936104" cy="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flipH="1">
            <a:off x="4499992" y="1988840"/>
            <a:ext cx="3024336" cy="504056"/>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flipH="1">
            <a:off x="2267744" y="908720"/>
            <a:ext cx="1440160" cy="936104"/>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6" idx="2"/>
          </p:cNvCxnSpPr>
          <p:nvPr/>
        </p:nvCxnSpPr>
        <p:spPr>
          <a:xfrm flipH="1">
            <a:off x="2339752" y="978987"/>
            <a:ext cx="2484276" cy="793829"/>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stCxn id="7" idx="2"/>
          </p:cNvCxnSpPr>
          <p:nvPr/>
        </p:nvCxnSpPr>
        <p:spPr>
          <a:xfrm flipH="1">
            <a:off x="2483768" y="846004"/>
            <a:ext cx="3744416" cy="926812"/>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flipH="1">
            <a:off x="2699792" y="1052736"/>
            <a:ext cx="5184576" cy="792088"/>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a:off x="1403648" y="908720"/>
            <a:ext cx="504056" cy="864096"/>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a:off x="2123728" y="1412776"/>
            <a:ext cx="0" cy="36004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p:nvPr/>
        </p:nvCxnSpPr>
        <p:spPr>
          <a:xfrm flipV="1">
            <a:off x="1043608" y="2060848"/>
            <a:ext cx="2376264" cy="108012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a:stCxn id="2" idx="2"/>
          </p:cNvCxnSpPr>
          <p:nvPr/>
        </p:nvCxnSpPr>
        <p:spPr>
          <a:xfrm>
            <a:off x="504056" y="978987"/>
            <a:ext cx="1043608" cy="793829"/>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a:off x="539552" y="3645024"/>
            <a:ext cx="1872208" cy="2232248"/>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a:endCxn id="20" idx="1"/>
          </p:cNvCxnSpPr>
          <p:nvPr/>
        </p:nvCxnSpPr>
        <p:spPr>
          <a:xfrm>
            <a:off x="827584" y="3573016"/>
            <a:ext cx="2160240" cy="1984866"/>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a:endCxn id="17" idx="1"/>
          </p:cNvCxnSpPr>
          <p:nvPr/>
        </p:nvCxnSpPr>
        <p:spPr>
          <a:xfrm>
            <a:off x="1043608" y="3356992"/>
            <a:ext cx="1944216" cy="976754"/>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Private Members </a:t>
            </a:r>
            <a:r>
              <a:rPr lang="en-GB" b="1" dirty="0" smtClean="0"/>
              <a:t>Bills 1</a:t>
            </a:r>
            <a:endParaRPr lang="en-GB" dirty="0"/>
          </a:p>
        </p:txBody>
      </p:sp>
      <p:sp>
        <p:nvSpPr>
          <p:cNvPr id="3" name="Content Placeholder 2"/>
          <p:cNvSpPr>
            <a:spLocks noGrp="1"/>
          </p:cNvSpPr>
          <p:nvPr>
            <p:ph idx="1"/>
          </p:nvPr>
        </p:nvSpPr>
        <p:spPr/>
        <p:txBody>
          <a:bodyPr>
            <a:normAutofit fontScale="77500" lnSpcReduction="20000"/>
          </a:bodyPr>
          <a:lstStyle/>
          <a:p>
            <a:r>
              <a:rPr lang="en-GB" dirty="0"/>
              <a:t>These are pieces of legislation (Public Bills) introduced by a backbench member of parliament</a:t>
            </a:r>
            <a:r>
              <a:rPr lang="en-GB" dirty="0" smtClean="0"/>
              <a:t>.</a:t>
            </a:r>
            <a:r>
              <a:rPr lang="en-GB" dirty="0"/>
              <a:t> </a:t>
            </a:r>
          </a:p>
          <a:p>
            <a:r>
              <a:rPr lang="en-GB" dirty="0"/>
              <a:t>There are limited opportunities to introduce Private Members Bills. There are basically 3 </a:t>
            </a:r>
            <a:r>
              <a:rPr lang="en-GB" dirty="0" smtClean="0"/>
              <a:t>:-</a:t>
            </a:r>
            <a:endParaRPr lang="en-GB" dirty="0"/>
          </a:p>
          <a:p>
            <a:r>
              <a:rPr lang="en-GB" dirty="0" smtClean="0"/>
              <a:t>Ten </a:t>
            </a:r>
            <a:r>
              <a:rPr lang="en-GB" dirty="0"/>
              <a:t>Minute Rule Bills </a:t>
            </a:r>
          </a:p>
          <a:p>
            <a:r>
              <a:rPr lang="en-GB" dirty="0"/>
              <a:t>Proposers queue at the Public Bill office to get the chance to introduce their bills. Proposers ask the Commons for permission to introduce a bill at the end of Question time on Tuesdays and Thursdays. They get a 10 minute speech with a 10 minute reply from a minister. Very few reach the statute books because there is no time allocated for their discussion. </a:t>
            </a:r>
            <a:r>
              <a:rPr lang="en-GB" dirty="0" smtClean="0"/>
              <a:t>12 </a:t>
            </a:r>
            <a:r>
              <a:rPr lang="en-GB" dirty="0"/>
              <a:t>have become law </a:t>
            </a:r>
            <a:r>
              <a:rPr lang="en-GB" dirty="0" smtClean="0"/>
              <a:t>1983-2010.</a:t>
            </a:r>
            <a:endParaRPr lang="en-GB" dirty="0"/>
          </a:p>
          <a:p>
            <a:pPr>
              <a:buNone/>
            </a:pPr>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Private Members Bills 2</a:t>
            </a:r>
            <a:endParaRPr lang="en-GB" dirty="0"/>
          </a:p>
        </p:txBody>
      </p:sp>
      <p:sp>
        <p:nvSpPr>
          <p:cNvPr id="3" name="Content Placeholder 2"/>
          <p:cNvSpPr>
            <a:spLocks noGrp="1"/>
          </p:cNvSpPr>
          <p:nvPr>
            <p:ph idx="1"/>
          </p:nvPr>
        </p:nvSpPr>
        <p:spPr/>
        <p:txBody>
          <a:bodyPr>
            <a:normAutofit fontScale="92500"/>
          </a:bodyPr>
          <a:lstStyle/>
          <a:p>
            <a:r>
              <a:rPr lang="en-GB" dirty="0" smtClean="0"/>
              <a:t> Ordinary presentation procedure </a:t>
            </a:r>
          </a:p>
          <a:p>
            <a:r>
              <a:rPr lang="en-GB" dirty="0" smtClean="0"/>
              <a:t>An MP can present a bill which has little chance of being debated. No time is allocated for discussion.  41 have become law 1983-2010.</a:t>
            </a:r>
          </a:p>
          <a:p>
            <a:r>
              <a:rPr lang="en-GB" b="1" dirty="0" smtClean="0"/>
              <a:t> </a:t>
            </a:r>
            <a:r>
              <a:rPr lang="en-GB" b="1" u="sng" dirty="0" smtClean="0"/>
              <a:t>Balloted Private Members Bills</a:t>
            </a:r>
            <a:r>
              <a:rPr lang="en-GB" b="1" dirty="0" smtClean="0"/>
              <a:t> (SO13)</a:t>
            </a:r>
            <a:endParaRPr lang="en-GB" dirty="0" smtClean="0"/>
          </a:p>
          <a:p>
            <a:r>
              <a:rPr lang="en-GB" dirty="0" smtClean="0"/>
              <a:t>20 MPs are chosen by lot to introduce bills. Limited time is available and between 6 and 12 will be successful per session. 186 have become law 1983-2010.</a:t>
            </a:r>
          </a:p>
          <a:p>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Private Members Bills 3</a:t>
            </a:r>
            <a:endParaRPr lang="en-GB" dirty="0"/>
          </a:p>
        </p:txBody>
      </p:sp>
      <p:sp>
        <p:nvSpPr>
          <p:cNvPr id="3" name="Content Placeholder 2"/>
          <p:cNvSpPr>
            <a:spLocks noGrp="1"/>
          </p:cNvSpPr>
          <p:nvPr>
            <p:ph idx="1"/>
          </p:nvPr>
        </p:nvSpPr>
        <p:spPr/>
        <p:txBody>
          <a:bodyPr>
            <a:normAutofit fontScale="62500" lnSpcReduction="20000"/>
          </a:bodyPr>
          <a:lstStyle/>
          <a:p>
            <a:r>
              <a:rPr lang="en-GB" dirty="0"/>
              <a:t>Private Members Bills face a formidable list of obstacles:-</a:t>
            </a:r>
          </a:p>
          <a:p>
            <a:pPr lvl="0"/>
            <a:r>
              <a:rPr lang="en-GB" dirty="0" smtClean="0"/>
              <a:t>drafting </a:t>
            </a:r>
            <a:r>
              <a:rPr lang="en-GB" dirty="0"/>
              <a:t>- the government has professional lawyers (Parliamentary draughtsmen) at their disposal - the individual MP may find difficulty to put the proposed legislation into legal language. </a:t>
            </a:r>
          </a:p>
          <a:p>
            <a:r>
              <a:rPr lang="en-GB" dirty="0"/>
              <a:t> </a:t>
            </a:r>
            <a:r>
              <a:rPr lang="en-GB" b="1" dirty="0" smtClean="0"/>
              <a:t>Subject</a:t>
            </a:r>
            <a:r>
              <a:rPr lang="en-GB" dirty="0" smtClean="0"/>
              <a:t> </a:t>
            </a:r>
            <a:r>
              <a:rPr lang="en-GB" dirty="0"/>
              <a:t>- MPs do not normally choose the subject before the ballot (the odds are about 25 to 1</a:t>
            </a:r>
            <a:r>
              <a:rPr lang="en-GB" dirty="0" smtClean="0"/>
              <a:t>).  The </a:t>
            </a:r>
            <a:r>
              <a:rPr lang="en-GB" dirty="0"/>
              <a:t>government is likely to oppose a bill on a big subject, and too long a bill is unlikely to get through all of its stages. The MP will be besieged by pressure groups and colleagues suggesting subjects. </a:t>
            </a:r>
            <a:endParaRPr lang="en-GB" dirty="0" smtClean="0"/>
          </a:p>
          <a:p>
            <a:r>
              <a:rPr lang="en-GB" dirty="0" smtClean="0"/>
              <a:t>Some </a:t>
            </a:r>
            <a:r>
              <a:rPr lang="en-GB" dirty="0"/>
              <a:t>Private Members bills are really Government Bills in disguise. If a backbencher from the governing party gets a place on the ballot then they may be approached by a Government minister to take on a short Government Bill. The MP will get the kudos, the government will get a bill it could not find space for in its legislative programme. </a:t>
            </a:r>
            <a:endParaRPr lang="en-GB" dirty="0" smtClean="0"/>
          </a:p>
          <a:p>
            <a:r>
              <a:rPr lang="en-GB" dirty="0" smtClean="0"/>
              <a:t>Sometimes </a:t>
            </a:r>
            <a:r>
              <a:rPr lang="en-GB" dirty="0"/>
              <a:t>an MP will decide to introduce a bill with no chance of being adopted in order to get some publicity </a:t>
            </a:r>
            <a:r>
              <a:rPr lang="en-GB" dirty="0" err="1"/>
              <a:t>eg</a:t>
            </a:r>
            <a:r>
              <a:rPr lang="en-GB" dirty="0"/>
              <a:t> Tony Benn introduced a Constitution of Britain </a:t>
            </a:r>
            <a:r>
              <a:rPr lang="en-GB" dirty="0" smtClean="0"/>
              <a:t>Bill </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Private Members Bills 4</a:t>
            </a:r>
            <a:endParaRPr lang="en-GB" dirty="0"/>
          </a:p>
        </p:txBody>
      </p:sp>
      <p:sp>
        <p:nvSpPr>
          <p:cNvPr id="3" name="Content Placeholder 2"/>
          <p:cNvSpPr>
            <a:spLocks noGrp="1"/>
          </p:cNvSpPr>
          <p:nvPr>
            <p:ph idx="1"/>
          </p:nvPr>
        </p:nvSpPr>
        <p:spPr/>
        <p:txBody>
          <a:bodyPr>
            <a:normAutofit fontScale="70000" lnSpcReduction="20000"/>
          </a:bodyPr>
          <a:lstStyle/>
          <a:p>
            <a:pPr lvl="0"/>
            <a:r>
              <a:rPr lang="en-GB" dirty="0" smtClean="0"/>
              <a:t>if it involves spending any public money, then it needs government support.</a:t>
            </a:r>
          </a:p>
          <a:p>
            <a:pPr lvl="0"/>
            <a:r>
              <a:rPr lang="en-GB" dirty="0" smtClean="0"/>
              <a:t>Government hostility would normally be enough to kill a bill. A bill normally needs at least government neutrality.</a:t>
            </a:r>
          </a:p>
          <a:p>
            <a:pPr lvl="0"/>
            <a:r>
              <a:rPr lang="en-GB" dirty="0" smtClean="0"/>
              <a:t>Determined opposition from a group of backbenchers would probably defeat a bill. Even if they could not win the vote against a bill they could prolong debate by procedural means so that the time allocated was taken up before the bill had got through all of its stages.</a:t>
            </a:r>
          </a:p>
          <a:p>
            <a:pPr lvl="0"/>
            <a:r>
              <a:rPr lang="en-GB" dirty="0" smtClean="0"/>
              <a:t>The House of Lords may reject a Private Members bill. They do not feel the same obligation as to government legislation (which is normally not rejected by the Lords).</a:t>
            </a:r>
          </a:p>
          <a:p>
            <a:r>
              <a:rPr lang="en-GB" dirty="0" smtClean="0"/>
              <a:t>The actual procedure is largely the same as for a government public bill.</a:t>
            </a:r>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_44140020_commons_guide.gif"/>
          <p:cNvPicPr>
            <a:picLocks noChangeAspect="1"/>
          </p:cNvPicPr>
          <p:nvPr/>
        </p:nvPicPr>
        <p:blipFill>
          <a:blip r:embed="rId2" cstate="print"/>
          <a:srcRect b="26418"/>
          <a:stretch>
            <a:fillRect/>
          </a:stretch>
        </p:blipFill>
        <p:spPr>
          <a:xfrm>
            <a:off x="0" y="0"/>
            <a:ext cx="5292080" cy="4493086"/>
          </a:xfrm>
          <a:prstGeom prst="rect">
            <a:avLst/>
          </a:prstGeom>
        </p:spPr>
      </p:pic>
      <p:pic>
        <p:nvPicPr>
          <p:cNvPr id="3" name="Picture 2" descr="cameronparliament_1641111c.jpg"/>
          <p:cNvPicPr>
            <a:picLocks noChangeAspect="1"/>
          </p:cNvPicPr>
          <p:nvPr/>
        </p:nvPicPr>
        <p:blipFill>
          <a:blip r:embed="rId3" cstate="print"/>
          <a:stretch>
            <a:fillRect/>
          </a:stretch>
        </p:blipFill>
        <p:spPr>
          <a:xfrm>
            <a:off x="5652121" y="-1"/>
            <a:ext cx="3491880" cy="2186221"/>
          </a:xfrm>
          <a:prstGeom prst="rect">
            <a:avLst/>
          </a:prstGeom>
        </p:spPr>
      </p:pic>
      <p:pic>
        <p:nvPicPr>
          <p:cNvPr id="4" name="Picture 3" descr="House-of-Commons-full-of--007.jpg"/>
          <p:cNvPicPr>
            <a:picLocks noChangeAspect="1"/>
          </p:cNvPicPr>
          <p:nvPr/>
        </p:nvPicPr>
        <p:blipFill>
          <a:blip r:embed="rId4" cstate="print"/>
          <a:stretch>
            <a:fillRect/>
          </a:stretch>
        </p:blipFill>
        <p:spPr>
          <a:xfrm>
            <a:off x="5652120" y="2269978"/>
            <a:ext cx="3491880" cy="2095128"/>
          </a:xfrm>
          <a:prstGeom prst="rect">
            <a:avLst/>
          </a:prstGeom>
        </p:spPr>
      </p:pic>
      <p:sp>
        <p:nvSpPr>
          <p:cNvPr id="5" name="TextBox 4"/>
          <p:cNvSpPr txBox="1"/>
          <p:nvPr/>
        </p:nvSpPr>
        <p:spPr>
          <a:xfrm>
            <a:off x="323528" y="4437113"/>
            <a:ext cx="8820472" cy="2585323"/>
          </a:xfrm>
          <a:prstGeom prst="rect">
            <a:avLst/>
          </a:prstGeom>
          <a:noFill/>
        </p:spPr>
        <p:txBody>
          <a:bodyPr wrap="square" numCol="3" rtlCol="0">
            <a:spAutoFit/>
          </a:bodyPr>
          <a:lstStyle/>
          <a:p>
            <a:r>
              <a:rPr lang="en-US" dirty="0" smtClean="0"/>
              <a:t>1 Speaker's Chair</a:t>
            </a:r>
            <a:endParaRPr lang="en-GB" dirty="0" smtClean="0"/>
          </a:p>
          <a:p>
            <a:r>
              <a:rPr lang="en-US" dirty="0" smtClean="0"/>
              <a:t>2 Table of the House</a:t>
            </a:r>
            <a:endParaRPr lang="en-GB" dirty="0" smtClean="0"/>
          </a:p>
          <a:p>
            <a:r>
              <a:rPr lang="en-US" dirty="0" smtClean="0"/>
              <a:t>3 Despatch boxes</a:t>
            </a:r>
            <a:endParaRPr lang="en-GB" dirty="0" smtClean="0"/>
          </a:p>
          <a:p>
            <a:r>
              <a:rPr lang="en-US" dirty="0" smtClean="0"/>
              <a:t>4 </a:t>
            </a:r>
            <a:r>
              <a:rPr lang="en-US" dirty="0" smtClean="0"/>
              <a:t>Mace</a:t>
            </a:r>
          </a:p>
          <a:p>
            <a:r>
              <a:rPr lang="en-US" dirty="0" smtClean="0"/>
              <a:t>5 </a:t>
            </a:r>
            <a:r>
              <a:rPr lang="en-US" dirty="0" smtClean="0"/>
              <a:t>Division Clerks' Desks</a:t>
            </a:r>
            <a:endParaRPr lang="en-GB" dirty="0" smtClean="0"/>
          </a:p>
          <a:p>
            <a:r>
              <a:rPr lang="en-US" dirty="0" smtClean="0"/>
              <a:t>6 Entrances to Lobbies</a:t>
            </a:r>
            <a:endParaRPr lang="en-GB" dirty="0" smtClean="0"/>
          </a:p>
          <a:p>
            <a:r>
              <a:rPr lang="en-US" dirty="0" smtClean="0"/>
              <a:t>7 Exits from Lobbies</a:t>
            </a:r>
            <a:endParaRPr lang="en-GB" dirty="0" smtClean="0"/>
          </a:p>
          <a:p>
            <a:r>
              <a:rPr lang="en-US" dirty="0" smtClean="0"/>
              <a:t>8 Petition bag</a:t>
            </a:r>
            <a:endParaRPr lang="en-GB" dirty="0" smtClean="0"/>
          </a:p>
          <a:p>
            <a:endParaRPr lang="en-US" dirty="0" smtClean="0"/>
          </a:p>
          <a:p>
            <a:r>
              <a:rPr lang="en-US" dirty="0" smtClean="0"/>
              <a:t>9 </a:t>
            </a:r>
            <a:r>
              <a:rPr lang="en-US" dirty="0" smtClean="0"/>
              <a:t>Prime Minister</a:t>
            </a:r>
            <a:endParaRPr lang="en-GB" dirty="0" smtClean="0"/>
          </a:p>
          <a:p>
            <a:r>
              <a:rPr lang="en-US" dirty="0" smtClean="0"/>
              <a:t>10 </a:t>
            </a:r>
            <a:r>
              <a:rPr lang="en-US" dirty="0" smtClean="0"/>
              <a:t>Government whips</a:t>
            </a:r>
            <a:endParaRPr lang="en-GB" dirty="0" smtClean="0"/>
          </a:p>
          <a:p>
            <a:r>
              <a:rPr lang="en-US" dirty="0" smtClean="0"/>
              <a:t>11 Ministers</a:t>
            </a:r>
            <a:endParaRPr lang="en-GB" dirty="0" smtClean="0"/>
          </a:p>
          <a:p>
            <a:r>
              <a:rPr lang="en-US" dirty="0" smtClean="0"/>
              <a:t>12 Parliamentary Private Secretaries</a:t>
            </a:r>
            <a:endParaRPr lang="en-GB" dirty="0" smtClean="0"/>
          </a:p>
          <a:p>
            <a:r>
              <a:rPr lang="en-US" dirty="0" smtClean="0"/>
              <a:t>13 Govt back benches</a:t>
            </a:r>
            <a:endParaRPr lang="en-GB" dirty="0" smtClean="0"/>
          </a:p>
          <a:p>
            <a:r>
              <a:rPr lang="en-US" dirty="0" smtClean="0"/>
              <a:t>14 Leader of the Opposition</a:t>
            </a:r>
            <a:endParaRPr lang="en-GB" dirty="0" smtClean="0"/>
          </a:p>
          <a:p>
            <a:r>
              <a:rPr lang="en-US" dirty="0" smtClean="0"/>
              <a:t>15 Opposition Whips</a:t>
            </a:r>
            <a:endParaRPr lang="en-GB" dirty="0" smtClean="0"/>
          </a:p>
          <a:p>
            <a:endParaRPr lang="en-US" dirty="0" smtClean="0"/>
          </a:p>
          <a:p>
            <a:r>
              <a:rPr lang="en-US" dirty="0" smtClean="0"/>
              <a:t>16 </a:t>
            </a:r>
            <a:r>
              <a:rPr lang="en-US" dirty="0" smtClean="0"/>
              <a:t>Shadow ministers</a:t>
            </a:r>
            <a:endParaRPr lang="en-GB" dirty="0" smtClean="0"/>
          </a:p>
          <a:p>
            <a:r>
              <a:rPr lang="en-US" dirty="0" smtClean="0"/>
              <a:t>17 Opposition </a:t>
            </a:r>
            <a:r>
              <a:rPr lang="en-US" dirty="0" smtClean="0"/>
              <a:t>back benches </a:t>
            </a:r>
            <a:endParaRPr lang="en-GB" dirty="0" smtClean="0"/>
          </a:p>
          <a:p>
            <a:r>
              <a:rPr lang="en-US" dirty="0" smtClean="0"/>
              <a:t>18 </a:t>
            </a:r>
            <a:r>
              <a:rPr lang="en-US" dirty="0" smtClean="0"/>
              <a:t>Oppositions </a:t>
            </a:r>
            <a:r>
              <a:rPr lang="en-US" dirty="0" smtClean="0"/>
              <a:t>back benches</a:t>
            </a:r>
            <a:endParaRPr lang="en-GB" dirty="0" smtClean="0"/>
          </a:p>
          <a:p>
            <a:r>
              <a:rPr lang="en-US" dirty="0" smtClean="0"/>
              <a:t>19 Other small parties</a:t>
            </a:r>
            <a:endParaRPr lang="en-GB" dirty="0" smtClean="0"/>
          </a:p>
          <a:p>
            <a:r>
              <a:rPr lang="en-US" dirty="0" smtClean="0"/>
              <a:t>20 Clerks</a:t>
            </a:r>
            <a:endParaRPr lang="en-GB" dirty="0" smtClean="0"/>
          </a:p>
          <a:p>
            <a:r>
              <a:rPr lang="en-US" dirty="0" smtClean="0"/>
              <a:t>21 Serjeant at Arms</a:t>
            </a:r>
            <a:endParaRPr lang="en-GB" dirty="0" smtClean="0"/>
          </a:p>
          <a:p>
            <a:r>
              <a:rPr lang="en-US" dirty="0" smtClean="0"/>
              <a:t>22 Civil Servants</a:t>
            </a:r>
            <a:endParaRPr lang="en-GB" dirty="0" smtClean="0"/>
          </a:p>
          <a:p>
            <a:r>
              <a:rPr lang="en-US" dirty="0" smtClean="0"/>
              <a:t>23 Strangers (public visitors</a:t>
            </a:r>
            <a:endParaRPr lang="en-GB" dirty="0" smtClean="0"/>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Private Members Bills 5</a:t>
            </a:r>
            <a:endParaRPr lang="en-GB" dirty="0"/>
          </a:p>
        </p:txBody>
      </p:sp>
      <p:sp>
        <p:nvSpPr>
          <p:cNvPr id="3" name="Content Placeholder 2"/>
          <p:cNvSpPr>
            <a:spLocks noGrp="1"/>
          </p:cNvSpPr>
          <p:nvPr>
            <p:ph idx="1"/>
          </p:nvPr>
        </p:nvSpPr>
        <p:spPr/>
        <p:txBody>
          <a:bodyPr>
            <a:normAutofit fontScale="62500" lnSpcReduction="20000"/>
          </a:bodyPr>
          <a:lstStyle/>
          <a:p>
            <a:r>
              <a:rPr lang="en-GB" dirty="0"/>
              <a:t>There is therefore a high casualty rate for bills. In the </a:t>
            </a:r>
            <a:r>
              <a:rPr lang="en-GB" dirty="0" smtClean="0"/>
              <a:t>2008/9 </a:t>
            </a:r>
            <a:r>
              <a:rPr lang="en-GB" dirty="0"/>
              <a:t>session, </a:t>
            </a:r>
            <a:r>
              <a:rPr lang="en-GB" dirty="0" smtClean="0"/>
              <a:t>4 out </a:t>
            </a:r>
            <a:r>
              <a:rPr lang="en-GB" dirty="0"/>
              <a:t>of </a:t>
            </a:r>
            <a:r>
              <a:rPr lang="en-GB" dirty="0" smtClean="0"/>
              <a:t>63 </a:t>
            </a:r>
            <a:r>
              <a:rPr lang="en-GB" dirty="0"/>
              <a:t>were successful.</a:t>
            </a:r>
          </a:p>
          <a:p>
            <a:r>
              <a:rPr lang="en-GB" dirty="0"/>
              <a:t>However some significant changes in legislation has come about through Private Members legislation:-</a:t>
            </a:r>
          </a:p>
          <a:p>
            <a:r>
              <a:rPr lang="en-GB" dirty="0"/>
              <a:t> </a:t>
            </a:r>
            <a:r>
              <a:rPr lang="en-GB" dirty="0" smtClean="0"/>
              <a:t>Abortion </a:t>
            </a:r>
            <a:r>
              <a:rPr lang="en-GB" dirty="0"/>
              <a:t>Act </a:t>
            </a:r>
            <a:r>
              <a:rPr lang="en-GB" dirty="0" smtClean="0"/>
              <a:t>1967 - </a:t>
            </a:r>
            <a:r>
              <a:rPr lang="en-GB" dirty="0"/>
              <a:t>legalised abortion up to 28 weeks of </a:t>
            </a:r>
            <a:r>
              <a:rPr lang="en-GB" dirty="0" smtClean="0"/>
              <a:t>pregnancy. David </a:t>
            </a:r>
            <a:r>
              <a:rPr lang="en-GB" dirty="0"/>
              <a:t>Steel</a:t>
            </a:r>
          </a:p>
          <a:p>
            <a:r>
              <a:rPr lang="en-GB" dirty="0" smtClean="0"/>
              <a:t>amended 1990 - </a:t>
            </a:r>
            <a:r>
              <a:rPr lang="en-GB" dirty="0"/>
              <a:t>reduced to 24 weeks of </a:t>
            </a:r>
            <a:r>
              <a:rPr lang="en-GB" dirty="0" smtClean="0"/>
              <a:t>pregnancy Theresa </a:t>
            </a:r>
            <a:r>
              <a:rPr lang="en-GB" dirty="0"/>
              <a:t>Gorman</a:t>
            </a:r>
          </a:p>
          <a:p>
            <a:r>
              <a:rPr lang="en-GB" dirty="0"/>
              <a:t> </a:t>
            </a:r>
            <a:r>
              <a:rPr lang="en-GB" dirty="0" smtClean="0"/>
              <a:t>Homosexual </a:t>
            </a:r>
            <a:r>
              <a:rPr lang="en-GB" dirty="0"/>
              <a:t>law reform </a:t>
            </a:r>
            <a:r>
              <a:rPr lang="en-GB" dirty="0" smtClean="0"/>
              <a:t>1968 - </a:t>
            </a:r>
            <a:r>
              <a:rPr lang="en-GB" dirty="0"/>
              <a:t>legalised homosexual relations between men over </a:t>
            </a:r>
            <a:r>
              <a:rPr lang="en-GB" dirty="0" smtClean="0"/>
              <a:t>21 Leo </a:t>
            </a:r>
            <a:r>
              <a:rPr lang="en-GB" dirty="0" err="1"/>
              <a:t>Abse</a:t>
            </a:r>
            <a:endParaRPr lang="en-GB" dirty="0"/>
          </a:p>
          <a:p>
            <a:r>
              <a:rPr lang="en-GB" dirty="0" smtClean="0"/>
              <a:t>amended </a:t>
            </a:r>
            <a:r>
              <a:rPr lang="en-GB" dirty="0"/>
              <a:t>1995 </a:t>
            </a:r>
            <a:r>
              <a:rPr lang="en-GB" dirty="0" smtClean="0"/>
              <a:t>- </a:t>
            </a:r>
            <a:r>
              <a:rPr lang="en-GB" dirty="0"/>
              <a:t>age limit reduced to </a:t>
            </a:r>
            <a:r>
              <a:rPr lang="en-GB" dirty="0" smtClean="0"/>
              <a:t>18 Edwina </a:t>
            </a:r>
            <a:r>
              <a:rPr lang="en-GB" dirty="0"/>
              <a:t>Currie</a:t>
            </a:r>
          </a:p>
          <a:p>
            <a:r>
              <a:rPr lang="en-GB" dirty="0"/>
              <a:t> </a:t>
            </a:r>
            <a:r>
              <a:rPr lang="en-GB" dirty="0" smtClean="0"/>
              <a:t>Murder </a:t>
            </a:r>
            <a:r>
              <a:rPr lang="en-GB" dirty="0"/>
              <a:t>Act amendment 1965 (Abolition of Capital </a:t>
            </a:r>
            <a:r>
              <a:rPr lang="en-GB" dirty="0" smtClean="0"/>
              <a:t>Punishment) Sidney </a:t>
            </a:r>
            <a:r>
              <a:rPr lang="en-GB" dirty="0"/>
              <a:t>Silverman</a:t>
            </a:r>
          </a:p>
          <a:p>
            <a:r>
              <a:rPr lang="en-GB" dirty="0"/>
              <a:t> </a:t>
            </a:r>
            <a:r>
              <a:rPr lang="en-GB" dirty="0" smtClean="0"/>
              <a:t>Obscene </a:t>
            </a:r>
            <a:r>
              <a:rPr lang="en-GB" dirty="0"/>
              <a:t>Publications Act </a:t>
            </a:r>
            <a:r>
              <a:rPr lang="en-GB" dirty="0" smtClean="0"/>
              <a:t>1958 - </a:t>
            </a:r>
            <a:r>
              <a:rPr lang="en-GB" dirty="0"/>
              <a:t>liberalised law on </a:t>
            </a:r>
            <a:r>
              <a:rPr lang="en-GB" dirty="0" smtClean="0"/>
              <a:t>pornography Roy Jenkins</a:t>
            </a:r>
            <a:endParaRPr lang="en-GB"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Private Members Bills 6</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 Public Displays Act 1984- prohibited displays of sexually explicit material where minors could see it</a:t>
            </a:r>
          </a:p>
          <a:p>
            <a:r>
              <a:rPr lang="en-GB" dirty="0" smtClean="0"/>
              <a:t> National Audit Office Act 1984 - established this office under Commons control which looks at the accounts of government departments and agencies Norman St. John </a:t>
            </a:r>
            <a:r>
              <a:rPr lang="en-GB" dirty="0" err="1" smtClean="0"/>
              <a:t>Stevas</a:t>
            </a:r>
            <a:endParaRPr lang="en-GB" dirty="0" smtClean="0"/>
          </a:p>
          <a:p>
            <a:r>
              <a:rPr lang="en-GB" dirty="0" smtClean="0"/>
              <a:t>More recently, the </a:t>
            </a:r>
            <a:r>
              <a:rPr lang="en-GB" dirty="0" err="1" smtClean="0"/>
              <a:t>Sunbeds</a:t>
            </a:r>
            <a:r>
              <a:rPr lang="en-GB" dirty="0" smtClean="0"/>
              <a:t> (Regulation) Act 2010 came from a Private Members' Bill from Labour MP Julie Morgan and now bans the use of commercial tanning equipment by under-18s.</a:t>
            </a:r>
          </a:p>
          <a:p>
            <a:r>
              <a:rPr lang="en-GB" dirty="0" smtClean="0"/>
              <a:t>Conservative Cheryl </a:t>
            </a:r>
            <a:r>
              <a:rPr lang="en-GB" dirty="0" err="1" smtClean="0"/>
              <a:t>Gillan's</a:t>
            </a:r>
            <a:r>
              <a:rPr lang="en-GB" dirty="0" smtClean="0"/>
              <a:t> Private Members' Bill became the Autism Act 2009, which puts a legal duty on councils and NHS services to look after people with autism.</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Object 9"/>
          <p:cNvGraphicFramePr>
            <a:graphicFrameLocks noChangeAspect="1"/>
          </p:cNvGraphicFramePr>
          <p:nvPr/>
        </p:nvGraphicFramePr>
        <p:xfrm>
          <a:off x="538163" y="0"/>
          <a:ext cx="8226425" cy="6858000"/>
        </p:xfrm>
        <a:graphic>
          <a:graphicData uri="http://schemas.openxmlformats.org/presentationml/2006/ole">
            <p:oleObj spid="_x0000_s1028" name="Worksheet" r:id="rId3" imgW="4343468" imgH="4200660" progId="Excel.Sheet.8">
              <p:embed/>
            </p:oleObj>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Types of </a:t>
            </a:r>
            <a:r>
              <a:rPr lang="en-GB" dirty="0" smtClean="0"/>
              <a:t>Bills 1</a:t>
            </a:r>
            <a:endParaRPr lang="en-GB" dirty="0"/>
          </a:p>
        </p:txBody>
      </p:sp>
      <p:sp>
        <p:nvSpPr>
          <p:cNvPr id="3" name="Content Placeholder 2"/>
          <p:cNvSpPr>
            <a:spLocks noGrp="1"/>
          </p:cNvSpPr>
          <p:nvPr>
            <p:ph idx="1"/>
          </p:nvPr>
        </p:nvSpPr>
        <p:spPr/>
        <p:txBody>
          <a:bodyPr>
            <a:normAutofit fontScale="62500" lnSpcReduction="20000"/>
          </a:bodyPr>
          <a:lstStyle/>
          <a:p>
            <a:pPr hangingPunct="0"/>
            <a:r>
              <a:rPr lang="en-GB" dirty="0"/>
              <a:t>There are two basic types of bills:-</a:t>
            </a:r>
          </a:p>
          <a:p>
            <a:pPr hangingPunct="0"/>
            <a:r>
              <a:rPr lang="en-GB" dirty="0"/>
              <a:t> </a:t>
            </a:r>
            <a:r>
              <a:rPr lang="en-GB" b="1" dirty="0" smtClean="0"/>
              <a:t>Private </a:t>
            </a:r>
            <a:r>
              <a:rPr lang="en-GB" b="1" dirty="0"/>
              <a:t>Bills</a:t>
            </a:r>
            <a:r>
              <a:rPr lang="en-GB" dirty="0"/>
              <a:t>  - which only affect a section of the community, even one person.  </a:t>
            </a:r>
            <a:endParaRPr lang="en-GB" dirty="0" smtClean="0"/>
          </a:p>
          <a:p>
            <a:pPr hangingPunct="0"/>
            <a:r>
              <a:rPr lang="en-GB" dirty="0" smtClean="0"/>
              <a:t>They </a:t>
            </a:r>
            <a:r>
              <a:rPr lang="en-GB" dirty="0"/>
              <a:t>are promoted by outside bodies and are presented to Parliament in the form of a petition.  They may start in either the Commons or the Lords, though the more contentious would start in the Commons.  </a:t>
            </a:r>
            <a:endParaRPr lang="en-GB" dirty="0" smtClean="0"/>
          </a:p>
          <a:p>
            <a:pPr hangingPunct="0"/>
            <a:r>
              <a:rPr lang="en-GB" dirty="0" smtClean="0"/>
              <a:t>They </a:t>
            </a:r>
            <a:r>
              <a:rPr lang="en-GB" dirty="0"/>
              <a:t>follow a similar procedure to Public bills, but the promoter of the bill presents arguments to the Committee for the Bill. If a bill is opposed then the opponents present arguments against the bill. Legal counsel is usually employed by the promoters and often by opponents to present their arguments.  The Committee of MPs or peers act as a sort of judge and jury on the bill and usually the full House follow their recommendations</a:t>
            </a:r>
            <a:r>
              <a:rPr lang="en-GB" dirty="0" smtClean="0"/>
              <a:t>.</a:t>
            </a:r>
          </a:p>
          <a:p>
            <a:pPr hangingPunct="0"/>
            <a:r>
              <a:rPr lang="en-GB" dirty="0" smtClean="0"/>
              <a:t>They may carry over from one session to another.</a:t>
            </a:r>
          </a:p>
          <a:p>
            <a:pPr hangingPunct="0"/>
            <a:r>
              <a:rPr lang="en-GB" dirty="0" smtClean="0"/>
              <a:t>A recent example is the Canterbury City Council Bill, which makes provisions relating to street trading and consumer protection in the city.  Began in 2008 and has still not reached its 3</a:t>
            </a:r>
            <a:r>
              <a:rPr lang="en-GB" baseline="30000" dirty="0" smtClean="0"/>
              <a:t>rd</a:t>
            </a:r>
            <a:r>
              <a:rPr lang="en-GB" dirty="0" smtClean="0"/>
              <a:t> reading in 2012.</a:t>
            </a:r>
            <a:endParaRPr lang="en-GB" dirty="0"/>
          </a:p>
          <a:p>
            <a:pPr hangingPunct="0"/>
            <a:endParaRPr lang="en-GB" dirty="0"/>
          </a:p>
          <a:p>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Types of Bills 2</a:t>
            </a:r>
            <a:endParaRPr lang="en-GB" dirty="0"/>
          </a:p>
        </p:txBody>
      </p:sp>
      <p:sp>
        <p:nvSpPr>
          <p:cNvPr id="3" name="Content Placeholder 2"/>
          <p:cNvSpPr>
            <a:spLocks noGrp="1"/>
          </p:cNvSpPr>
          <p:nvPr>
            <p:ph idx="1"/>
          </p:nvPr>
        </p:nvSpPr>
        <p:spPr/>
        <p:txBody>
          <a:bodyPr>
            <a:normAutofit fontScale="92500"/>
          </a:bodyPr>
          <a:lstStyle/>
          <a:p>
            <a:pPr hangingPunct="0"/>
            <a:r>
              <a:rPr lang="en-GB" b="1" dirty="0"/>
              <a:t>Public Bills</a:t>
            </a:r>
            <a:r>
              <a:rPr lang="en-GB" dirty="0"/>
              <a:t> - affect the whole community.  They may be introduced by either the government and these are known as </a:t>
            </a:r>
            <a:r>
              <a:rPr lang="en-GB" u="sng" dirty="0"/>
              <a:t>Government Bills</a:t>
            </a:r>
            <a:r>
              <a:rPr lang="en-GB" dirty="0"/>
              <a:t>, or by backbenchers and these are known as </a:t>
            </a:r>
            <a:r>
              <a:rPr lang="en-GB" u="sng" dirty="0"/>
              <a:t>Private Members Bills</a:t>
            </a:r>
            <a:r>
              <a:rPr lang="en-GB" dirty="0"/>
              <a:t>.  They follow similar procedures.</a:t>
            </a:r>
          </a:p>
          <a:p>
            <a:pPr hangingPunct="0"/>
            <a:r>
              <a:rPr lang="en-GB" dirty="0"/>
              <a:t> </a:t>
            </a:r>
            <a:r>
              <a:rPr lang="en-GB" b="1" dirty="0" smtClean="0"/>
              <a:t>Hybrid </a:t>
            </a:r>
            <a:r>
              <a:rPr lang="en-GB" b="1" dirty="0"/>
              <a:t>Bills</a:t>
            </a:r>
            <a:r>
              <a:rPr lang="en-GB" dirty="0"/>
              <a:t> - these are bills which only affect a section of the Community but are of national importance </a:t>
            </a:r>
            <a:r>
              <a:rPr lang="en-GB" dirty="0" err="1"/>
              <a:t>eg</a:t>
            </a:r>
            <a:r>
              <a:rPr lang="en-GB" dirty="0"/>
              <a:t> The </a:t>
            </a:r>
            <a:r>
              <a:rPr lang="en-GB" dirty="0" smtClean="0"/>
              <a:t>Channel Tunnel Act 1987 and the Crossrail Act 2008.</a:t>
            </a:r>
            <a:endParaRPr lang="en-GB" dirty="0"/>
          </a:p>
          <a:p>
            <a:pPr hangingPunct="0"/>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Passage of Legislation through </a:t>
            </a:r>
            <a:r>
              <a:rPr lang="en-GB" dirty="0" smtClean="0"/>
              <a:t>Parliament 1</a:t>
            </a:r>
            <a:endParaRPr lang="en-GB" dirty="0"/>
          </a:p>
        </p:txBody>
      </p:sp>
      <p:sp>
        <p:nvSpPr>
          <p:cNvPr id="3" name="Content Placeholder 2"/>
          <p:cNvSpPr>
            <a:spLocks noGrp="1"/>
          </p:cNvSpPr>
          <p:nvPr>
            <p:ph idx="1"/>
          </p:nvPr>
        </p:nvSpPr>
        <p:spPr/>
        <p:txBody>
          <a:bodyPr/>
          <a:lstStyle/>
          <a:p>
            <a:r>
              <a:rPr lang="en-GB" dirty="0"/>
              <a:t>A Bill is a proposed law. When it is passed by Parliament it becomes an Act of Parliament, or a statute, or a piece of legislation (they all mean the same).</a:t>
            </a:r>
          </a:p>
          <a:p>
            <a:r>
              <a:rPr lang="en-GB" dirty="0"/>
              <a:t>Public Bills follow similar procedures. Government Bills are introduced by the government. Private </a:t>
            </a:r>
            <a:r>
              <a:rPr lang="en-GB" dirty="0" smtClean="0"/>
              <a:t>Members Bills </a:t>
            </a:r>
            <a:r>
              <a:rPr lang="en-GB" dirty="0"/>
              <a:t>are introduced by backbench MPs.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Passage of Legislation through Parliament 2</a:t>
            </a:r>
            <a:endParaRPr lang="en-GB" dirty="0"/>
          </a:p>
        </p:txBody>
      </p:sp>
      <p:sp>
        <p:nvSpPr>
          <p:cNvPr id="3" name="Content Placeholder 2"/>
          <p:cNvSpPr>
            <a:spLocks noGrp="1"/>
          </p:cNvSpPr>
          <p:nvPr>
            <p:ph idx="1"/>
          </p:nvPr>
        </p:nvSpPr>
        <p:spPr>
          <a:xfrm>
            <a:off x="323528" y="1628800"/>
            <a:ext cx="8424936" cy="4752528"/>
          </a:xfrm>
        </p:spPr>
        <p:txBody>
          <a:bodyPr>
            <a:normAutofit/>
          </a:bodyPr>
          <a:lstStyle/>
          <a:p>
            <a:r>
              <a:rPr lang="en-GB" dirty="0"/>
              <a:t>A Government Bill goes through the following procedures:-</a:t>
            </a:r>
          </a:p>
          <a:p>
            <a:r>
              <a:rPr lang="en-GB" dirty="0"/>
              <a:t> </a:t>
            </a:r>
            <a:r>
              <a:rPr lang="en-GB" u="sng" dirty="0" smtClean="0"/>
              <a:t>First </a:t>
            </a:r>
            <a:r>
              <a:rPr lang="en-GB" u="sng" dirty="0"/>
              <a:t>Reading</a:t>
            </a:r>
            <a:endParaRPr lang="en-GB" dirty="0"/>
          </a:p>
          <a:p>
            <a:r>
              <a:rPr lang="en-GB" dirty="0"/>
              <a:t> </a:t>
            </a:r>
            <a:r>
              <a:rPr lang="en-GB" dirty="0" smtClean="0"/>
              <a:t>The </a:t>
            </a:r>
            <a:r>
              <a:rPr lang="en-GB" dirty="0"/>
              <a:t>title of the bill is read out and a date is set for the second reading. </a:t>
            </a:r>
          </a:p>
          <a:p>
            <a:r>
              <a:rPr lang="en-GB" dirty="0"/>
              <a:t>The bill is then published.</a:t>
            </a:r>
          </a:p>
          <a:p>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Passage of Legislation through Parliament 3</a:t>
            </a:r>
            <a:endParaRPr lang="en-GB" dirty="0"/>
          </a:p>
        </p:txBody>
      </p:sp>
      <p:sp>
        <p:nvSpPr>
          <p:cNvPr id="3" name="Content Placeholder 2"/>
          <p:cNvSpPr>
            <a:spLocks noGrp="1"/>
          </p:cNvSpPr>
          <p:nvPr>
            <p:ph idx="1"/>
          </p:nvPr>
        </p:nvSpPr>
        <p:spPr/>
        <p:txBody>
          <a:bodyPr/>
          <a:lstStyle/>
          <a:p>
            <a:r>
              <a:rPr lang="en-GB" u="sng" dirty="0" smtClean="0"/>
              <a:t>Second </a:t>
            </a:r>
            <a:r>
              <a:rPr lang="en-GB" u="sng" dirty="0"/>
              <a:t>Reading</a:t>
            </a:r>
            <a:endParaRPr lang="en-GB" dirty="0"/>
          </a:p>
          <a:p>
            <a:r>
              <a:rPr lang="en-GB" dirty="0"/>
              <a:t> </a:t>
            </a:r>
            <a:r>
              <a:rPr lang="en-GB" dirty="0" smtClean="0"/>
              <a:t>This </a:t>
            </a:r>
            <a:r>
              <a:rPr lang="en-GB" dirty="0"/>
              <a:t>is a general debate on the principles of the bill. No detailed amendments are allowed.</a:t>
            </a:r>
          </a:p>
          <a:p>
            <a:endParaRPr lang="en-GB" dirty="0"/>
          </a:p>
        </p:txBody>
      </p:sp>
      <p:pic>
        <p:nvPicPr>
          <p:cNvPr id="1026" name="Picture 2"/>
          <p:cNvPicPr>
            <a:picLocks noChangeAspect="1" noChangeArrowheads="1"/>
          </p:cNvPicPr>
          <p:nvPr/>
        </p:nvPicPr>
        <p:blipFill>
          <a:blip r:embed="rId2" cstate="print"/>
          <a:srcRect/>
          <a:stretch>
            <a:fillRect/>
          </a:stretch>
        </p:blipFill>
        <p:spPr bwMode="auto">
          <a:xfrm>
            <a:off x="2555776" y="3717032"/>
            <a:ext cx="3981450" cy="26574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Passage of Legislation through Parliament 4</a:t>
            </a:r>
            <a:endParaRPr lang="en-GB" dirty="0"/>
          </a:p>
        </p:txBody>
      </p:sp>
      <p:sp>
        <p:nvSpPr>
          <p:cNvPr id="3" name="Content Placeholder 2"/>
          <p:cNvSpPr>
            <a:spLocks noGrp="1"/>
          </p:cNvSpPr>
          <p:nvPr>
            <p:ph idx="1"/>
          </p:nvPr>
        </p:nvSpPr>
        <p:spPr/>
        <p:txBody>
          <a:bodyPr>
            <a:normAutofit fontScale="77500" lnSpcReduction="20000"/>
          </a:bodyPr>
          <a:lstStyle/>
          <a:p>
            <a:r>
              <a:rPr lang="en-GB" u="sng" dirty="0"/>
              <a:t>The Committee stage</a:t>
            </a:r>
            <a:endParaRPr lang="en-GB" dirty="0"/>
          </a:p>
          <a:p>
            <a:r>
              <a:rPr lang="en-GB" dirty="0" smtClean="0"/>
              <a:t>This </a:t>
            </a:r>
            <a:r>
              <a:rPr lang="en-GB" dirty="0"/>
              <a:t>can be taken either in a </a:t>
            </a:r>
            <a:r>
              <a:rPr lang="en-GB" b="1" u="sng" dirty="0"/>
              <a:t>Committee of the Whole House</a:t>
            </a:r>
            <a:r>
              <a:rPr lang="en-GB" dirty="0"/>
              <a:t> - the House sitting as a committee (minus the speaker) This is used for uncontroversial legislation or for very controversial legislation.</a:t>
            </a:r>
          </a:p>
          <a:p>
            <a:r>
              <a:rPr lang="en-GB" dirty="0"/>
              <a:t>or in a </a:t>
            </a:r>
            <a:r>
              <a:rPr lang="en-GB" b="1" u="sng" dirty="0" smtClean="0"/>
              <a:t>Public Bill Committee </a:t>
            </a:r>
            <a:r>
              <a:rPr lang="en-GB" dirty="0" smtClean="0"/>
              <a:t>formerly called Standing Committees (the name was changed 2006) </a:t>
            </a:r>
          </a:p>
          <a:p>
            <a:r>
              <a:rPr lang="en-GB" dirty="0" smtClean="0"/>
              <a:t>This is the </a:t>
            </a:r>
            <a:r>
              <a:rPr lang="en-GB" dirty="0"/>
              <a:t>normal </a:t>
            </a:r>
            <a:r>
              <a:rPr lang="en-GB" dirty="0" smtClean="0"/>
              <a:t>procedure. </a:t>
            </a:r>
          </a:p>
          <a:p>
            <a:r>
              <a:rPr lang="en-GB" dirty="0" smtClean="0"/>
              <a:t>These </a:t>
            </a:r>
            <a:r>
              <a:rPr lang="en-GB" dirty="0"/>
              <a:t>are smaller committees of the Commons of between 20 and 50 MPs plus a chairman which reflect the party strengths in the Commons</a:t>
            </a:r>
            <a:r>
              <a:rPr lang="en-GB" dirty="0" smtClean="0"/>
              <a:t>.</a:t>
            </a:r>
            <a:endParaRPr lang="en-GB" dirty="0"/>
          </a:p>
          <a:p>
            <a:r>
              <a:rPr lang="en-GB" dirty="0"/>
              <a:t>This is where the bill is debated in detail and amendments to the wording of the bill can be made</a:t>
            </a:r>
            <a:r>
              <a:rPr lang="en-GB" dirty="0" smtClean="0"/>
              <a:t>.</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Passage of Legislation through Parliament 5</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Since 2006 Public Bill Committees have the power to receive written evidence from outside organisations and members of the public, and to take oral evidence from interested parties, in the same way as Select Committees do, as part of their consideration of the Bill.</a:t>
            </a:r>
          </a:p>
          <a:p>
            <a:r>
              <a:rPr lang="en-GB" dirty="0" smtClean="0"/>
              <a:t>Public Bill Committees normally take oral evidence at the start of proceedings, starting with evidence from the relevant Minister or Ministers and Departmental officials.</a:t>
            </a:r>
          </a:p>
          <a:p>
            <a:r>
              <a:rPr lang="en-GB" dirty="0" smtClean="0"/>
              <a:t>They are now named for the bill </a:t>
            </a:r>
            <a:r>
              <a:rPr lang="en-GB" dirty="0" err="1" smtClean="0"/>
              <a:t>eg</a:t>
            </a:r>
            <a:r>
              <a:rPr lang="en-GB" dirty="0" smtClean="0"/>
              <a:t> Welfare Reform </a:t>
            </a:r>
            <a:r>
              <a:rPr lang="en-GB" dirty="0"/>
              <a:t>Bill Committee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580</TotalTime>
  <Words>1190</Words>
  <Application>Microsoft Office PowerPoint</Application>
  <PresentationFormat>On-screen Show (4:3)</PresentationFormat>
  <Paragraphs>139</Paragraphs>
  <Slides>22</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4" baseType="lpstr">
      <vt:lpstr>Office Theme</vt:lpstr>
      <vt:lpstr>Microsoft Office Excel 97-2003 Worksheet</vt:lpstr>
      <vt:lpstr>The House of Commons 2</vt:lpstr>
      <vt:lpstr>Slide 2</vt:lpstr>
      <vt:lpstr>Types of Bills 1</vt:lpstr>
      <vt:lpstr>Types of Bills 2</vt:lpstr>
      <vt:lpstr>The Passage of Legislation through Parliament 1</vt:lpstr>
      <vt:lpstr>The Passage of Legislation through Parliament 2</vt:lpstr>
      <vt:lpstr>The Passage of Legislation through Parliament 3</vt:lpstr>
      <vt:lpstr>The Passage of Legislation through Parliament 4</vt:lpstr>
      <vt:lpstr>The Passage of Legislation through Parliament 5</vt:lpstr>
      <vt:lpstr>The Passage of Legislation through Parliament 6</vt:lpstr>
      <vt:lpstr>The Passage of Legislation through Parliament 7</vt:lpstr>
      <vt:lpstr>The Passage of Legislation through Parliament 8</vt:lpstr>
      <vt:lpstr>The Passage of Legislation through Parliament 8</vt:lpstr>
      <vt:lpstr>The Passage of Legislation through Parliament 9</vt:lpstr>
      <vt:lpstr>Slide 15</vt:lpstr>
      <vt:lpstr>Private Members Bills 1</vt:lpstr>
      <vt:lpstr>Private Members Bills 2</vt:lpstr>
      <vt:lpstr>Private Members Bills 3</vt:lpstr>
      <vt:lpstr>Private Members Bills 4</vt:lpstr>
      <vt:lpstr>Private Members Bills 5</vt:lpstr>
      <vt:lpstr>Private Members Bills 6</vt:lpstr>
      <vt:lpstr>Slide 22</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House of Commons 2</dc:title>
  <dc:creator>Michael Allen</dc:creator>
  <cp:lastModifiedBy>Michael Allen</cp:lastModifiedBy>
  <cp:revision>46</cp:revision>
  <dcterms:created xsi:type="dcterms:W3CDTF">2012-02-08T11:11:05Z</dcterms:created>
  <dcterms:modified xsi:type="dcterms:W3CDTF">2012-02-09T19:57:33Z</dcterms:modified>
</cp:coreProperties>
</file>