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5" r:id="rId10"/>
    <p:sldId id="264" r:id="rId11"/>
    <p:sldId id="279" r:id="rId12"/>
    <p:sldId id="281" r:id="rId13"/>
    <p:sldId id="280" r:id="rId14"/>
    <p:sldId id="282"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29" autoAdjust="0"/>
  </p:normalViewPr>
  <p:slideViewPr>
    <p:cSldViewPr>
      <p:cViewPr varScale="1">
        <p:scale>
          <a:sx n="107" d="100"/>
          <a:sy n="107" d="100"/>
        </p:scale>
        <p:origin x="-16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C0163F-C99F-4F42-B298-BE9151C84027}" type="datetimeFigureOut">
              <a:rPr lang="en-GB" smtClean="0"/>
              <a:pPr/>
              <a:t>26/06/2014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1D76C0-1C84-4F3A-9451-11A6D81A1EF7}" type="slidenum">
              <a:rPr lang="en-GB" smtClean="0"/>
              <a:pPr/>
              <a:t>‹#›</a:t>
            </a:fld>
            <a:endParaRPr lang="en-GB"/>
          </a:p>
        </p:txBody>
      </p:sp>
    </p:spTree>
    <p:extLst>
      <p:ext uri="{BB962C8B-B14F-4D97-AF65-F5344CB8AC3E}">
        <p14:creationId xmlns:p14="http://schemas.microsoft.com/office/powerpoint/2010/main" val="405607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61D76C0-1C84-4F3A-9451-11A6D81A1EF7}"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7856756-FB22-404B-A834-C01B16732A31}" type="datetime1">
              <a:rPr lang="en-GB" smtClean="0"/>
              <a:pPr/>
              <a:t>26/06/2014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EE69E13-9863-4A6F-A462-CEFC55FDDB92}" type="datetime1">
              <a:rPr lang="en-GB" smtClean="0"/>
              <a:pPr/>
              <a:t>26/06/2014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71B5E3D-6B71-43A8-83DF-1801ACDAB5E1}" type="datetime1">
              <a:rPr lang="en-GB" smtClean="0"/>
              <a:pPr/>
              <a:t>26/06/2014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061A0A57-896B-4622-AFA4-7E31E51A4CF5}" type="datetime1">
              <a:rPr lang="en-GB" smtClean="0"/>
              <a:pPr/>
              <a:t>26/06/2014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0-#ppt_w/2"/>
                                          </p:val>
                                        </p:tav>
                                        <p:tav tm="100000">
                                          <p:val>
                                            <p:strVal val="#ppt_x"/>
                                          </p:val>
                                        </p:tav>
                                      </p:tavLst>
                                    </p:anim>
                                    <p:anim calcmode="lin" valueType="num">
                                      <p:cBhvr additive="base">
                                        <p:cTn id="8" dur="20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20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20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000" fill="hold"/>
                        <p:tgtEl>
                          <p:spTgt spid="3"/>
                        </p:tgtEl>
                        <p:attrNameLst>
                          <p:attrName>ppt_x</p:attrName>
                        </p:attrNameLst>
                      </p:cBhvr>
                      <p:tavLst>
                        <p:tav tm="0">
                          <p:val>
                            <p:strVal val="0-#ppt_w/2"/>
                          </p:val>
                        </p:tav>
                        <p:tav tm="100000">
                          <p:val>
                            <p:strVal val="#ppt_x"/>
                          </p:val>
                        </p:tav>
                      </p:tavLst>
                    </p:anim>
                    <p:anim calcmode="lin" valueType="num">
                      <p:cBhvr additive="base">
                        <p:cTn dur="20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000" fill="hold"/>
                        <p:tgtEl>
                          <p:spTgt spid="3"/>
                        </p:tgtEl>
                        <p:attrNameLst>
                          <p:attrName>ppt_x</p:attrName>
                        </p:attrNameLst>
                      </p:cBhvr>
                      <p:tavLst>
                        <p:tav tm="0">
                          <p:val>
                            <p:strVal val="0-#ppt_w/2"/>
                          </p:val>
                        </p:tav>
                        <p:tav tm="100000">
                          <p:val>
                            <p:strVal val="#ppt_x"/>
                          </p:val>
                        </p:tav>
                      </p:tavLst>
                    </p:anim>
                    <p:anim calcmode="lin" valueType="num">
                      <p:cBhvr additive="base">
                        <p:cTn dur="20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000" fill="hold"/>
                        <p:tgtEl>
                          <p:spTgt spid="3"/>
                        </p:tgtEl>
                        <p:attrNameLst>
                          <p:attrName>ppt_x</p:attrName>
                        </p:attrNameLst>
                      </p:cBhvr>
                      <p:tavLst>
                        <p:tav tm="0">
                          <p:val>
                            <p:strVal val="0-#ppt_w/2"/>
                          </p:val>
                        </p:tav>
                        <p:tav tm="100000">
                          <p:val>
                            <p:strVal val="#ppt_x"/>
                          </p:val>
                        </p:tav>
                      </p:tavLst>
                    </p:anim>
                    <p:anim calcmode="lin" valueType="num">
                      <p:cBhvr additive="base">
                        <p:cTn dur="20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000" fill="hold"/>
                        <p:tgtEl>
                          <p:spTgt spid="3"/>
                        </p:tgtEl>
                        <p:attrNameLst>
                          <p:attrName>ppt_x</p:attrName>
                        </p:attrNameLst>
                      </p:cBhvr>
                      <p:tavLst>
                        <p:tav tm="0">
                          <p:val>
                            <p:strVal val="0-#ppt_w/2"/>
                          </p:val>
                        </p:tav>
                        <p:tav tm="100000">
                          <p:val>
                            <p:strVal val="#ppt_x"/>
                          </p:val>
                        </p:tav>
                      </p:tavLst>
                    </p:anim>
                    <p:anim calcmode="lin" valueType="num">
                      <p:cBhvr additive="base">
                        <p:cTn dur="20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2000" fill="hold"/>
                        <p:tgtEl>
                          <p:spTgt spid="3"/>
                        </p:tgtEl>
                        <p:attrNameLst>
                          <p:attrName>ppt_x</p:attrName>
                        </p:attrNameLst>
                      </p:cBhvr>
                      <p:tavLst>
                        <p:tav tm="0">
                          <p:val>
                            <p:strVal val="0-#ppt_w/2"/>
                          </p:val>
                        </p:tav>
                        <p:tav tm="100000">
                          <p:val>
                            <p:strVal val="#ppt_x"/>
                          </p:val>
                        </p:tav>
                      </p:tavLst>
                    </p:anim>
                    <p:anim calcmode="lin" valueType="num">
                      <p:cBhvr additive="base">
                        <p:cTn dur="2000" fill="hold"/>
                        <p:tgtEl>
                          <p:spTgt spid="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49F4C2-FFF3-4524-88F6-6733EE141C17}" type="datetime1">
              <a:rPr lang="en-GB" smtClean="0"/>
              <a:pPr/>
              <a:t>26/06/2014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8695BA7-7496-4A1B-A6F2-10A01E777530}" type="datetime1">
              <a:rPr lang="en-GB" smtClean="0"/>
              <a:pPr/>
              <a:t>26/06/2014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BA125C2-C100-4ED5-ACDE-364C7776BCE1}" type="datetime1">
              <a:rPr lang="en-GB" smtClean="0"/>
              <a:pPr/>
              <a:t>26/06/2014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5DD918-9364-429D-8D97-E99090A988AE}" type="datetime1">
              <a:rPr lang="en-GB" smtClean="0"/>
              <a:pPr/>
              <a:t>26/06/2014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FF1FB-62D5-48EC-8B8B-C30C14D7D16D}" type="datetime1">
              <a:rPr lang="en-GB" smtClean="0"/>
              <a:pPr/>
              <a:t>26/06/2014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EB214C-3FDA-431B-9158-8A90376CE9A0}" type="datetime1">
              <a:rPr lang="en-GB" smtClean="0"/>
              <a:pPr/>
              <a:t>26/06/2014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1D11F3-FFD0-40BF-9FAF-2BCC9367C0FE}" type="datetime1">
              <a:rPr lang="en-GB" smtClean="0"/>
              <a:pPr/>
              <a:t>26/06/2014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E5CABC8-036F-4679-A711-8CB1A7FE84B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60000"/>
                <a:lumOff val="40000"/>
              </a:schemeClr>
            </a:gs>
            <a:gs pos="50000">
              <a:schemeClr val="accent3">
                <a:lumMod val="40000"/>
                <a:lumOff val="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F6BA4A-635D-4625-9073-7CADA59F06F0}" type="datetime1">
              <a:rPr lang="en-GB" smtClean="0"/>
              <a:pPr/>
              <a:t>26/06/2014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5CABC8-036F-4679-A711-8CB1A7FE84B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1268760"/>
          </a:xfrm>
        </p:spPr>
        <p:txBody>
          <a:bodyPr/>
          <a:lstStyle/>
          <a:p>
            <a:r>
              <a:rPr lang="en-GB" dirty="0" smtClean="0"/>
              <a:t>The House of Commons</a:t>
            </a:r>
            <a:endParaRPr lang="en-GB" dirty="0"/>
          </a:p>
        </p:txBody>
      </p:sp>
      <p:sp>
        <p:nvSpPr>
          <p:cNvPr id="3" name="Subtitle 2"/>
          <p:cNvSpPr>
            <a:spLocks noGrp="1"/>
          </p:cNvSpPr>
          <p:nvPr>
            <p:ph type="subTitle" idx="1"/>
          </p:nvPr>
        </p:nvSpPr>
        <p:spPr>
          <a:xfrm>
            <a:off x="0" y="1124744"/>
            <a:ext cx="6400800" cy="936104"/>
          </a:xfrm>
        </p:spPr>
        <p:txBody>
          <a:bodyPr>
            <a:normAutofit fontScale="92500" lnSpcReduction="20000"/>
          </a:bodyPr>
          <a:lstStyle/>
          <a:p>
            <a:r>
              <a:rPr lang="en-GB" dirty="0" smtClean="0">
                <a:solidFill>
                  <a:schemeClr val="tx1"/>
                </a:solidFill>
              </a:rPr>
              <a:t>By</a:t>
            </a:r>
          </a:p>
          <a:p>
            <a:r>
              <a:rPr lang="en-GB" dirty="0" smtClean="0">
                <a:solidFill>
                  <a:schemeClr val="tx1"/>
                </a:solidFill>
              </a:rPr>
              <a:t>Mike Allen</a:t>
            </a:r>
            <a:endParaRPr lang="en-GB" dirty="0">
              <a:solidFill>
                <a:schemeClr val="tx1"/>
              </a:solidFill>
            </a:endParaRPr>
          </a:p>
        </p:txBody>
      </p:sp>
      <p:sp>
        <p:nvSpPr>
          <p:cNvPr id="4" name="Slide Number Placeholder 3"/>
          <p:cNvSpPr>
            <a:spLocks noGrp="1"/>
          </p:cNvSpPr>
          <p:nvPr>
            <p:ph type="sldNum" sz="quarter" idx="12"/>
          </p:nvPr>
        </p:nvSpPr>
        <p:spPr/>
        <p:txBody>
          <a:bodyPr/>
          <a:lstStyle/>
          <a:p>
            <a:fld id="{AE5CABC8-036F-4679-A711-8CB1A7FE84BC}" type="slidenum">
              <a:rPr lang="en-GB" smtClean="0"/>
              <a:pPr/>
              <a:t>1</a:t>
            </a:fld>
            <a:endParaRPr lang="en-GB"/>
          </a:p>
        </p:txBody>
      </p:sp>
      <p:pic>
        <p:nvPicPr>
          <p:cNvPr id="7" name="Picture 6" descr="houses_of_parliament.jpg"/>
          <p:cNvPicPr>
            <a:picLocks noChangeAspect="1"/>
          </p:cNvPicPr>
          <p:nvPr/>
        </p:nvPicPr>
        <p:blipFill>
          <a:blip r:embed="rId2" cstate="print"/>
          <a:srcRect l="2751" t="3833" r="2751" b="9573"/>
          <a:stretch>
            <a:fillRect/>
          </a:stretch>
        </p:blipFill>
        <p:spPr>
          <a:xfrm>
            <a:off x="179512" y="2177480"/>
            <a:ext cx="8640960" cy="4680520"/>
          </a:xfrm>
          <a:prstGeom prst="rect">
            <a:avLst/>
          </a:prstGeom>
        </p:spPr>
      </p:pic>
      <p:pic>
        <p:nvPicPr>
          <p:cNvPr id="8" name="Picture 7" descr="UK_house_of_commons.jpg"/>
          <p:cNvPicPr>
            <a:picLocks noChangeAspect="1"/>
          </p:cNvPicPr>
          <p:nvPr/>
        </p:nvPicPr>
        <p:blipFill>
          <a:blip r:embed="rId3" cstate="print"/>
          <a:stretch>
            <a:fillRect/>
          </a:stretch>
        </p:blipFill>
        <p:spPr>
          <a:xfrm>
            <a:off x="7172325" y="188640"/>
            <a:ext cx="1971675" cy="19716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7</a:t>
            </a:r>
            <a:endParaRPr lang="en-GB" dirty="0"/>
          </a:p>
        </p:txBody>
      </p:sp>
      <p:sp>
        <p:nvSpPr>
          <p:cNvPr id="3" name="Content Placeholder 2"/>
          <p:cNvSpPr>
            <a:spLocks noGrp="1"/>
          </p:cNvSpPr>
          <p:nvPr>
            <p:ph idx="1"/>
          </p:nvPr>
        </p:nvSpPr>
        <p:spPr/>
        <p:txBody>
          <a:bodyPr/>
          <a:lstStyle/>
          <a:p>
            <a:r>
              <a:rPr lang="en-GB" dirty="0"/>
              <a:t>Normal hours are fairly often exceeded. All night sittings are </a:t>
            </a:r>
            <a:r>
              <a:rPr lang="en-GB" dirty="0" smtClean="0"/>
              <a:t>now unusual.  </a:t>
            </a:r>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10</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smtClean="0"/>
              <a:t>Office &amp; Role of Speaker 1</a:t>
            </a:r>
            <a:r>
              <a:rPr lang="en-GB" baseline="30000" dirty="0" smtClean="0"/>
              <a:t>1</a:t>
            </a:r>
            <a:endParaRPr lang="en-GB" baseline="30000"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endParaRPr lang="en-GB" dirty="0" smtClean="0"/>
          </a:p>
          <a:p>
            <a:r>
              <a:rPr lang="en-GB" dirty="0" smtClean="0"/>
              <a:t>The Speaker of the House of Commons chairs debates in the Commons chamber. The holder of this office is an MP who has been elected to be Speaker by other Members of Parliament. During debates they keep order and call MPs to speak. </a:t>
            </a:r>
          </a:p>
          <a:p>
            <a:r>
              <a:rPr lang="en-GB" dirty="0" smtClean="0"/>
              <a:t>The Speaker is the chief officer and highest authority of the House of Commons and must remain politically impartial at all times.</a:t>
            </a:r>
          </a:p>
          <a:p>
            <a:r>
              <a:rPr lang="en-GB" dirty="0" smtClean="0"/>
              <a:t>The Speaker also represents the Commons to the monarch, the Lords and other authorities and chairs the House of Commons Commission. The current Speaker is John </a:t>
            </a:r>
            <a:r>
              <a:rPr lang="en-GB" dirty="0" err="1" smtClean="0"/>
              <a:t>Bercow</a:t>
            </a:r>
            <a:r>
              <a:rPr lang="en-GB" dirty="0" smtClean="0"/>
              <a:t>, MP for Buckingham.</a:t>
            </a:r>
          </a:p>
          <a:p>
            <a:endParaRPr lang="en-GB" dirty="0" smtClean="0"/>
          </a:p>
        </p:txBody>
      </p:sp>
      <p:sp>
        <p:nvSpPr>
          <p:cNvPr id="4" name="Slide Number Placeholder 3"/>
          <p:cNvSpPr>
            <a:spLocks noGrp="1"/>
          </p:cNvSpPr>
          <p:nvPr>
            <p:ph type="sldNum" sz="quarter" idx="12"/>
          </p:nvPr>
        </p:nvSpPr>
        <p:spPr/>
        <p:txBody>
          <a:bodyPr/>
          <a:lstStyle/>
          <a:p>
            <a:fld id="{AE5CABC8-036F-4679-A711-8CB1A7FE84BC}" type="slidenum">
              <a:rPr lang="en-GB" smtClean="0"/>
              <a:pPr/>
              <a:t>11</a:t>
            </a:fld>
            <a:endParaRPr lang="en-GB"/>
          </a:p>
        </p:txBody>
      </p:sp>
      <p:sp>
        <p:nvSpPr>
          <p:cNvPr id="5" name="TextBox 4"/>
          <p:cNvSpPr txBox="1"/>
          <p:nvPr/>
        </p:nvSpPr>
        <p:spPr>
          <a:xfrm>
            <a:off x="827584" y="6021288"/>
            <a:ext cx="7272808" cy="646331"/>
          </a:xfrm>
          <a:prstGeom prst="rect">
            <a:avLst/>
          </a:prstGeom>
          <a:noFill/>
        </p:spPr>
        <p:txBody>
          <a:bodyPr wrap="square" rtlCol="0">
            <a:spAutoFit/>
          </a:bodyPr>
          <a:lstStyle/>
          <a:p>
            <a:r>
              <a:rPr lang="en-GB" baseline="30000" dirty="0" smtClean="0"/>
              <a:t>1</a:t>
            </a:r>
            <a:r>
              <a:rPr lang="en-GB" dirty="0" smtClean="0"/>
              <a:t> Adapted from http://www.parliament.uk/business/commons/the-speaker/the-role-of-the-speaker/role-of-the-speaker/</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Speaker 2</a:t>
            </a:r>
            <a:endParaRPr lang="en-GB" dirty="0"/>
          </a:p>
        </p:txBody>
      </p:sp>
      <p:sp>
        <p:nvSpPr>
          <p:cNvPr id="3" name="Content Placeholder 2"/>
          <p:cNvSpPr>
            <a:spLocks noGrp="1"/>
          </p:cNvSpPr>
          <p:nvPr>
            <p:ph idx="1"/>
          </p:nvPr>
        </p:nvSpPr>
        <p:spPr>
          <a:xfrm>
            <a:off x="457200" y="1600200"/>
            <a:ext cx="8229600" cy="5141168"/>
          </a:xfrm>
        </p:spPr>
        <p:txBody>
          <a:bodyPr>
            <a:normAutofit fontScale="70000" lnSpcReduction="20000"/>
          </a:bodyPr>
          <a:lstStyle/>
          <a:p>
            <a:r>
              <a:rPr lang="en-GB" b="1" dirty="0" smtClean="0"/>
              <a:t>Chairing debates in the House of Commons</a:t>
            </a:r>
          </a:p>
          <a:p>
            <a:endParaRPr lang="en-GB" dirty="0" smtClean="0"/>
          </a:p>
          <a:p>
            <a:r>
              <a:rPr lang="en-GB" dirty="0" smtClean="0"/>
              <a:t>The Speaker is perhaps best known as the person who keeps order and calls MPs to speak during Commons debates.</a:t>
            </a:r>
          </a:p>
          <a:p>
            <a:r>
              <a:rPr lang="en-GB" dirty="0" smtClean="0"/>
              <a:t>The Speaker calls MPs in turn to give their opinion on an issue. MPs signal that they want to speak by standing up from their seat (a custom known as 'catching the Speaker's eye') or they can notify the Speaker in advance by writing.</a:t>
            </a:r>
          </a:p>
          <a:p>
            <a:r>
              <a:rPr lang="en-GB" dirty="0" smtClean="0"/>
              <a:t>The Speaker has full authority to make sure MPs follow the rules of the House during debates. This can include: </a:t>
            </a:r>
          </a:p>
          <a:p>
            <a:r>
              <a:rPr lang="en-GB" dirty="0" smtClean="0"/>
              <a:t>directing an MP to withdraw remarks if, for example, they use abusive language</a:t>
            </a:r>
          </a:p>
          <a:p>
            <a:r>
              <a:rPr lang="en-GB" dirty="0" smtClean="0"/>
              <a:t>suspending the sitting of the House due to serious disorder </a:t>
            </a:r>
          </a:p>
          <a:p>
            <a:r>
              <a:rPr lang="en-GB" dirty="0" smtClean="0"/>
              <a:t>suspending MPs who are deliberately disobedient - known as naming </a:t>
            </a:r>
          </a:p>
          <a:p>
            <a:r>
              <a:rPr lang="en-GB" dirty="0" smtClean="0"/>
              <a:t>asking MPs to be quiet so Members can be heard</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12</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Speaker 3</a:t>
            </a:r>
            <a:endParaRPr lang="en-GB" dirty="0"/>
          </a:p>
        </p:txBody>
      </p:sp>
      <p:sp>
        <p:nvSpPr>
          <p:cNvPr id="3" name="Content Placeholder 2"/>
          <p:cNvSpPr>
            <a:spLocks noGrp="1"/>
          </p:cNvSpPr>
          <p:nvPr>
            <p:ph idx="1"/>
          </p:nvPr>
        </p:nvSpPr>
        <p:spPr>
          <a:xfrm>
            <a:off x="457200" y="1600200"/>
            <a:ext cx="8229600" cy="4781128"/>
          </a:xfrm>
        </p:spPr>
        <p:txBody>
          <a:bodyPr>
            <a:normAutofit/>
          </a:bodyPr>
          <a:lstStyle/>
          <a:p>
            <a:r>
              <a:rPr lang="en-GB" b="1" dirty="0" smtClean="0"/>
              <a:t>Election of the Speaker</a:t>
            </a:r>
          </a:p>
          <a:p>
            <a:r>
              <a:rPr lang="en-GB" dirty="0" smtClean="0"/>
              <a:t>John </a:t>
            </a:r>
            <a:r>
              <a:rPr lang="en-GB" dirty="0" err="1" smtClean="0"/>
              <a:t>Bercow</a:t>
            </a:r>
            <a:r>
              <a:rPr lang="en-GB" dirty="0" smtClean="0"/>
              <a:t> was elected House of Commons Speaker on 22 June 2009.</a:t>
            </a:r>
          </a:p>
          <a:p>
            <a:r>
              <a:rPr lang="en-GB" dirty="0" smtClean="0"/>
              <a:t>The Speaker was elected using an exhaustive secret ballot system, the first time this procedure had been used for the election of a Speaker.  (It was introduced in 2007).</a:t>
            </a:r>
          </a:p>
        </p:txBody>
      </p:sp>
      <p:sp>
        <p:nvSpPr>
          <p:cNvPr id="4" name="Slide Number Placeholder 3"/>
          <p:cNvSpPr>
            <a:spLocks noGrp="1"/>
          </p:cNvSpPr>
          <p:nvPr>
            <p:ph type="sldNum" sz="quarter" idx="12"/>
          </p:nvPr>
        </p:nvSpPr>
        <p:spPr/>
        <p:txBody>
          <a:bodyPr/>
          <a:lstStyle/>
          <a:p>
            <a:fld id="{AE5CABC8-036F-4679-A711-8CB1A7FE84BC}"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Speaker 4</a:t>
            </a:r>
            <a:endParaRPr lang="en-GB" dirty="0"/>
          </a:p>
        </p:txBody>
      </p:sp>
      <p:sp>
        <p:nvSpPr>
          <p:cNvPr id="3" name="Content Placeholder 2"/>
          <p:cNvSpPr>
            <a:spLocks noGrp="1"/>
          </p:cNvSpPr>
          <p:nvPr>
            <p:ph idx="1"/>
          </p:nvPr>
        </p:nvSpPr>
        <p:spPr/>
        <p:txBody>
          <a:bodyPr>
            <a:normAutofit fontScale="77500" lnSpcReduction="20000"/>
          </a:bodyPr>
          <a:lstStyle/>
          <a:p>
            <a:r>
              <a:rPr lang="en-GB" b="1" dirty="0" smtClean="0"/>
              <a:t>Politically impartial</a:t>
            </a:r>
          </a:p>
          <a:p>
            <a:r>
              <a:rPr lang="en-GB" dirty="0" smtClean="0"/>
              <a:t>Speakers must be politically impartial. Therefore, on election the new Speaker must resign from their political party and remain separate from political issues even in retirement. However, the Speaker will deal with their constituents' problems like a normal MP.</a:t>
            </a:r>
          </a:p>
          <a:p>
            <a:r>
              <a:rPr lang="en-GB" b="1" dirty="0" smtClean="0"/>
              <a:t>Speakers and general elections</a:t>
            </a:r>
          </a:p>
          <a:p>
            <a:r>
              <a:rPr lang="en-GB" dirty="0" smtClean="0"/>
              <a:t>Speakers still stand in general elections. They are generally unopposed by the major political parties, who will not field a candidate in the Speaker's constituency - this includes the original party they were a member of. During a general election, Speakers do not campaign on any political issues but simply stand as 'the Speaker seeking re-election'.</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 </a:t>
            </a:r>
            <a:r>
              <a:rPr lang="en-GB" dirty="0" smtClean="0"/>
              <a:t>Time 1</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Question time lasts for an hour each day from Monday to Thursday </a:t>
            </a:r>
          </a:p>
          <a:p>
            <a:r>
              <a:rPr lang="en-GB" dirty="0" smtClean="0"/>
              <a:t>2:30 to 3:30 on Mondays and Tuesdays,</a:t>
            </a:r>
          </a:p>
          <a:p>
            <a:r>
              <a:rPr lang="en-GB" dirty="0" smtClean="0"/>
              <a:t>11:30 to 12:30 on Wednesdays,</a:t>
            </a:r>
          </a:p>
          <a:p>
            <a:r>
              <a:rPr lang="en-GB" dirty="0" smtClean="0"/>
              <a:t>10:30 to 11:30 on Thursdays</a:t>
            </a:r>
          </a:p>
          <a:p>
            <a:r>
              <a:rPr lang="en-GB" dirty="0" smtClean="0"/>
              <a:t>Each Government department has its place in a rota which repeats every fortnight. </a:t>
            </a:r>
          </a:p>
          <a:p>
            <a:r>
              <a:rPr lang="en-GB" dirty="0"/>
              <a:t>Prime Ministers question time (introduced in 1961) was on Tuesdays and Thursdays for </a:t>
            </a:r>
            <a:r>
              <a:rPr lang="en-GB" dirty="0" smtClean="0"/>
              <a:t>15 minutes until </a:t>
            </a:r>
            <a:r>
              <a:rPr lang="en-GB" dirty="0"/>
              <a:t>1997 when it was changed to an </a:t>
            </a:r>
            <a:r>
              <a:rPr lang="en-GB" dirty="0" smtClean="0"/>
              <a:t>half an hour </a:t>
            </a:r>
            <a:r>
              <a:rPr lang="en-GB" dirty="0"/>
              <a:t>on Wednesdays.</a:t>
            </a:r>
            <a:endParaRPr lang="en-GB" dirty="0" smtClean="0"/>
          </a:p>
          <a:p>
            <a:r>
              <a:rPr lang="en-GB" dirty="0" smtClean="0"/>
              <a:t>Questions to the Prime Minister takes place each Wednesday from 12 noon to 12:30.</a:t>
            </a:r>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Time 2</a:t>
            </a:r>
            <a:endParaRPr lang="en-GB" dirty="0"/>
          </a:p>
        </p:txBody>
      </p:sp>
      <p:sp>
        <p:nvSpPr>
          <p:cNvPr id="3" name="Content Placeholder 2"/>
          <p:cNvSpPr>
            <a:spLocks noGrp="1"/>
          </p:cNvSpPr>
          <p:nvPr>
            <p:ph idx="1"/>
          </p:nvPr>
        </p:nvSpPr>
        <p:spPr/>
        <p:txBody>
          <a:bodyPr>
            <a:normAutofit fontScale="85000" lnSpcReduction="10000"/>
          </a:bodyPr>
          <a:lstStyle/>
          <a:p>
            <a:r>
              <a:rPr lang="en-GB" dirty="0"/>
              <a:t>Parliamentary Questions have to be submitted at least 48 hours in advance. </a:t>
            </a:r>
            <a:endParaRPr lang="en-GB" dirty="0" smtClean="0"/>
          </a:p>
          <a:p>
            <a:r>
              <a:rPr lang="en-GB" dirty="0" smtClean="0"/>
              <a:t>They </a:t>
            </a:r>
            <a:r>
              <a:rPr lang="en-GB" dirty="0"/>
              <a:t>are answered in the order that they are received, except that sometimes a minister may answer a number of questions on the same topic together. Approximately 50-100 questions are submitted daily and about 60 are orally answered. </a:t>
            </a:r>
            <a:endParaRPr lang="en-GB" dirty="0" smtClean="0"/>
          </a:p>
          <a:p>
            <a:r>
              <a:rPr lang="en-GB" dirty="0" smtClean="0"/>
              <a:t>The </a:t>
            </a:r>
            <a:r>
              <a:rPr lang="en-GB" dirty="0"/>
              <a:t>remainder are answered in written form and published in </a:t>
            </a:r>
            <a:r>
              <a:rPr lang="en-GB" dirty="0" err="1"/>
              <a:t>Hansard</a:t>
            </a:r>
            <a:r>
              <a:rPr lang="en-GB" dirty="0"/>
              <a:t>. </a:t>
            </a:r>
            <a:endParaRPr lang="en-GB" dirty="0" smtClean="0"/>
          </a:p>
          <a:p>
            <a:r>
              <a:rPr lang="en-GB" dirty="0" smtClean="0"/>
              <a:t>MPs </a:t>
            </a:r>
            <a:r>
              <a:rPr lang="en-GB" dirty="0"/>
              <a:t>are limited to 2 questions per minister per day and to 8 in 10 sitting days.</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Time 3</a:t>
            </a:r>
            <a:endParaRPr lang="en-GB" dirty="0"/>
          </a:p>
        </p:txBody>
      </p:sp>
      <p:sp>
        <p:nvSpPr>
          <p:cNvPr id="3" name="Content Placeholder 2"/>
          <p:cNvSpPr>
            <a:spLocks noGrp="1"/>
          </p:cNvSpPr>
          <p:nvPr>
            <p:ph idx="1"/>
          </p:nvPr>
        </p:nvSpPr>
        <p:spPr/>
        <p:txBody>
          <a:bodyPr>
            <a:normAutofit lnSpcReduction="10000"/>
          </a:bodyPr>
          <a:lstStyle/>
          <a:p>
            <a:r>
              <a:rPr lang="en-GB" dirty="0"/>
              <a:t>The question is answered by the minister and then the MP that asked the question is allowed a supplementary question which does not need prior notice. </a:t>
            </a:r>
            <a:endParaRPr lang="en-GB" dirty="0" smtClean="0"/>
          </a:p>
          <a:p>
            <a:r>
              <a:rPr lang="en-GB" dirty="0" smtClean="0"/>
              <a:t>The </a:t>
            </a:r>
            <a:r>
              <a:rPr lang="en-GB" dirty="0"/>
              <a:t>Speaker may allow further supplementary questions from MPs, but normally moves swiftly on to the next question to try to cover the maximum number of questions in the allocated time. </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Time 4</a:t>
            </a:r>
            <a:endParaRPr lang="en-GB" dirty="0"/>
          </a:p>
        </p:txBody>
      </p:sp>
      <p:sp>
        <p:nvSpPr>
          <p:cNvPr id="3" name="Content Placeholder 2"/>
          <p:cNvSpPr>
            <a:spLocks noGrp="1"/>
          </p:cNvSpPr>
          <p:nvPr>
            <p:ph idx="1"/>
          </p:nvPr>
        </p:nvSpPr>
        <p:spPr/>
        <p:txBody>
          <a:bodyPr>
            <a:normAutofit fontScale="85000" lnSpcReduction="20000"/>
          </a:bodyPr>
          <a:lstStyle/>
          <a:p>
            <a:r>
              <a:rPr lang="en-GB" dirty="0"/>
              <a:t>Questions may be asked for a variety of reasons:-</a:t>
            </a:r>
          </a:p>
          <a:p>
            <a:r>
              <a:rPr lang="en-GB" dirty="0"/>
              <a:t> </a:t>
            </a:r>
            <a:r>
              <a:rPr lang="en-GB" dirty="0" smtClean="0"/>
              <a:t>to </a:t>
            </a:r>
            <a:r>
              <a:rPr lang="en-GB" dirty="0"/>
              <a:t>make a party political point - point scoring is fairly typical.</a:t>
            </a:r>
          </a:p>
          <a:p>
            <a:r>
              <a:rPr lang="en-GB" dirty="0" smtClean="0"/>
              <a:t>to </a:t>
            </a:r>
            <a:r>
              <a:rPr lang="en-GB" dirty="0"/>
              <a:t>gain information- sometimes information may be forthcoming which would not be revealed in another way.</a:t>
            </a:r>
          </a:p>
          <a:p>
            <a:r>
              <a:rPr lang="en-GB" dirty="0" smtClean="0"/>
              <a:t>to </a:t>
            </a:r>
            <a:r>
              <a:rPr lang="en-GB" dirty="0"/>
              <a:t>highlight a particular issue </a:t>
            </a:r>
            <a:r>
              <a:rPr lang="en-GB" dirty="0" err="1"/>
              <a:t>eg</a:t>
            </a:r>
            <a:r>
              <a:rPr lang="en-GB" dirty="0"/>
              <a:t> a number of MPs campaigned on behalf of haemophiliacs who had been infected with HIV in the early eighties by NHS blood transfusions, partly by using Parliamentary Questions (PQs). Eventually the government paid compensation to the victims.</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 Time 5</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to show that the MP is active to his/her constituency.</a:t>
            </a:r>
          </a:p>
          <a:p>
            <a:r>
              <a:rPr lang="en-GB" dirty="0" smtClean="0"/>
              <a:t>friendly questions may be tabled by government backbenchers </a:t>
            </a:r>
            <a:r>
              <a:rPr lang="en-GB" dirty="0" err="1" smtClean="0"/>
              <a:t>eg</a:t>
            </a:r>
            <a:r>
              <a:rPr lang="en-GB" dirty="0" smtClean="0"/>
              <a:t> to allow the minister to comment on unemployment figures coming down. </a:t>
            </a:r>
          </a:p>
          <a:p>
            <a:r>
              <a:rPr lang="en-GB" dirty="0" smtClean="0"/>
              <a:t>Occasionally they are planted in order to allow the minister or the government to make a policy announcement or reveal some previously secret information </a:t>
            </a:r>
            <a:r>
              <a:rPr lang="en-GB" dirty="0" err="1" smtClean="0"/>
              <a:t>eg</a:t>
            </a:r>
            <a:r>
              <a:rPr lang="en-GB" dirty="0" smtClean="0"/>
              <a:t> the UK atomic bomb programme was revealed (somewhat obscurely) by an answer to a PQ in 1948. </a:t>
            </a:r>
          </a:p>
          <a:p>
            <a:r>
              <a:rPr lang="en-GB" dirty="0" smtClean="0"/>
              <a:t>the supplementary question is sometimes designed to put the minister on the spot, or to embarrass the minister.</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Functions Of  The House of Commons 1</a:t>
            </a:r>
          </a:p>
        </p:txBody>
      </p:sp>
      <p:sp>
        <p:nvSpPr>
          <p:cNvPr id="3" name="Content Placeholder 2"/>
          <p:cNvSpPr>
            <a:spLocks noGrp="1"/>
          </p:cNvSpPr>
          <p:nvPr>
            <p:ph idx="1"/>
          </p:nvPr>
        </p:nvSpPr>
        <p:spPr/>
        <p:txBody>
          <a:bodyPr>
            <a:normAutofit fontScale="85000" lnSpcReduction="20000"/>
          </a:bodyPr>
          <a:lstStyle/>
          <a:p>
            <a:r>
              <a:rPr lang="en-GB" dirty="0" smtClean="0"/>
              <a:t>It represents the people.</a:t>
            </a:r>
          </a:p>
          <a:p>
            <a:r>
              <a:rPr lang="en-GB" dirty="0" smtClean="0"/>
              <a:t>It </a:t>
            </a:r>
            <a:r>
              <a:rPr lang="en-GB" dirty="0"/>
              <a:t>provides the personnel of Government.</a:t>
            </a:r>
          </a:p>
          <a:p>
            <a:r>
              <a:rPr lang="en-GB" dirty="0"/>
              <a:t> </a:t>
            </a:r>
            <a:r>
              <a:rPr lang="en-GB" dirty="0" smtClean="0"/>
              <a:t>It </a:t>
            </a:r>
            <a:r>
              <a:rPr lang="en-GB" dirty="0"/>
              <a:t>sustains the Government.</a:t>
            </a:r>
          </a:p>
          <a:p>
            <a:r>
              <a:rPr lang="en-GB" dirty="0"/>
              <a:t> </a:t>
            </a:r>
            <a:r>
              <a:rPr lang="en-GB" dirty="0" smtClean="0"/>
              <a:t>It </a:t>
            </a:r>
            <a:r>
              <a:rPr lang="en-GB" dirty="0"/>
              <a:t>Scrutinises Government activities.</a:t>
            </a:r>
          </a:p>
          <a:p>
            <a:pPr lvl="1"/>
            <a:r>
              <a:rPr lang="en-GB" dirty="0" smtClean="0"/>
              <a:t>The </a:t>
            </a:r>
            <a:r>
              <a:rPr lang="en-GB" dirty="0"/>
              <a:t>Government is ultimately responsible to the Commons and can be removed from office by it.</a:t>
            </a:r>
          </a:p>
          <a:p>
            <a:pPr lvl="1"/>
            <a:r>
              <a:rPr lang="en-GB" dirty="0" smtClean="0"/>
              <a:t>The </a:t>
            </a:r>
            <a:r>
              <a:rPr lang="en-GB" dirty="0"/>
              <a:t>Opposition tries to check upon the government.</a:t>
            </a:r>
          </a:p>
          <a:p>
            <a:pPr lvl="1"/>
            <a:r>
              <a:rPr lang="en-GB" dirty="0" smtClean="0"/>
              <a:t>Individual </a:t>
            </a:r>
            <a:r>
              <a:rPr lang="en-GB" dirty="0"/>
              <a:t>MPs try to check upon the government</a:t>
            </a:r>
            <a:r>
              <a:rPr lang="en-GB" dirty="0" smtClean="0"/>
              <a:t>.</a:t>
            </a:r>
            <a:r>
              <a:rPr lang="en-GB" dirty="0"/>
              <a:t> </a:t>
            </a:r>
            <a:endParaRPr lang="en-GB" dirty="0" smtClean="0"/>
          </a:p>
          <a:p>
            <a:pPr marL="717550" lvl="1" indent="-317500"/>
            <a:r>
              <a:rPr lang="en-GB" dirty="0" smtClean="0"/>
              <a:t> Collectively MPs check on the Government, especially through bodies as Select Committees.</a:t>
            </a:r>
          </a:p>
          <a:p>
            <a:pPr>
              <a:buNone/>
            </a:pPr>
            <a:r>
              <a:rPr lang="en-GB" dirty="0"/>
              <a:t> </a:t>
            </a:r>
          </a:p>
        </p:txBody>
      </p:sp>
      <p:sp>
        <p:nvSpPr>
          <p:cNvPr id="4" name="Slide Number Placeholder 3"/>
          <p:cNvSpPr>
            <a:spLocks noGrp="1"/>
          </p:cNvSpPr>
          <p:nvPr>
            <p:ph type="sldNum" sz="quarter" idx="12"/>
          </p:nvPr>
        </p:nvSpPr>
        <p:spPr/>
        <p:txBody>
          <a:bodyPr/>
          <a:lstStyle/>
          <a:p>
            <a:fld id="{AE5CABC8-036F-4679-A711-8CB1A7FE84BC}"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Prime Ministers Question </a:t>
            </a:r>
            <a:r>
              <a:rPr lang="en-GB" b="1" dirty="0" smtClean="0"/>
              <a:t>Time 1</a:t>
            </a:r>
            <a:endParaRPr lang="en-GB" dirty="0"/>
          </a:p>
        </p:txBody>
      </p:sp>
      <p:sp>
        <p:nvSpPr>
          <p:cNvPr id="3" name="Content Placeholder 2"/>
          <p:cNvSpPr>
            <a:spLocks noGrp="1"/>
          </p:cNvSpPr>
          <p:nvPr>
            <p:ph idx="1"/>
          </p:nvPr>
        </p:nvSpPr>
        <p:spPr/>
        <p:txBody>
          <a:bodyPr>
            <a:normAutofit fontScale="92500"/>
          </a:bodyPr>
          <a:lstStyle/>
          <a:p>
            <a:r>
              <a:rPr lang="en-GB" dirty="0" smtClean="0"/>
              <a:t>has some peculiarities:-</a:t>
            </a:r>
          </a:p>
          <a:p>
            <a:r>
              <a:rPr lang="en-GB" dirty="0"/>
              <a:t>MPs will often ask the PM to list his engagements for the day. There may be a series of, perhaps 8, identical questions. The PM will list his engagements in answer to the first question </a:t>
            </a:r>
            <a:r>
              <a:rPr lang="en-GB" dirty="0" smtClean="0"/>
              <a:t>he used to say “I </a:t>
            </a:r>
            <a:r>
              <a:rPr lang="en-GB" dirty="0"/>
              <a:t>refer the honourable member to the answer I gave some moments ago” in answer to the other identical </a:t>
            </a:r>
            <a:r>
              <a:rPr lang="en-GB" dirty="0" smtClean="0"/>
              <a:t>questions though this is now omitted. </a:t>
            </a:r>
            <a:endParaRPr lang="en-GB" dirty="0"/>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Prime Ministers Question Time 2</a:t>
            </a:r>
            <a:endParaRPr lang="en-GB" dirty="0"/>
          </a:p>
        </p:txBody>
      </p:sp>
      <p:sp>
        <p:nvSpPr>
          <p:cNvPr id="3" name="Content Placeholder 2"/>
          <p:cNvSpPr>
            <a:spLocks noGrp="1"/>
          </p:cNvSpPr>
          <p:nvPr>
            <p:ph idx="1"/>
          </p:nvPr>
        </p:nvSpPr>
        <p:spPr/>
        <p:txBody>
          <a:bodyPr>
            <a:normAutofit fontScale="92500" lnSpcReduction="20000"/>
          </a:bodyPr>
          <a:lstStyle/>
          <a:p>
            <a:r>
              <a:rPr lang="en-GB" dirty="0"/>
              <a:t>This is a procedural device. The reason is that the MPs are sacrificing their first question so that they can ask their supplementary question on any subject they wish without giving prior </a:t>
            </a:r>
            <a:r>
              <a:rPr lang="en-GB" dirty="0" smtClean="0"/>
              <a:t>notice.</a:t>
            </a:r>
          </a:p>
          <a:p>
            <a:r>
              <a:rPr lang="en-GB" dirty="0" smtClean="0"/>
              <a:t>They </a:t>
            </a:r>
            <a:r>
              <a:rPr lang="en-GB" dirty="0"/>
              <a:t>can also be more topical </a:t>
            </a:r>
            <a:r>
              <a:rPr lang="en-GB" dirty="0" err="1"/>
              <a:t>ie</a:t>
            </a:r>
            <a:r>
              <a:rPr lang="en-GB" dirty="0"/>
              <a:t> raise issues that have come up in the last 48 hours. </a:t>
            </a:r>
            <a:endParaRPr lang="en-GB" dirty="0" smtClean="0"/>
          </a:p>
          <a:p>
            <a:r>
              <a:rPr lang="en-GB" dirty="0" smtClean="0"/>
              <a:t>Some </a:t>
            </a:r>
            <a:r>
              <a:rPr lang="en-GB" dirty="0"/>
              <a:t>Prime Ministers had refused to answer questions on the grounds that it was the responsibility of another minister. </a:t>
            </a:r>
            <a:endParaRPr lang="en-GB" dirty="0" smtClean="0"/>
          </a:p>
          <a:p>
            <a:r>
              <a:rPr lang="en-GB" dirty="0" smtClean="0"/>
              <a:t>This </a:t>
            </a:r>
            <a:r>
              <a:rPr lang="en-GB" dirty="0"/>
              <a:t>device ensures that the PM answers the question.</a:t>
            </a:r>
          </a:p>
        </p:txBody>
      </p:sp>
      <p:sp>
        <p:nvSpPr>
          <p:cNvPr id="4" name="Slide Number Placeholder 3"/>
          <p:cNvSpPr>
            <a:spLocks noGrp="1"/>
          </p:cNvSpPr>
          <p:nvPr>
            <p:ph type="sldNum" sz="quarter" idx="12"/>
          </p:nvPr>
        </p:nvSpPr>
        <p:spPr/>
        <p:txBody>
          <a:bodyPr/>
          <a:lstStyle/>
          <a:p>
            <a:fld id="{AE5CABC8-036F-4679-A711-8CB1A7FE84BC}"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Prime Ministers Question Time 3</a:t>
            </a:r>
            <a:endParaRPr lang="en-GB" dirty="0"/>
          </a:p>
        </p:txBody>
      </p:sp>
      <p:sp>
        <p:nvSpPr>
          <p:cNvPr id="3" name="Content Placeholder 2"/>
          <p:cNvSpPr>
            <a:spLocks noGrp="1"/>
          </p:cNvSpPr>
          <p:nvPr>
            <p:ph idx="1"/>
          </p:nvPr>
        </p:nvSpPr>
        <p:spPr/>
        <p:txBody>
          <a:bodyPr/>
          <a:lstStyle/>
          <a:p>
            <a:r>
              <a:rPr lang="en-GB" dirty="0"/>
              <a:t>The Leader of the Opposition takes precedence if he asks a question, or rises on a supplementary on another members question. He/she is only allowed to rise to ask questions </a:t>
            </a:r>
            <a:r>
              <a:rPr lang="en-GB" dirty="0" smtClean="0"/>
              <a:t>6 </a:t>
            </a:r>
            <a:r>
              <a:rPr lang="en-GB" dirty="0"/>
              <a:t>times(to allow other MPs a chance to ask questions).</a:t>
            </a:r>
          </a:p>
        </p:txBody>
      </p:sp>
      <p:sp>
        <p:nvSpPr>
          <p:cNvPr id="4" name="Slide Number Placeholder 3"/>
          <p:cNvSpPr>
            <a:spLocks noGrp="1"/>
          </p:cNvSpPr>
          <p:nvPr>
            <p:ph type="sldNum" sz="quarter" idx="12"/>
          </p:nvPr>
        </p:nvSpPr>
        <p:spPr/>
        <p:txBody>
          <a:bodyPr/>
          <a:lstStyle/>
          <a:p>
            <a:fld id="{AE5CABC8-036F-4679-A711-8CB1A7FE84BC}"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advantages of Question Time</a:t>
            </a:r>
            <a:r>
              <a:rPr lang="en-GB" dirty="0" smtClean="0"/>
              <a:t/>
            </a:r>
            <a:br>
              <a:rPr lang="en-GB" dirty="0" smtClean="0"/>
            </a:br>
            <a:endParaRPr lang="en-GB" dirty="0"/>
          </a:p>
        </p:txBody>
      </p:sp>
      <p:sp>
        <p:nvSpPr>
          <p:cNvPr id="3" name="Content Placeholder 2"/>
          <p:cNvSpPr>
            <a:spLocks noGrp="1"/>
          </p:cNvSpPr>
          <p:nvPr>
            <p:ph idx="1"/>
          </p:nvPr>
        </p:nvSpPr>
        <p:spPr/>
        <p:txBody>
          <a:bodyPr>
            <a:normAutofit/>
          </a:bodyPr>
          <a:lstStyle/>
          <a:p>
            <a:r>
              <a:rPr lang="en-GB" dirty="0"/>
              <a:t> </a:t>
            </a:r>
            <a:r>
              <a:rPr lang="en-GB" dirty="0" smtClean="0"/>
              <a:t>To </a:t>
            </a:r>
            <a:r>
              <a:rPr lang="en-GB" dirty="0"/>
              <a:t>some extent it keeps the government on its toes and makes it answer for its policies and actions to the Commons. </a:t>
            </a:r>
            <a:endParaRPr lang="en-GB" dirty="0" smtClean="0"/>
          </a:p>
          <a:p>
            <a:r>
              <a:rPr lang="en-GB" dirty="0" smtClean="0"/>
              <a:t>It </a:t>
            </a:r>
            <a:r>
              <a:rPr lang="en-GB" dirty="0"/>
              <a:t>is part of the process of the government being held accountable to Parliament. </a:t>
            </a:r>
            <a:endParaRPr lang="en-GB" dirty="0" smtClean="0"/>
          </a:p>
          <a:p>
            <a:r>
              <a:rPr lang="en-GB" dirty="0" smtClean="0"/>
              <a:t>Some </a:t>
            </a:r>
            <a:r>
              <a:rPr lang="en-GB" dirty="0"/>
              <a:t>information is also revealed that would not otherwise be forthcoming.</a:t>
            </a:r>
          </a:p>
        </p:txBody>
      </p:sp>
      <p:sp>
        <p:nvSpPr>
          <p:cNvPr id="4" name="Slide Number Placeholder 3"/>
          <p:cNvSpPr>
            <a:spLocks noGrp="1"/>
          </p:cNvSpPr>
          <p:nvPr>
            <p:ph type="sldNum" sz="quarter" idx="12"/>
          </p:nvPr>
        </p:nvSpPr>
        <p:spPr/>
        <p:txBody>
          <a:bodyPr/>
          <a:lstStyle/>
          <a:p>
            <a:fld id="{AE5CABC8-036F-4679-A711-8CB1A7FE84BC}"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limitations on Question </a:t>
            </a:r>
            <a:r>
              <a:rPr lang="en-GB" b="1" dirty="0" smtClean="0"/>
              <a:t>Time 1</a:t>
            </a:r>
            <a:endParaRPr lang="en-GB" dirty="0"/>
          </a:p>
        </p:txBody>
      </p:sp>
      <p:sp>
        <p:nvSpPr>
          <p:cNvPr id="3" name="Content Placeholder 2"/>
          <p:cNvSpPr>
            <a:spLocks noGrp="1"/>
          </p:cNvSpPr>
          <p:nvPr>
            <p:ph idx="1"/>
          </p:nvPr>
        </p:nvSpPr>
        <p:spPr/>
        <p:txBody>
          <a:bodyPr>
            <a:normAutofit/>
          </a:bodyPr>
          <a:lstStyle/>
          <a:p>
            <a:r>
              <a:rPr lang="en-GB" dirty="0"/>
              <a:t>Ministers are rarely disconcerted or embarrassed by PQs. </a:t>
            </a:r>
            <a:endParaRPr lang="en-GB" dirty="0" smtClean="0"/>
          </a:p>
          <a:p>
            <a:r>
              <a:rPr lang="en-GB" dirty="0" smtClean="0"/>
              <a:t>An </a:t>
            </a:r>
            <a:r>
              <a:rPr lang="en-GB" dirty="0"/>
              <a:t>army of civil servants will prepare answers to PQs and possible supplementaries for ministers. Records are kept of MPs interests in order to predict possible supplementary questions</a:t>
            </a:r>
            <a:r>
              <a:rPr lang="en-GB" dirty="0" smtClean="0"/>
              <a:t>.</a:t>
            </a:r>
            <a:r>
              <a:rPr lang="en-GB" dirty="0"/>
              <a:t> </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limitations on Question Time 2</a:t>
            </a:r>
            <a:endParaRPr lang="en-GB" dirty="0"/>
          </a:p>
        </p:txBody>
      </p:sp>
      <p:sp>
        <p:nvSpPr>
          <p:cNvPr id="3" name="Content Placeholder 2"/>
          <p:cNvSpPr>
            <a:spLocks noGrp="1"/>
          </p:cNvSpPr>
          <p:nvPr>
            <p:ph idx="1"/>
          </p:nvPr>
        </p:nvSpPr>
        <p:spPr/>
        <p:txBody>
          <a:bodyPr>
            <a:normAutofit/>
          </a:bodyPr>
          <a:lstStyle/>
          <a:p>
            <a:r>
              <a:rPr lang="en-GB" dirty="0" smtClean="0"/>
              <a:t>Ministers may refuse to answer some questions on a number of grounds including:-</a:t>
            </a:r>
          </a:p>
          <a:p>
            <a:pPr lvl="1"/>
            <a:r>
              <a:rPr lang="en-GB" dirty="0" smtClean="0"/>
              <a:t>that it is not part of their responsibilities.</a:t>
            </a:r>
          </a:p>
          <a:p>
            <a:pPr lvl="1"/>
            <a:r>
              <a:rPr lang="en-GB" dirty="0" smtClean="0"/>
              <a:t>national security.</a:t>
            </a:r>
          </a:p>
          <a:p>
            <a:pPr lvl="1"/>
            <a:r>
              <a:rPr lang="en-GB" dirty="0" smtClean="0"/>
              <a:t>that cost of collecting the information is not in the public interest.</a:t>
            </a:r>
          </a:p>
          <a:p>
            <a:pPr lvl="1"/>
            <a:r>
              <a:rPr lang="en-GB" dirty="0" smtClean="0"/>
              <a:t>or they will not answer questions on a list of topics which include: bugging and arms sales.</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limitations on Question Time 3</a:t>
            </a:r>
            <a:endParaRPr lang="en-GB" dirty="0"/>
          </a:p>
        </p:txBody>
      </p:sp>
      <p:sp>
        <p:nvSpPr>
          <p:cNvPr id="3" name="Content Placeholder 2"/>
          <p:cNvSpPr>
            <a:spLocks noGrp="1"/>
          </p:cNvSpPr>
          <p:nvPr>
            <p:ph idx="1"/>
          </p:nvPr>
        </p:nvSpPr>
        <p:spPr/>
        <p:txBody>
          <a:bodyPr/>
          <a:lstStyle/>
          <a:p>
            <a:r>
              <a:rPr lang="en-GB" dirty="0" smtClean="0"/>
              <a:t>The PM and the leader of the Opposition are often making party political points against each other.</a:t>
            </a:r>
          </a:p>
          <a:p>
            <a:r>
              <a:rPr lang="en-GB" dirty="0" smtClean="0"/>
              <a:t>The nature of question time means that a minister will not be subject to cross questioning. It resembles a butterfly in the way they hop from one subject to another never discussing any subject in depth.</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Conclusion</a:t>
            </a:r>
          </a:p>
        </p:txBody>
      </p:sp>
      <p:sp>
        <p:nvSpPr>
          <p:cNvPr id="3" name="Content Placeholder 2"/>
          <p:cNvSpPr>
            <a:spLocks noGrp="1"/>
          </p:cNvSpPr>
          <p:nvPr>
            <p:ph idx="1"/>
          </p:nvPr>
        </p:nvSpPr>
        <p:spPr/>
        <p:txBody>
          <a:bodyPr/>
          <a:lstStyle/>
          <a:p>
            <a:r>
              <a:rPr lang="en-GB" dirty="0"/>
              <a:t>Parliamentary question time is useful, it does highlight some issues and bring them to the attention of ministers and it sometimes reveals information. </a:t>
            </a:r>
            <a:endParaRPr lang="en-GB" dirty="0" smtClean="0"/>
          </a:p>
          <a:p>
            <a:r>
              <a:rPr lang="en-GB" dirty="0" smtClean="0"/>
              <a:t>However</a:t>
            </a:r>
            <a:r>
              <a:rPr lang="en-GB" dirty="0"/>
              <a:t>, its importance should not </a:t>
            </a:r>
            <a:r>
              <a:rPr lang="en-GB"/>
              <a:t>be </a:t>
            </a:r>
            <a:r>
              <a:rPr lang="en-GB" smtClean="0"/>
              <a:t>over exaggerated.</a:t>
            </a:r>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27</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Functions Of  The House of Commons 2</a:t>
            </a:r>
            <a:endParaRPr lang="en-GB" dirty="0"/>
          </a:p>
        </p:txBody>
      </p:sp>
      <p:sp>
        <p:nvSpPr>
          <p:cNvPr id="3" name="Content Placeholder 2"/>
          <p:cNvSpPr>
            <a:spLocks noGrp="1"/>
          </p:cNvSpPr>
          <p:nvPr>
            <p:ph idx="1"/>
          </p:nvPr>
        </p:nvSpPr>
        <p:spPr/>
        <p:txBody>
          <a:bodyPr>
            <a:normAutofit/>
          </a:bodyPr>
          <a:lstStyle/>
          <a:p>
            <a:r>
              <a:rPr lang="en-GB" dirty="0" smtClean="0"/>
              <a:t>It tries to remedy wrongs and complaints. "The redress of grievances".</a:t>
            </a:r>
          </a:p>
          <a:p>
            <a:r>
              <a:rPr lang="en-GB" dirty="0" smtClean="0"/>
              <a:t>It is a forum for political debate. </a:t>
            </a:r>
          </a:p>
          <a:p>
            <a:r>
              <a:rPr lang="en-GB" dirty="0" smtClean="0"/>
              <a:t>It provides information and political education to the public.</a:t>
            </a:r>
          </a:p>
          <a:p>
            <a:r>
              <a:rPr lang="en-GB" dirty="0" smtClean="0"/>
              <a:t>It passes legislation.</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Timetable of the House of </a:t>
            </a:r>
            <a:r>
              <a:rPr lang="en-GB" dirty="0" smtClean="0"/>
              <a:t>Commons 1</a:t>
            </a:r>
            <a:endParaRPr lang="en-GB" dirty="0"/>
          </a:p>
        </p:txBody>
      </p:sp>
      <p:sp>
        <p:nvSpPr>
          <p:cNvPr id="3" name="Content Placeholder 2"/>
          <p:cNvSpPr>
            <a:spLocks noGrp="1"/>
          </p:cNvSpPr>
          <p:nvPr>
            <p:ph idx="1"/>
          </p:nvPr>
        </p:nvSpPr>
        <p:spPr/>
        <p:txBody>
          <a:bodyPr>
            <a:normAutofit fontScale="85000" lnSpcReduction="10000"/>
          </a:bodyPr>
          <a:lstStyle/>
          <a:p>
            <a:r>
              <a:rPr lang="en-GB" dirty="0"/>
              <a:t>House sits for </a:t>
            </a:r>
            <a:r>
              <a:rPr lang="en-GB" dirty="0" smtClean="0"/>
              <a:t>5 </a:t>
            </a:r>
            <a:r>
              <a:rPr lang="en-GB" dirty="0"/>
              <a:t>years. This is called the lifetime of a Parliament</a:t>
            </a:r>
            <a:r>
              <a:rPr lang="en-GB" dirty="0" smtClean="0"/>
              <a:t>.</a:t>
            </a:r>
          </a:p>
          <a:p>
            <a:r>
              <a:rPr lang="en-GB" dirty="0"/>
              <a:t>This is divided into annual sessions which run from November to November. </a:t>
            </a:r>
            <a:r>
              <a:rPr lang="en-GB" b="1" dirty="0"/>
              <a:t>Bills that have not been through all of their stages are lost</a:t>
            </a:r>
            <a:r>
              <a:rPr lang="en-GB" dirty="0" smtClean="0"/>
              <a:t>.</a:t>
            </a:r>
          </a:p>
          <a:p>
            <a:r>
              <a:rPr lang="en-GB" dirty="0"/>
              <a:t>During a session the House is suspended for holidays. These are called recesses. These are Christmas, Easter, Spring Bank, and the Summer. Business is normally ended by the end of July or early August the House resumes in late October - early November for 1-2 weeks. There is a week's recess between sessions. </a:t>
            </a:r>
          </a:p>
        </p:txBody>
      </p:sp>
      <p:sp>
        <p:nvSpPr>
          <p:cNvPr id="4" name="Slide Number Placeholder 3"/>
          <p:cNvSpPr>
            <a:spLocks noGrp="1"/>
          </p:cNvSpPr>
          <p:nvPr>
            <p:ph type="sldNum" sz="quarter" idx="12"/>
          </p:nvPr>
        </p:nvSpPr>
        <p:spPr/>
        <p:txBody>
          <a:bodyPr/>
          <a:lstStyle/>
          <a:p>
            <a:fld id="{AE5CABC8-036F-4679-A711-8CB1A7FE84BC}"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2</a:t>
            </a:r>
            <a:endParaRPr lang="en-GB" dirty="0"/>
          </a:p>
        </p:txBody>
      </p:sp>
      <p:sp>
        <p:nvSpPr>
          <p:cNvPr id="3" name="Content Placeholder 2"/>
          <p:cNvSpPr>
            <a:spLocks noGrp="1"/>
          </p:cNvSpPr>
          <p:nvPr>
            <p:ph idx="1"/>
          </p:nvPr>
        </p:nvSpPr>
        <p:spPr/>
        <p:txBody>
          <a:bodyPr>
            <a:normAutofit lnSpcReduction="10000"/>
          </a:bodyPr>
          <a:lstStyle/>
          <a:p>
            <a:r>
              <a:rPr lang="en-GB" dirty="0" smtClean="0"/>
              <a:t>The </a:t>
            </a:r>
            <a:r>
              <a:rPr lang="en-GB" dirty="0"/>
              <a:t>House of Commons sits Monday to Friday normally. </a:t>
            </a:r>
            <a:endParaRPr lang="en-GB" dirty="0" smtClean="0"/>
          </a:p>
          <a:p>
            <a:r>
              <a:rPr lang="en-GB" dirty="0" smtClean="0"/>
              <a:t>The </a:t>
            </a:r>
            <a:r>
              <a:rPr lang="en-GB" dirty="0"/>
              <a:t>last time they met on a Saturday was at the beginning of the Falklands War 1982. </a:t>
            </a:r>
            <a:endParaRPr lang="en-GB" dirty="0" smtClean="0"/>
          </a:p>
          <a:p>
            <a:r>
              <a:rPr lang="en-GB" dirty="0" smtClean="0"/>
              <a:t>The </a:t>
            </a:r>
            <a:r>
              <a:rPr lang="en-GB" dirty="0"/>
              <a:t>last time they met on a Sunday was during the Second World War</a:t>
            </a:r>
            <a:r>
              <a:rPr lang="en-GB" dirty="0" smtClean="0"/>
              <a:t>.</a:t>
            </a:r>
          </a:p>
          <a:p>
            <a:r>
              <a:rPr lang="en-GB" dirty="0"/>
              <a:t>The House of Commons sits for approximately 160 days per session (said to be twice as long as any other Western legislature).</a:t>
            </a:r>
          </a:p>
        </p:txBody>
      </p:sp>
      <p:sp>
        <p:nvSpPr>
          <p:cNvPr id="4" name="Slide Number Placeholder 3"/>
          <p:cNvSpPr>
            <a:spLocks noGrp="1"/>
          </p:cNvSpPr>
          <p:nvPr>
            <p:ph type="sldNum" sz="quarter" idx="12"/>
          </p:nvPr>
        </p:nvSpPr>
        <p:spPr/>
        <p:txBody>
          <a:bodyPr/>
          <a:lstStyle/>
          <a:p>
            <a:fld id="{AE5CABC8-036F-4679-A711-8CB1A7FE84BC}" type="slidenum">
              <a:rPr lang="en-GB" smtClean="0"/>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3</a:t>
            </a:r>
            <a:endParaRPr lang="en-GB" dirty="0"/>
          </a:p>
        </p:txBody>
      </p:sp>
      <p:sp>
        <p:nvSpPr>
          <p:cNvPr id="3" name="Content Placeholder 2"/>
          <p:cNvSpPr>
            <a:spLocks noGrp="1"/>
          </p:cNvSpPr>
          <p:nvPr>
            <p:ph idx="1"/>
          </p:nvPr>
        </p:nvSpPr>
        <p:spPr/>
        <p:txBody>
          <a:bodyPr/>
          <a:lstStyle/>
          <a:p>
            <a:pPr>
              <a:buNone/>
            </a:pPr>
            <a:r>
              <a:rPr lang="en-GB" dirty="0" smtClean="0"/>
              <a:t>Some highlights in the Parliamentary year</a:t>
            </a:r>
          </a:p>
          <a:p>
            <a:r>
              <a:rPr lang="en-GB" dirty="0" smtClean="0"/>
              <a:t>The Queen's speech </a:t>
            </a:r>
            <a:r>
              <a:rPr lang="en-GB" smtClean="0"/>
              <a:t>- </a:t>
            </a:r>
            <a:r>
              <a:rPr lang="en-GB" smtClean="0"/>
              <a:t>June</a:t>
            </a:r>
            <a:endParaRPr lang="en-GB" dirty="0" smtClean="0"/>
          </a:p>
          <a:p>
            <a:r>
              <a:rPr lang="en-GB" dirty="0" smtClean="0"/>
              <a:t>The Budget – Spring followed by the Finance Bill and the Appropriation Bill</a:t>
            </a:r>
          </a:p>
          <a:p>
            <a:r>
              <a:rPr lang="en-GB" dirty="0" smtClean="0"/>
              <a:t>The Autumn Statement – late November - now economic growth and government finances as projected by the Office of Budget Responsibility.</a:t>
            </a:r>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6</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4</a:t>
            </a:r>
            <a:endParaRPr lang="en-GB" dirty="0"/>
          </a:p>
        </p:txBody>
      </p:sp>
      <p:sp>
        <p:nvSpPr>
          <p:cNvPr id="3" name="Content Placeholder 2"/>
          <p:cNvSpPr>
            <a:spLocks noGrp="1"/>
          </p:cNvSpPr>
          <p:nvPr>
            <p:ph idx="1"/>
          </p:nvPr>
        </p:nvSpPr>
        <p:spPr/>
        <p:txBody>
          <a:bodyPr>
            <a:normAutofit/>
          </a:bodyPr>
          <a:lstStyle/>
          <a:p>
            <a:r>
              <a:rPr lang="en-GB" dirty="0" smtClean="0"/>
              <a:t>Up </a:t>
            </a:r>
            <a:r>
              <a:rPr lang="en-GB" dirty="0"/>
              <a:t>until 1994 it sat 2.30 pm to 10.30 pm Monday to Thursday</a:t>
            </a:r>
          </a:p>
          <a:p>
            <a:r>
              <a:rPr lang="en-GB" dirty="0" smtClean="0"/>
              <a:t>9.30 </a:t>
            </a:r>
            <a:r>
              <a:rPr lang="en-GB" dirty="0"/>
              <a:t>pm to  2.30 pm  on Fridays</a:t>
            </a:r>
            <a:r>
              <a:rPr lang="en-GB" dirty="0" smtClean="0"/>
              <a:t>.</a:t>
            </a:r>
          </a:p>
          <a:p>
            <a:r>
              <a:rPr lang="en-GB" dirty="0"/>
              <a:t>Since 1995 </a:t>
            </a:r>
            <a:r>
              <a:rPr lang="en-GB" dirty="0" smtClean="0"/>
              <a:t>-2005 There were various experiments with different times.</a:t>
            </a:r>
          </a:p>
        </p:txBody>
      </p:sp>
      <p:sp>
        <p:nvSpPr>
          <p:cNvPr id="4" name="Slide Number Placeholder 3"/>
          <p:cNvSpPr>
            <a:spLocks noGrp="1"/>
          </p:cNvSpPr>
          <p:nvPr>
            <p:ph type="sldNum" sz="quarter" idx="12"/>
          </p:nvPr>
        </p:nvSpPr>
        <p:spPr/>
        <p:txBody>
          <a:bodyPr/>
          <a:lstStyle/>
          <a:p>
            <a:fld id="{AE5CABC8-036F-4679-A711-8CB1A7FE84BC}" type="slidenum">
              <a:rPr lang="en-GB" smtClean="0"/>
              <a:pPr/>
              <a:t>7</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5</a:t>
            </a:r>
            <a:endParaRPr lang="en-GB" dirty="0"/>
          </a:p>
        </p:txBody>
      </p:sp>
      <p:sp>
        <p:nvSpPr>
          <p:cNvPr id="3" name="Content Placeholder 2"/>
          <p:cNvSpPr>
            <a:spLocks noGrp="1"/>
          </p:cNvSpPr>
          <p:nvPr>
            <p:ph idx="1"/>
          </p:nvPr>
        </p:nvSpPr>
        <p:spPr/>
        <p:txBody>
          <a:bodyPr/>
          <a:lstStyle/>
          <a:p>
            <a:r>
              <a:rPr lang="en-GB" dirty="0" smtClean="0"/>
              <a:t>Since 2005 the House of Commons has sat at these times:-</a:t>
            </a:r>
          </a:p>
          <a:p>
            <a:r>
              <a:rPr lang="en-GB" dirty="0" smtClean="0"/>
              <a:t>2.30-10.30pm on Mondays and Tuesdays, 11.30am-7.30pm on Wednesdays, </a:t>
            </a:r>
          </a:p>
          <a:p>
            <a:r>
              <a:rPr lang="en-GB" dirty="0" smtClean="0"/>
              <a:t>10.30am-6.30pm on Thursdays  </a:t>
            </a:r>
          </a:p>
          <a:p>
            <a:r>
              <a:rPr lang="en-GB" dirty="0" smtClean="0"/>
              <a:t>9.30am-3pm on sitting Fridays.  This is 1 and occasionally 2 times per month. </a:t>
            </a:r>
            <a:r>
              <a:rPr lang="en-GB" dirty="0"/>
              <a:t>( </a:t>
            </a:r>
            <a:r>
              <a:rPr lang="en-GB" dirty="0" smtClean="0"/>
              <a:t>To enable </a:t>
            </a:r>
            <a:r>
              <a:rPr lang="en-GB" dirty="0"/>
              <a:t>MPs to go to their constituencies).</a:t>
            </a:r>
            <a:endParaRPr lang="en-GB" dirty="0" smtClean="0"/>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8</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Timetable of the House of Commons 6</a:t>
            </a:r>
            <a:endParaRPr lang="en-GB" dirty="0"/>
          </a:p>
        </p:txBody>
      </p:sp>
      <p:sp>
        <p:nvSpPr>
          <p:cNvPr id="3" name="Content Placeholder 2"/>
          <p:cNvSpPr>
            <a:spLocks noGrp="1"/>
          </p:cNvSpPr>
          <p:nvPr>
            <p:ph idx="1"/>
          </p:nvPr>
        </p:nvSpPr>
        <p:spPr/>
        <p:txBody>
          <a:bodyPr>
            <a:normAutofit fontScale="77500" lnSpcReduction="20000"/>
          </a:bodyPr>
          <a:lstStyle/>
          <a:p>
            <a:r>
              <a:rPr lang="en-GB" dirty="0"/>
              <a:t>Each days sitting Monday </a:t>
            </a:r>
            <a:r>
              <a:rPr lang="en-GB" dirty="0" smtClean="0"/>
              <a:t>and Tuesday </a:t>
            </a:r>
            <a:r>
              <a:rPr lang="en-GB" dirty="0"/>
              <a:t>consists of </a:t>
            </a:r>
            <a:r>
              <a:rPr lang="en-GB" dirty="0" smtClean="0"/>
              <a:t>:-</a:t>
            </a:r>
            <a:endParaRPr lang="en-GB" dirty="0"/>
          </a:p>
          <a:p>
            <a:r>
              <a:rPr lang="en-GB" dirty="0"/>
              <a:t> 2.30pm Prayers (a few minutes)</a:t>
            </a:r>
          </a:p>
          <a:p>
            <a:r>
              <a:rPr lang="en-GB" dirty="0"/>
              <a:t> 2.30pm - 3.30pm   Question Time - the PM </a:t>
            </a:r>
            <a:r>
              <a:rPr lang="en-GB" dirty="0" smtClean="0"/>
              <a:t>Wednesday, </a:t>
            </a:r>
            <a:r>
              <a:rPr lang="en-GB" dirty="0"/>
              <a:t>other ministers in rotation.</a:t>
            </a:r>
          </a:p>
          <a:p>
            <a:r>
              <a:rPr lang="en-GB" dirty="0"/>
              <a:t> 3.30pm - 4.00pm   Ministerial statements, emergency motions, formal first readings.</a:t>
            </a:r>
          </a:p>
          <a:p>
            <a:r>
              <a:rPr lang="en-GB" dirty="0"/>
              <a:t> 4.00pm - 10.00pm  The main business of the day - legislation, finance or a motion.</a:t>
            </a:r>
          </a:p>
          <a:p>
            <a:r>
              <a:rPr lang="en-GB" dirty="0"/>
              <a:t>10.00pm - 10.30pm The adjournment debate - a chance for a backbencher to introduce a debate ion a topic of his/her choice and receive a reply from a Minister</a:t>
            </a:r>
            <a:r>
              <a:rPr lang="en-GB" dirty="0" smtClean="0"/>
              <a:t>.</a:t>
            </a:r>
            <a:endParaRPr lang="en-GB" dirty="0"/>
          </a:p>
          <a:p>
            <a:r>
              <a:rPr lang="en-GB" dirty="0"/>
              <a:t>9. Fridays are mainly devoted to backbench - Private Members motions and bills.</a:t>
            </a:r>
          </a:p>
          <a:p>
            <a:endParaRPr lang="en-GB" dirty="0"/>
          </a:p>
        </p:txBody>
      </p:sp>
      <p:sp>
        <p:nvSpPr>
          <p:cNvPr id="4" name="Slide Number Placeholder 3"/>
          <p:cNvSpPr>
            <a:spLocks noGrp="1"/>
          </p:cNvSpPr>
          <p:nvPr>
            <p:ph type="sldNum" sz="quarter" idx="12"/>
          </p:nvPr>
        </p:nvSpPr>
        <p:spPr/>
        <p:txBody>
          <a:bodyPr/>
          <a:lstStyle/>
          <a:p>
            <a:fld id="{AE5CABC8-036F-4679-A711-8CB1A7FE84BC}" type="slidenum">
              <a:rPr lang="en-GB" smtClean="0"/>
              <a:pPr/>
              <a:t>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1779</Words>
  <Application>Microsoft Office PowerPoint</Application>
  <PresentationFormat>On-screen Show (4:3)</PresentationFormat>
  <Paragraphs>159</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The House of Commons</vt:lpstr>
      <vt:lpstr>The Functions Of  The House of Commons 1</vt:lpstr>
      <vt:lpstr>The Functions Of  The House of Commons 2</vt:lpstr>
      <vt:lpstr>The Timetable of the House of Commons 1</vt:lpstr>
      <vt:lpstr>The Timetable of the House of Commons 2</vt:lpstr>
      <vt:lpstr>The Timetable of the House of Commons 3</vt:lpstr>
      <vt:lpstr>The Timetable of the House of Commons 4</vt:lpstr>
      <vt:lpstr>The Timetable of the House of Commons 5</vt:lpstr>
      <vt:lpstr>The Timetable of the House of Commons 6</vt:lpstr>
      <vt:lpstr>The Timetable of the House of Commons 7</vt:lpstr>
      <vt:lpstr>Office &amp; Role of Speaker 11</vt:lpstr>
      <vt:lpstr>The Speaker 2</vt:lpstr>
      <vt:lpstr>The Speaker 3</vt:lpstr>
      <vt:lpstr>The Speaker 4</vt:lpstr>
      <vt:lpstr>Question Time 1</vt:lpstr>
      <vt:lpstr>Question Time 2</vt:lpstr>
      <vt:lpstr>Question Time 3</vt:lpstr>
      <vt:lpstr>Question Time 4</vt:lpstr>
      <vt:lpstr>Question Time 5</vt:lpstr>
      <vt:lpstr>Prime Ministers Question Time 1</vt:lpstr>
      <vt:lpstr>Prime Ministers Question Time 2</vt:lpstr>
      <vt:lpstr>Prime Ministers Question Time 3</vt:lpstr>
      <vt:lpstr>The advantages of Question Time </vt:lpstr>
      <vt:lpstr>The limitations on Question Time 1</vt:lpstr>
      <vt:lpstr>The limitations on Question Time 2</vt:lpstr>
      <vt:lpstr>The limitations on Question Time 3</vt:lpstr>
      <vt:lpstr>Conclusion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House of Commons</dc:title>
  <dc:creator>Michael Allen</dc:creator>
  <cp:lastModifiedBy>Michael Allen</cp:lastModifiedBy>
  <cp:revision>32</cp:revision>
  <dcterms:created xsi:type="dcterms:W3CDTF">2012-01-25T19:42:28Z</dcterms:created>
  <dcterms:modified xsi:type="dcterms:W3CDTF">2014-06-26T00:01:19Z</dcterms:modified>
</cp:coreProperties>
</file>