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63" r:id="rId3"/>
    <p:sldId id="264" r:id="rId4"/>
    <p:sldId id="265" r:id="rId5"/>
    <p:sldId id="266" r:id="rId6"/>
    <p:sldId id="267" r:id="rId7"/>
    <p:sldId id="268" r:id="rId8"/>
    <p:sldId id="269" r:id="rId9"/>
    <p:sldId id="270" r:id="rId10"/>
    <p:sldId id="271" r:id="rId11"/>
    <p:sldId id="257" r:id="rId12"/>
    <p:sldId id="258" r:id="rId13"/>
    <p:sldId id="259" r:id="rId14"/>
    <p:sldId id="260" r:id="rId15"/>
    <p:sldId id="272"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9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4" autoAdjust="0"/>
    <p:restoredTop sz="94660"/>
  </p:normalViewPr>
  <p:slideViewPr>
    <p:cSldViewPr>
      <p:cViewPr varScale="1">
        <p:scale>
          <a:sx n="106" d="100"/>
          <a:sy n="106" d="100"/>
        </p:scale>
        <p:origin x="-11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D1CAB7-E320-416E-A5E5-3E5D966CE2A9}" type="datetimeFigureOut">
              <a:rPr lang="en-GB" smtClean="0"/>
              <a:pPr/>
              <a:t>28/06/2012</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B11110-C3B6-4DA3-B570-FA9A93A328CC}"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327C139-3118-4307-A581-1EBD4A9C2B32}" type="datetime1">
              <a:rPr lang="en-GB" smtClean="0"/>
              <a:pPr/>
              <a:t>28/06/2012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DDF9E8-9BD7-4EB2-A85D-56923092C4E8}" type="datetime1">
              <a:rPr lang="en-GB" smtClean="0"/>
              <a:pPr/>
              <a:t>28/06/2012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7F238C1-410C-4BD6-8FF0-187FA480075E}" type="datetime1">
              <a:rPr lang="en-GB" smtClean="0"/>
              <a:pPr/>
              <a:t>28/06/2012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50F4AB-8435-4B3B-B36E-C90AA32A2C9D}" type="datetime1">
              <a:rPr lang="en-GB" smtClean="0"/>
              <a:pPr/>
              <a:t>28/06/2012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2514F2-DF4A-43FF-94EE-5B09FFD5C32E}" type="datetime1">
              <a:rPr lang="en-GB" smtClean="0"/>
              <a:pPr/>
              <a:t>28/06/2012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8D9C97D-B406-432F-89ED-9FCD942F0392}" type="datetime1">
              <a:rPr lang="en-GB" smtClean="0"/>
              <a:pPr/>
              <a:t>28/06/2012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D7FEA47-2AA8-47C9-BDC6-E1241C3456E9}" type="datetime1">
              <a:rPr lang="en-GB" smtClean="0"/>
              <a:pPr/>
              <a:t>28/06/2012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89EE948-C084-40CE-A8DC-28724CDF4DF2}" type="datetime1">
              <a:rPr lang="en-GB" smtClean="0"/>
              <a:pPr/>
              <a:t>28/06/2012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EF749-6D93-42BC-B2CC-220DBAE09FAB}" type="datetime1">
              <a:rPr lang="en-GB" smtClean="0"/>
              <a:pPr/>
              <a:t>28/06/2012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20B16D-EFD2-460B-87C5-1C93C67A6A72}" type="datetime1">
              <a:rPr lang="en-GB" smtClean="0"/>
              <a:pPr/>
              <a:t>28/06/2012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B4C5CE-AE29-4591-BCA6-DCF660CC9216}" type="datetime1">
              <a:rPr lang="en-GB" smtClean="0"/>
              <a:pPr/>
              <a:t>28/06/2012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EBED6E3-263A-4275-9BFB-3CF930AB9AA2}"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40000"/>
                <a:lumOff val="60000"/>
              </a:schemeClr>
            </a:gs>
            <a:gs pos="50000">
              <a:schemeClr val="accent3">
                <a:lumMod val="60000"/>
                <a:lumOff val="40000"/>
              </a:schemeClr>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BBC404-1F76-4A4A-B68B-DDF7B9C9F45E}" type="datetime1">
              <a:rPr lang="en-GB" smtClean="0"/>
              <a:pPr/>
              <a:t>28/06/2012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BED6E3-263A-4275-9BFB-3CF930AB9AA2}"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a:t>
            </a:r>
            <a:r>
              <a:rPr lang="en-GB" dirty="0" smtClean="0"/>
              <a:t>Structure And Organisation Of Political Parties</a:t>
            </a:r>
            <a:endParaRPr lang="en-GB" dirty="0"/>
          </a:p>
        </p:txBody>
      </p:sp>
      <p:sp>
        <p:nvSpPr>
          <p:cNvPr id="3" name="Subtitle 2"/>
          <p:cNvSpPr>
            <a:spLocks noGrp="1"/>
          </p:cNvSpPr>
          <p:nvPr>
            <p:ph type="subTitle" idx="1"/>
          </p:nvPr>
        </p:nvSpPr>
        <p:spPr/>
        <p:txBody>
          <a:bodyPr/>
          <a:lstStyle/>
          <a:p>
            <a:r>
              <a:rPr lang="en-GB" dirty="0" smtClean="0"/>
              <a:t>By Mike Allen</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a:t>
            </a:fld>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Conservative Parliamentary organisation 2</a:t>
            </a:r>
            <a:endParaRPr lang="en-GB" dirty="0"/>
          </a:p>
        </p:txBody>
      </p:sp>
      <p:sp>
        <p:nvSpPr>
          <p:cNvPr id="3" name="Content Placeholder 2"/>
          <p:cNvSpPr>
            <a:spLocks noGrp="1"/>
          </p:cNvSpPr>
          <p:nvPr>
            <p:ph idx="1"/>
          </p:nvPr>
        </p:nvSpPr>
        <p:spPr/>
        <p:txBody>
          <a:bodyPr/>
          <a:lstStyle/>
          <a:p>
            <a:r>
              <a:rPr lang="en-GB" dirty="0" smtClean="0"/>
              <a:t>The 1922 committee elect a chairman and executive. Graham Brady is the current chair.</a:t>
            </a:r>
          </a:p>
          <a:p>
            <a:r>
              <a:rPr lang="en-GB" dirty="0" smtClean="0"/>
              <a:t>Traditionally the chairman has been the channel of communication between backbenchers and the leader.</a:t>
            </a:r>
          </a:p>
          <a:p>
            <a:r>
              <a:rPr lang="en-GB" dirty="0" smtClean="0"/>
              <a:t>Votes are not taken at meetings, the views of the meeting are interpreted by the chairman. It has considerable influence.</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10</a:t>
            </a:fld>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Conservative Party </a:t>
            </a:r>
            <a:r>
              <a:rPr lang="en-US" dirty="0" smtClean="0"/>
              <a:t>before 1998</a:t>
            </a:r>
            <a:endParaRPr lang="en-GB" dirty="0"/>
          </a:p>
        </p:txBody>
      </p:sp>
      <p:sp>
        <p:nvSpPr>
          <p:cNvPr id="3" name="Content Placeholder 2"/>
          <p:cNvSpPr>
            <a:spLocks noGrp="1"/>
          </p:cNvSpPr>
          <p:nvPr>
            <p:ph idx="1"/>
          </p:nvPr>
        </p:nvSpPr>
        <p:spPr/>
        <p:txBody>
          <a:bodyPr>
            <a:normAutofit fontScale="77500" lnSpcReduction="20000"/>
          </a:bodyPr>
          <a:lstStyle/>
          <a:p>
            <a:r>
              <a:rPr lang="en-US" dirty="0" smtClean="0"/>
              <a:t>The Conservative </a:t>
            </a:r>
            <a:r>
              <a:rPr lang="en-US" dirty="0"/>
              <a:t>Party had no official constitution.</a:t>
            </a:r>
            <a:endParaRPr lang="en-GB" dirty="0"/>
          </a:p>
          <a:p>
            <a:r>
              <a:rPr lang="en-US" dirty="0"/>
              <a:t>The party instead consisted of 3 separate components operating mainly on the basis </a:t>
            </a:r>
            <a:r>
              <a:rPr lang="en-US" dirty="0" smtClean="0"/>
              <a:t>of</a:t>
            </a:r>
            <a:endParaRPr lang="en-GB" dirty="0"/>
          </a:p>
          <a:p>
            <a:pPr marL="514350" indent="-514350">
              <a:buFont typeface="+mj-lt"/>
              <a:buAutoNum type="arabicPeriod"/>
            </a:pPr>
            <a:r>
              <a:rPr lang="en-US" dirty="0" smtClean="0"/>
              <a:t>The </a:t>
            </a:r>
            <a:r>
              <a:rPr lang="en-US" dirty="0"/>
              <a:t>volunteers in the Constituency Associations (who were represented in the National Union of Conservative Associations)</a:t>
            </a:r>
            <a:endParaRPr lang="en-GB" dirty="0"/>
          </a:p>
          <a:p>
            <a:pPr marL="514350" indent="-514350">
              <a:buFont typeface="+mj-lt"/>
              <a:buAutoNum type="arabicPeriod"/>
            </a:pPr>
            <a:r>
              <a:rPr lang="en-US" dirty="0" smtClean="0"/>
              <a:t>The </a:t>
            </a:r>
            <a:r>
              <a:rPr lang="en-US" dirty="0"/>
              <a:t>party professionals at regional HQ and at Central Office</a:t>
            </a:r>
            <a:endParaRPr lang="en-GB" dirty="0"/>
          </a:p>
          <a:p>
            <a:pPr marL="514350" indent="-514350">
              <a:buFont typeface="+mj-lt"/>
              <a:buAutoNum type="arabicPeriod"/>
            </a:pPr>
            <a:r>
              <a:rPr lang="en-US" dirty="0" smtClean="0"/>
              <a:t>Parliamentary </a:t>
            </a:r>
            <a:r>
              <a:rPr lang="en-US" dirty="0"/>
              <a:t>Party MPs and MEPs.</a:t>
            </a:r>
            <a:endParaRPr lang="en-GB" dirty="0"/>
          </a:p>
          <a:p>
            <a:r>
              <a:rPr lang="en-US" dirty="0"/>
              <a:t>One reason why the Conservative Party did not exist as a compact, legally </a:t>
            </a:r>
            <a:r>
              <a:rPr lang="en-US" dirty="0" smtClean="0"/>
              <a:t>recognized organization </a:t>
            </a:r>
            <a:r>
              <a:rPr lang="en-US" dirty="0"/>
              <a:t>was that </a:t>
            </a:r>
            <a:r>
              <a:rPr lang="en-US" dirty="0" smtClean="0"/>
              <a:t>historically, </a:t>
            </a:r>
            <a:r>
              <a:rPr lang="en-US" dirty="0"/>
              <a:t>the party had only existed in Parliament as a parliamentary group.</a:t>
            </a:r>
            <a:endParaRPr lang="en-GB" dirty="0"/>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11</a:t>
            </a:fld>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Conservative Party </a:t>
            </a:r>
            <a:r>
              <a:rPr lang="en-US" dirty="0" smtClean="0"/>
              <a:t>since 1998</a:t>
            </a:r>
            <a:endParaRPr lang="en-GB" dirty="0"/>
          </a:p>
        </p:txBody>
      </p:sp>
      <p:sp>
        <p:nvSpPr>
          <p:cNvPr id="3" name="Content Placeholder 2"/>
          <p:cNvSpPr>
            <a:spLocks noGrp="1"/>
          </p:cNvSpPr>
          <p:nvPr>
            <p:ph idx="1"/>
          </p:nvPr>
        </p:nvSpPr>
        <p:spPr/>
        <p:txBody>
          <a:bodyPr>
            <a:normAutofit/>
          </a:bodyPr>
          <a:lstStyle/>
          <a:p>
            <a:r>
              <a:rPr lang="en-GB" dirty="0"/>
              <a:t>William </a:t>
            </a:r>
            <a:r>
              <a:rPr lang="en-GB" dirty="0" smtClean="0"/>
              <a:t>Hague introduced reforms in 1998. In a ballot </a:t>
            </a:r>
            <a:r>
              <a:rPr lang="en-US" dirty="0" smtClean="0"/>
              <a:t>96</a:t>
            </a:r>
            <a:r>
              <a:rPr lang="en-US" dirty="0"/>
              <a:t>% supported the proposals (only 36% of membership voted</a:t>
            </a:r>
            <a:r>
              <a:rPr lang="en-US" dirty="0" smtClean="0"/>
              <a:t>).</a:t>
            </a:r>
          </a:p>
          <a:p>
            <a:r>
              <a:rPr lang="en-US" dirty="0" smtClean="0"/>
              <a:t>The Conservative </a:t>
            </a:r>
            <a:r>
              <a:rPr lang="en-US" dirty="0" smtClean="0"/>
              <a:t>party </a:t>
            </a:r>
            <a:r>
              <a:rPr lang="en-US" dirty="0"/>
              <a:t>now has a written constitution, a national membership scheme and for the first time the party's 3 separate components have been united within a single party structure.</a:t>
            </a:r>
            <a:endParaRPr lang="en-GB" dirty="0"/>
          </a:p>
          <a:p>
            <a:pPr>
              <a:buNone/>
            </a:pP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12</a:t>
            </a:fld>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Conservative party structure</a:t>
            </a:r>
            <a:endParaRPr lang="en-GB"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1 The Board </a:t>
            </a:r>
            <a:r>
              <a:rPr lang="en-US" dirty="0" smtClean="0"/>
              <a:t>of 14 members</a:t>
            </a:r>
            <a:endParaRPr lang="en-US" dirty="0" smtClean="0"/>
          </a:p>
          <a:p>
            <a:r>
              <a:rPr lang="en-US" dirty="0" smtClean="0"/>
              <a:t>The </a:t>
            </a:r>
            <a:r>
              <a:rPr lang="en-US" dirty="0"/>
              <a:t>Board has supreme responsibility for all aspects of party management outside </a:t>
            </a:r>
            <a:r>
              <a:rPr lang="en-US" dirty="0" smtClean="0"/>
              <a:t>Westminster including the party conference. </a:t>
            </a:r>
          </a:p>
          <a:p>
            <a:r>
              <a:rPr lang="en-US" dirty="0" smtClean="0"/>
              <a:t>It </a:t>
            </a:r>
            <a:r>
              <a:rPr lang="en-US" dirty="0"/>
              <a:t>normally meets once a month and is chaired by the party chairman. </a:t>
            </a:r>
            <a:endParaRPr lang="en-US" dirty="0" smtClean="0"/>
          </a:p>
          <a:p>
            <a:r>
              <a:rPr lang="en-US" dirty="0" smtClean="0"/>
              <a:t>It also </a:t>
            </a:r>
            <a:r>
              <a:rPr lang="en-US" dirty="0"/>
              <a:t>responsible for running Conservative Central Office</a:t>
            </a:r>
            <a:r>
              <a:rPr lang="en-US" dirty="0" smtClean="0"/>
              <a:t>.</a:t>
            </a:r>
          </a:p>
          <a:p>
            <a:pPr>
              <a:buNone/>
            </a:pPr>
            <a:r>
              <a:rPr lang="en-US" dirty="0" smtClean="0"/>
              <a:t>2. The National Convention </a:t>
            </a:r>
          </a:p>
          <a:p>
            <a:r>
              <a:rPr lang="en-US" dirty="0" smtClean="0"/>
              <a:t>The NC is made up of national, regional and area officials, officers from constituency associations and members of affiliated organizations. </a:t>
            </a:r>
          </a:p>
          <a:p>
            <a:r>
              <a:rPr lang="en-US" dirty="0" smtClean="0"/>
              <a:t>Its function is to channel grass roots views to the leader and to advise the Board on extra parliamentary organization. </a:t>
            </a:r>
          </a:p>
          <a:p>
            <a:r>
              <a:rPr lang="en-US" dirty="0" smtClean="0"/>
              <a:t>Meets twice a year.</a:t>
            </a:r>
          </a:p>
          <a:p>
            <a:pPr>
              <a:buNone/>
            </a:pPr>
            <a:endParaRPr lang="en-GB" dirty="0"/>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13</a:t>
            </a:fld>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Conservative party </a:t>
            </a:r>
            <a:r>
              <a:rPr lang="en-GB" dirty="0" smtClean="0"/>
              <a:t>structure</a:t>
            </a:r>
            <a:endParaRPr lang="en-GB"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3. The National Convention Executive</a:t>
            </a:r>
          </a:p>
          <a:p>
            <a:r>
              <a:rPr lang="en-US" dirty="0" smtClean="0"/>
              <a:t>Made up of 6 senior members with day-day responsibility for voluntary activity and is accountable to the board.</a:t>
            </a:r>
          </a:p>
          <a:p>
            <a:pPr>
              <a:buNone/>
            </a:pPr>
            <a:r>
              <a:rPr lang="en-US" dirty="0" smtClean="0"/>
              <a:t>4. The Policy Forum</a:t>
            </a:r>
          </a:p>
          <a:p>
            <a:r>
              <a:rPr lang="en-US" dirty="0" smtClean="0"/>
              <a:t>The aim of the policy forum is to allow ordinary members to play a part in devising policy by making proposals to conference. </a:t>
            </a:r>
          </a:p>
          <a:p>
            <a:r>
              <a:rPr lang="en-US" dirty="0" smtClean="0"/>
              <a:t>It is chaired by the minister responsible for policy development. Like the NC, the forum has advisory powers.</a:t>
            </a:r>
          </a:p>
          <a:p>
            <a:endParaRPr lang="en-US" dirty="0" smtClean="0"/>
          </a:p>
          <a:p>
            <a:endParaRPr lang="en-GB" dirty="0"/>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14</a:t>
            </a:fld>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Conservative Constituency Associations</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There is a branch in each ward or polling district.</a:t>
            </a:r>
          </a:p>
          <a:p>
            <a:r>
              <a:rPr lang="en-GB" dirty="0" smtClean="0"/>
              <a:t>Direct officers raise </a:t>
            </a:r>
            <a:r>
              <a:rPr lang="en-GB" dirty="0" smtClean="0"/>
              <a:t>money, </a:t>
            </a:r>
            <a:r>
              <a:rPr lang="en-GB" dirty="0" smtClean="0"/>
              <a:t>conduct elections and appoint agents and candidates.</a:t>
            </a:r>
          </a:p>
          <a:p>
            <a:r>
              <a:rPr lang="en-GB" dirty="0" smtClean="0"/>
              <a:t>Each association has a chairman and other officers and executive committee.</a:t>
            </a:r>
          </a:p>
          <a:p>
            <a:r>
              <a:rPr lang="en-GB" dirty="0" smtClean="0"/>
              <a:t>Constituency associations used to be largely autonomous and free to run their own affairs. The 1998 reforms reduced their freedom in three ways.</a:t>
            </a:r>
          </a:p>
          <a:p>
            <a:pPr marL="514350" indent="-514350">
              <a:buFont typeface="+mj-lt"/>
              <a:buAutoNum type="arabicPeriod"/>
            </a:pPr>
            <a:r>
              <a:rPr lang="en-GB" dirty="0" smtClean="0"/>
              <a:t>A new ethics and integrity committee overseen by the board has been set up with the power to suspend or expel unsuitable members. This gives the National party some control over candidate selection.</a:t>
            </a:r>
          </a:p>
          <a:p>
            <a:pPr marL="514350" indent="-514350">
              <a:buFont typeface="+mj-lt"/>
              <a:buAutoNum type="arabicPeriod"/>
            </a:pPr>
            <a:r>
              <a:rPr lang="en-GB" dirty="0" smtClean="0"/>
              <a:t>The board can set efficiency criteria of each individual association if these are not met the </a:t>
            </a:r>
            <a:r>
              <a:rPr lang="en-GB" dirty="0" smtClean="0"/>
              <a:t>board can order </a:t>
            </a:r>
            <a:r>
              <a:rPr lang="en-GB" dirty="0" smtClean="0"/>
              <a:t>it to be reorganised and force its officers to be replaced.</a:t>
            </a:r>
          </a:p>
          <a:p>
            <a:pPr marL="514350" indent="-514350">
              <a:buFont typeface="+mj-lt"/>
              <a:buAutoNum type="arabicPeriod"/>
            </a:pPr>
            <a:r>
              <a:rPr lang="en-GB" dirty="0" smtClean="0"/>
              <a:t>Associations now have to submit accounts to Central office</a:t>
            </a:r>
            <a:r>
              <a:rPr lang="en-GB" dirty="0" smtClean="0"/>
              <a:t>.</a:t>
            </a:r>
          </a:p>
          <a:p>
            <a:pPr marL="514350" indent="-514350">
              <a:buFont typeface="+mj-lt"/>
              <a:buAutoNum type="arabicPeriod"/>
            </a:pPr>
            <a:r>
              <a:rPr lang="en-GB" dirty="0" smtClean="0"/>
              <a:t>Conservative membership was estimated to be 177,000 in 2010.</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15</a:t>
            </a:fld>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National </a:t>
            </a:r>
            <a:r>
              <a:rPr lang="en-GB" dirty="0" smtClean="0"/>
              <a:t>Annual Conference</a:t>
            </a:r>
            <a:endParaRPr lang="en-GB" dirty="0"/>
          </a:p>
        </p:txBody>
      </p:sp>
      <p:sp>
        <p:nvSpPr>
          <p:cNvPr id="3" name="Content Placeholder 2"/>
          <p:cNvSpPr>
            <a:spLocks noGrp="1"/>
          </p:cNvSpPr>
          <p:nvPr>
            <p:ph idx="1"/>
          </p:nvPr>
        </p:nvSpPr>
        <p:spPr/>
        <p:txBody>
          <a:bodyPr/>
          <a:lstStyle/>
          <a:p>
            <a:r>
              <a:rPr lang="en-GB" dirty="0" smtClean="0"/>
              <a:t>Composed of representatives from the constituencies, all MPs prospective party candidates and important party officials.</a:t>
            </a:r>
          </a:p>
          <a:p>
            <a:r>
              <a:rPr lang="en-GB" dirty="0" smtClean="0"/>
              <a:t>It has no binding effect on party policy.</a:t>
            </a:r>
          </a:p>
          <a:p>
            <a:r>
              <a:rPr lang="en-GB" dirty="0" smtClean="0"/>
              <a:t>It is seen as a </a:t>
            </a:r>
            <a:r>
              <a:rPr lang="en-GB" dirty="0" smtClean="0"/>
              <a:t>ral</a:t>
            </a:r>
            <a:r>
              <a:rPr lang="en-GB" dirty="0" smtClean="0"/>
              <a:t>ly of </a:t>
            </a:r>
            <a:r>
              <a:rPr lang="en-GB" dirty="0" smtClean="0"/>
              <a:t>faithful supporters and is an occasion for electioneering.</a:t>
            </a:r>
          </a:p>
          <a:p>
            <a:r>
              <a:rPr lang="en-GB" dirty="0" smtClean="0"/>
              <a:t>It is rare for party divisions to be shown at conference.</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16</a:t>
            </a:fld>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idx="1"/>
          </p:nvPr>
        </p:nvSpPr>
        <p:spPr/>
        <p:txBody>
          <a:bodyPr>
            <a:normAutofit lnSpcReduction="10000"/>
          </a:bodyPr>
          <a:lstStyle/>
          <a:p>
            <a:r>
              <a:rPr lang="en-GB" dirty="0" smtClean="0"/>
              <a:t>The Conservative party outside Parliament has always been seen as subservient to the party inside Parliament and has sometimes been described as the handmaid of the party.</a:t>
            </a:r>
          </a:p>
          <a:p>
            <a:r>
              <a:rPr lang="en-GB" dirty="0" smtClean="0"/>
              <a:t>The actual power is concentrated in the leadership of the party leader in particular.</a:t>
            </a:r>
          </a:p>
          <a:p>
            <a:r>
              <a:rPr lang="en-GB" dirty="0" smtClean="0"/>
              <a:t>The 1998 reform has given the party membership more say in the selection of the leader.</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17</a:t>
            </a:fld>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Labour Party organisation</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The Leader</a:t>
            </a:r>
          </a:p>
          <a:p>
            <a:r>
              <a:rPr lang="en-GB" dirty="0" smtClean="0"/>
              <a:t>Selection</a:t>
            </a:r>
          </a:p>
          <a:p>
            <a:r>
              <a:rPr lang="en-GB" dirty="0" smtClean="0"/>
              <a:t>Until 1981 selection was done by Labour MPs only.</a:t>
            </a:r>
          </a:p>
          <a:p>
            <a:r>
              <a:rPr lang="en-GB" dirty="0" smtClean="0"/>
              <a:t>1981 -1993  selection </a:t>
            </a:r>
            <a:r>
              <a:rPr lang="en-GB" dirty="0" smtClean="0"/>
              <a:t>was </a:t>
            </a:r>
            <a:r>
              <a:rPr lang="en-GB" dirty="0" smtClean="0"/>
              <a:t>done by a special electoral college made up of 40% trade union votes 30% Parliamentary Labour Party votes and 30% constituency Labour Party votes.</a:t>
            </a:r>
          </a:p>
          <a:p>
            <a:r>
              <a:rPr lang="en-GB" dirty="0" smtClean="0"/>
              <a:t>Since 1993 selection is done on the basis of 33% trade union votes 33% Parliamentary Labour Party votes and 33% constituency Labour Party votes.</a:t>
            </a:r>
          </a:p>
          <a:p>
            <a:r>
              <a:rPr lang="en-GB" dirty="0" smtClean="0"/>
              <a:t>Trade unions and constituency Labour parties were required to ballot their members individually with the results being allocated proportionally.</a:t>
            </a:r>
          </a:p>
          <a:p>
            <a:r>
              <a:rPr lang="en-GB" dirty="0" smtClean="0"/>
              <a:t>Only MPs can stand. They need the support of 12.5% of the PLP.</a:t>
            </a:r>
          </a:p>
          <a:p>
            <a:r>
              <a:rPr lang="en-GB" dirty="0" smtClean="0"/>
              <a:t>The alternative vote system is used.</a:t>
            </a:r>
          </a:p>
          <a:p>
            <a:r>
              <a:rPr lang="en-GB" dirty="0" smtClean="0"/>
              <a:t>The Deputy Leader is elected by the same system</a:t>
            </a:r>
            <a:r>
              <a:rPr lang="en-GB" dirty="0" smtClean="0"/>
              <a:t>.</a:t>
            </a:r>
          </a:p>
          <a:p>
            <a:r>
              <a:rPr lang="en-GB" dirty="0" smtClean="0"/>
              <a:t>In 2011 Labour agreed </a:t>
            </a:r>
            <a:r>
              <a:rPr lang="en-GB" dirty="0" smtClean="0"/>
              <a:t>that if national and local parties can recruit more than 50,000 registered supporters, this will trigger these supporters being given 3% of the electoral college</a:t>
            </a:r>
            <a:r>
              <a:rPr lang="en-GB" dirty="0" smtClean="0"/>
              <a:t>.  This could rise to 10%.</a:t>
            </a:r>
            <a:endParaRPr lang="en-GB" dirty="0" smtClean="0"/>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18</a:t>
            </a:fld>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Party leader</a:t>
            </a:r>
            <a:endParaRPr lang="en-GB" dirty="0"/>
          </a:p>
        </p:txBody>
      </p:sp>
      <p:sp>
        <p:nvSpPr>
          <p:cNvPr id="3" name="Content Placeholder 2"/>
          <p:cNvSpPr>
            <a:spLocks noGrp="1"/>
          </p:cNvSpPr>
          <p:nvPr>
            <p:ph idx="1"/>
          </p:nvPr>
        </p:nvSpPr>
        <p:spPr/>
        <p:txBody>
          <a:bodyPr>
            <a:normAutofit fontScale="85000" lnSpcReduction="20000"/>
          </a:bodyPr>
          <a:lstStyle/>
          <a:p>
            <a:pPr>
              <a:buNone/>
            </a:pPr>
            <a:r>
              <a:rPr lang="en-GB" dirty="0" smtClean="0"/>
              <a:t>Powers and duties</a:t>
            </a:r>
          </a:p>
          <a:p>
            <a:r>
              <a:rPr lang="en-GB" dirty="0" smtClean="0"/>
              <a:t>Until recently these depended upon whether the Labour party was in power or opposition.</a:t>
            </a:r>
          </a:p>
          <a:p>
            <a:r>
              <a:rPr lang="en-GB" dirty="0" smtClean="0"/>
              <a:t>In September 2011 the Labour conference ended elections to the shadow cabinet.</a:t>
            </a:r>
          </a:p>
          <a:p>
            <a:r>
              <a:rPr lang="en-GB" dirty="0" smtClean="0"/>
              <a:t>Thus the leader has the power to appoint members of the Cabinet and government when in power and the shadow cabinet when in opposition. This includes the whips.</a:t>
            </a:r>
          </a:p>
          <a:p>
            <a:r>
              <a:rPr lang="en-GB" dirty="0" smtClean="0"/>
              <a:t>The Labour leader has no direct control over the withdrawal of the whip, this is a decision of the entire PLP.  Withdrawal the whip is extremely rare.</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19</a:t>
            </a:fld>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Conservative party</a:t>
            </a:r>
            <a:br>
              <a:rPr lang="en-GB" dirty="0" smtClean="0"/>
            </a:br>
            <a:r>
              <a:rPr lang="en-GB" dirty="0" smtClean="0"/>
              <a:t>The Leader 1</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Before 1965 there was no system of election of the Conservative leader. </a:t>
            </a:r>
          </a:p>
          <a:p>
            <a:r>
              <a:rPr lang="en-GB" dirty="0" smtClean="0"/>
              <a:t>The leader was said to emerged by a process of consultation within the party.</a:t>
            </a:r>
          </a:p>
          <a:p>
            <a:r>
              <a:rPr lang="en-GB" dirty="0" smtClean="0"/>
              <a:t>A system of election was adopted in 1965.</a:t>
            </a:r>
          </a:p>
          <a:p>
            <a:r>
              <a:rPr lang="en-GB" dirty="0" smtClean="0"/>
              <a:t>Only MPs taking the Conservative whip could vote.</a:t>
            </a:r>
          </a:p>
          <a:p>
            <a:r>
              <a:rPr lang="en-GB" dirty="0" smtClean="0"/>
              <a:t>First ballot - to win a candidate needed an overall </a:t>
            </a:r>
            <a:r>
              <a:rPr lang="en-GB" dirty="0" smtClean="0"/>
              <a:t>majority </a:t>
            </a:r>
            <a:r>
              <a:rPr lang="en-GB" dirty="0" smtClean="0"/>
              <a:t>+15% of the votes cast.</a:t>
            </a:r>
          </a:p>
          <a:p>
            <a:r>
              <a:rPr lang="en-GB" dirty="0" smtClean="0"/>
              <a:t>Second ballot – to win a candidate needed an overall majority of the votes cast.</a:t>
            </a:r>
          </a:p>
          <a:p>
            <a:r>
              <a:rPr lang="en-GB" dirty="0" smtClean="0"/>
              <a:t>Third ballot – the Alternative Vote would be used with a leading three candidates from the second ballot.</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a:t>
            </a:fld>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Party leader 2</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 Labour leader in the past has had no direct control over their head office this is the function of the NEC which also appointed general secretary of the party.</a:t>
            </a:r>
          </a:p>
          <a:p>
            <a:r>
              <a:rPr lang="en-GB" dirty="0" smtClean="0"/>
              <a:t>Since 1983 a strategy committee has in practice given the leader control over head office.</a:t>
            </a:r>
          </a:p>
          <a:p>
            <a:r>
              <a:rPr lang="en-GB" dirty="0" smtClean="0"/>
              <a:t>In the past policy was made in theory by the conference this was downgraded in 1997.</a:t>
            </a:r>
          </a:p>
          <a:p>
            <a:r>
              <a:rPr lang="en-GB" dirty="0" smtClean="0"/>
              <a:t>The manifesto is </a:t>
            </a:r>
            <a:r>
              <a:rPr lang="en-GB" dirty="0" smtClean="0"/>
              <a:t>approved by joint meetings of the Cabinet or Shadow Cabinet together with the NEC. Policy when the </a:t>
            </a:r>
            <a:r>
              <a:rPr lang="en-GB" dirty="0" smtClean="0"/>
              <a:t>party is </a:t>
            </a:r>
            <a:r>
              <a:rPr lang="en-GB" dirty="0" smtClean="0"/>
              <a:t>in power is also made by the Cabinet.</a:t>
            </a:r>
          </a:p>
          <a:p>
            <a:r>
              <a:rPr lang="en-GB" dirty="0" smtClean="0"/>
              <a:t>In theory the leader is only one amongst these groups although he is especially influential. However the prime ministerial government theory would place the leader in a more pivotal position.</a:t>
            </a:r>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20</a:t>
            </a:fld>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Party leader 3</a:t>
            </a:r>
            <a:endParaRPr lang="en-GB" dirty="0"/>
          </a:p>
        </p:txBody>
      </p:sp>
      <p:sp>
        <p:nvSpPr>
          <p:cNvPr id="3" name="Content Placeholder 2"/>
          <p:cNvSpPr>
            <a:spLocks noGrp="1"/>
          </p:cNvSpPr>
          <p:nvPr>
            <p:ph idx="1"/>
          </p:nvPr>
        </p:nvSpPr>
        <p:spPr/>
        <p:txBody>
          <a:bodyPr/>
          <a:lstStyle/>
          <a:p>
            <a:r>
              <a:rPr lang="en-GB" dirty="0" smtClean="0"/>
              <a:t>The Labour leader was more circumscribed in his powers than the Conservative leader but recent developments have concentrated more powers in the Labour Party leadership.</a:t>
            </a:r>
          </a:p>
          <a:p>
            <a:r>
              <a:rPr lang="en-GB" dirty="0" smtClean="0"/>
              <a:t>Labour Party leaders have had great security of tenure in office.</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21</a:t>
            </a:fld>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Party leaders since 1945</a:t>
            </a:r>
            <a:endParaRPr lang="en-GB" dirty="0"/>
          </a:p>
        </p:txBody>
      </p:sp>
      <p:sp>
        <p:nvSpPr>
          <p:cNvPr id="3" name="Content Placeholder 2"/>
          <p:cNvSpPr>
            <a:spLocks noGrp="1"/>
          </p:cNvSpPr>
          <p:nvPr>
            <p:ph idx="1"/>
          </p:nvPr>
        </p:nvSpPr>
        <p:spPr/>
        <p:txBody>
          <a:bodyPr>
            <a:normAutofit fontScale="85000" lnSpcReduction="20000"/>
          </a:bodyPr>
          <a:lstStyle/>
          <a:p>
            <a:pPr>
              <a:buNone/>
              <a:tabLst>
                <a:tab pos="2063750" algn="l"/>
              </a:tabLst>
            </a:pPr>
            <a:r>
              <a:rPr lang="en-GB" dirty="0" smtClean="0"/>
              <a:t>1935 - 1955 	Clement Attlee</a:t>
            </a:r>
          </a:p>
          <a:p>
            <a:pPr>
              <a:buNone/>
              <a:tabLst>
                <a:tab pos="2063750" algn="l"/>
              </a:tabLst>
            </a:pPr>
            <a:r>
              <a:rPr lang="en-GB" dirty="0" smtClean="0"/>
              <a:t>1955 - 1963 	Hugh Gaitskell</a:t>
            </a:r>
          </a:p>
          <a:p>
            <a:pPr>
              <a:buNone/>
              <a:tabLst>
                <a:tab pos="2063750" algn="l"/>
              </a:tabLst>
            </a:pPr>
            <a:r>
              <a:rPr lang="en-GB" dirty="0" smtClean="0"/>
              <a:t>1963 - 1976 	Harold Wilson</a:t>
            </a:r>
          </a:p>
          <a:p>
            <a:pPr>
              <a:buNone/>
              <a:tabLst>
                <a:tab pos="2063750" algn="l"/>
              </a:tabLst>
            </a:pPr>
            <a:r>
              <a:rPr lang="en-GB" dirty="0" smtClean="0"/>
              <a:t>1976 - 1980 	James Callaghan</a:t>
            </a:r>
          </a:p>
          <a:p>
            <a:pPr>
              <a:buNone/>
              <a:tabLst>
                <a:tab pos="2063750" algn="l"/>
              </a:tabLst>
            </a:pPr>
            <a:r>
              <a:rPr lang="en-GB" dirty="0" smtClean="0"/>
              <a:t>1980 - 1983 	Michael Foot</a:t>
            </a:r>
          </a:p>
          <a:p>
            <a:pPr>
              <a:buNone/>
              <a:tabLst>
                <a:tab pos="2063750" algn="l"/>
              </a:tabLst>
            </a:pPr>
            <a:r>
              <a:rPr lang="en-GB" dirty="0" smtClean="0"/>
              <a:t>1983 - 1992 	Neil Kinnock</a:t>
            </a:r>
          </a:p>
          <a:p>
            <a:pPr>
              <a:buNone/>
              <a:tabLst>
                <a:tab pos="2063750" algn="l"/>
              </a:tabLst>
            </a:pPr>
            <a:r>
              <a:rPr lang="en-GB" dirty="0" smtClean="0"/>
              <a:t>1992 – 1994 	John Smith</a:t>
            </a:r>
          </a:p>
          <a:p>
            <a:pPr>
              <a:buNone/>
              <a:tabLst>
                <a:tab pos="2063750" algn="l"/>
              </a:tabLst>
            </a:pPr>
            <a:r>
              <a:rPr lang="en-GB" dirty="0" smtClean="0"/>
              <a:t>1994 – 2007 	Tony Blair</a:t>
            </a:r>
          </a:p>
          <a:p>
            <a:pPr>
              <a:buNone/>
              <a:tabLst>
                <a:tab pos="2063750" algn="l"/>
              </a:tabLst>
            </a:pPr>
            <a:r>
              <a:rPr lang="en-GB" dirty="0" smtClean="0"/>
              <a:t>2007 – 2010 	Gordon Brown</a:t>
            </a:r>
          </a:p>
          <a:p>
            <a:pPr marL="0" indent="17463">
              <a:buNone/>
              <a:tabLst>
                <a:tab pos="2063750" algn="l"/>
              </a:tabLst>
            </a:pPr>
            <a:r>
              <a:rPr lang="en-GB" dirty="0" smtClean="0"/>
              <a:t>2010 - 	Ed Miliband	           </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22</a:t>
            </a:fld>
            <a:endParaRPr lang="en-GB" dirty="0"/>
          </a:p>
        </p:txBody>
      </p:sp>
      <p:pic>
        <p:nvPicPr>
          <p:cNvPr id="5" name="Picture 4" descr="TonyBlair.jpg"/>
          <p:cNvPicPr>
            <a:picLocks noChangeAspect="1"/>
          </p:cNvPicPr>
          <p:nvPr/>
        </p:nvPicPr>
        <p:blipFill>
          <a:blip r:embed="rId2" cstate="print"/>
          <a:stretch>
            <a:fillRect/>
          </a:stretch>
        </p:blipFill>
        <p:spPr>
          <a:xfrm>
            <a:off x="5317265" y="1988840"/>
            <a:ext cx="3648406" cy="2736304"/>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Parliamentary labour Party</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Consists of all Labour MPs.</a:t>
            </a:r>
          </a:p>
          <a:p>
            <a:r>
              <a:rPr lang="en-GB" dirty="0" smtClean="0"/>
              <a:t>The PLP meets about once a week.</a:t>
            </a:r>
          </a:p>
          <a:p>
            <a:r>
              <a:rPr lang="en-GB" dirty="0" smtClean="0"/>
              <a:t>Motions are put and formal votes are taken.</a:t>
            </a:r>
          </a:p>
          <a:p>
            <a:r>
              <a:rPr lang="en-GB" dirty="0" smtClean="0"/>
              <a:t>The PLP has an important role in parliamentary tactics.</a:t>
            </a:r>
          </a:p>
          <a:p>
            <a:r>
              <a:rPr lang="en-GB" dirty="0" smtClean="0"/>
              <a:t>Since 1970 the PLP has elected a separate chairman.</a:t>
            </a:r>
          </a:p>
          <a:p>
            <a:r>
              <a:rPr lang="en-GB" dirty="0" smtClean="0"/>
              <a:t>It has subject and area committees.</a:t>
            </a:r>
          </a:p>
          <a:p>
            <a:r>
              <a:rPr lang="en-GB" dirty="0" smtClean="0"/>
              <a:t>Only the PLP as a whole can withdraw the whip.</a:t>
            </a:r>
          </a:p>
          <a:p>
            <a:r>
              <a:rPr lang="en-GB" dirty="0" smtClean="0"/>
              <a:t>It is never a solely backbench organisation.</a:t>
            </a:r>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23</a:t>
            </a:fld>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mass organisation of the Labour Party 1</a:t>
            </a:r>
            <a:endParaRPr lang="en-GB" dirty="0"/>
          </a:p>
        </p:txBody>
      </p:sp>
      <p:sp>
        <p:nvSpPr>
          <p:cNvPr id="3" name="Content Placeholder 2"/>
          <p:cNvSpPr>
            <a:spLocks noGrp="1"/>
          </p:cNvSpPr>
          <p:nvPr>
            <p:ph idx="1"/>
          </p:nvPr>
        </p:nvSpPr>
        <p:spPr/>
        <p:txBody>
          <a:bodyPr/>
          <a:lstStyle/>
          <a:p>
            <a:r>
              <a:rPr lang="en-GB" dirty="0" smtClean="0"/>
              <a:t>The Labour Party reflects its origins. It was formed by trade unions and socialist societies.</a:t>
            </a:r>
          </a:p>
          <a:p>
            <a:r>
              <a:rPr lang="en-GB" dirty="0" smtClean="0"/>
              <a:t>There is representation for trade unions and socialist societies at both local and national level.</a:t>
            </a:r>
          </a:p>
          <a:p>
            <a:r>
              <a:rPr lang="en-GB" dirty="0" smtClean="0"/>
              <a:t>There are 4.7 million trade union members of the Labour Party and about 200,000 individual members.</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24</a:t>
            </a:fld>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mass organisation of the Labour </a:t>
            </a:r>
            <a:r>
              <a:rPr lang="en-GB" dirty="0" smtClean="0"/>
              <a:t>Party 2</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 </a:t>
            </a:r>
            <a:r>
              <a:rPr lang="en-GB" b="1" u="sng" dirty="0" smtClean="0"/>
              <a:t>National Executive Committee </a:t>
            </a:r>
            <a:r>
              <a:rPr lang="en-GB" dirty="0" smtClean="0"/>
              <a:t>is an important part of the administration and discipline.</a:t>
            </a:r>
          </a:p>
          <a:p>
            <a:r>
              <a:rPr lang="en-GB" dirty="0" smtClean="0"/>
              <a:t>It can suspend or discontinue a local party.</a:t>
            </a:r>
          </a:p>
          <a:p>
            <a:r>
              <a:rPr lang="en-GB" dirty="0" smtClean="0"/>
              <a:t>It decides on the expulsion of members.</a:t>
            </a:r>
          </a:p>
          <a:p>
            <a:r>
              <a:rPr lang="en-GB" dirty="0" smtClean="0"/>
              <a:t>The NEC together the Cabinet or shadow cabinet decides upon the manifesto – the joint policy committee.</a:t>
            </a:r>
          </a:p>
          <a:p>
            <a:r>
              <a:rPr lang="en-GB" dirty="0" smtClean="0"/>
              <a:t>There have been clashes between the leader and the NEC in the past but the leader has always played down the role of the NEC on such occasions.</a:t>
            </a:r>
          </a:p>
          <a:p>
            <a:r>
              <a:rPr lang="en-GB" dirty="0" smtClean="0"/>
              <a:t>There are regional parties.</a:t>
            </a:r>
          </a:p>
          <a:p>
            <a:r>
              <a:rPr lang="en-GB" dirty="0" smtClean="0"/>
              <a:t>The </a:t>
            </a:r>
            <a:r>
              <a:rPr lang="en-GB" b="1" dirty="0" smtClean="0"/>
              <a:t>National Policy Forum </a:t>
            </a:r>
            <a:r>
              <a:rPr lang="en-GB" dirty="0" smtClean="0"/>
              <a:t>develops policy in the party submits documents to the Labour Party conference which normally cannot be amended.</a:t>
            </a:r>
          </a:p>
          <a:p>
            <a:r>
              <a:rPr lang="en-GB" dirty="0" smtClean="0"/>
              <a:t>It has 184 members.</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25</a:t>
            </a:fld>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mass organisation of the Labour </a:t>
            </a:r>
            <a:r>
              <a:rPr lang="en-GB" dirty="0" smtClean="0"/>
              <a:t>Party 3</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Constituency Labour Parties CLP</a:t>
            </a:r>
          </a:p>
          <a:p>
            <a:r>
              <a:rPr lang="en-GB" dirty="0" smtClean="0"/>
              <a:t>A CLP's main decision-making body is normally its General Committee or All Member Meeting. Day-to-day management is generally carried out by the Executive Committee (EC</a:t>
            </a:r>
            <a:r>
              <a:rPr lang="en-GB" dirty="0" smtClean="0"/>
              <a:t>).</a:t>
            </a:r>
          </a:p>
          <a:p>
            <a:r>
              <a:rPr lang="en-GB" dirty="0" smtClean="0"/>
              <a:t>The </a:t>
            </a:r>
            <a:r>
              <a:rPr lang="en-GB" dirty="0" smtClean="0"/>
              <a:t>General Committee </a:t>
            </a:r>
            <a:r>
              <a:rPr lang="en-GB" dirty="0" smtClean="0"/>
              <a:t>is made up of delegates from Branch Labour Party’s, locally affiliated trade unions, socialist societies and the local branch of the co-operative party. </a:t>
            </a:r>
          </a:p>
          <a:p>
            <a:r>
              <a:rPr lang="en-GB" dirty="0" smtClean="0"/>
              <a:t>It elects the executive committee.</a:t>
            </a:r>
          </a:p>
          <a:p>
            <a:r>
              <a:rPr lang="en-GB" dirty="0" smtClean="0"/>
              <a:t>In many CLP’s the GC has been replaced by an All Member Meeting.</a:t>
            </a:r>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26</a:t>
            </a:fld>
            <a:endParaRPr lang="en-GB"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mass organisation of the Labour </a:t>
            </a:r>
            <a:r>
              <a:rPr lang="en-GB" dirty="0" smtClean="0"/>
              <a:t>Party 4</a:t>
            </a:r>
            <a:endParaRPr lang="en-GB" dirty="0"/>
          </a:p>
        </p:txBody>
      </p:sp>
      <p:sp>
        <p:nvSpPr>
          <p:cNvPr id="3" name="Content Placeholder 2"/>
          <p:cNvSpPr>
            <a:spLocks noGrp="1"/>
          </p:cNvSpPr>
          <p:nvPr>
            <p:ph idx="1"/>
          </p:nvPr>
        </p:nvSpPr>
        <p:spPr/>
        <p:txBody>
          <a:bodyPr/>
          <a:lstStyle/>
          <a:p>
            <a:r>
              <a:rPr lang="en-GB" dirty="0" smtClean="0"/>
              <a:t>These CLP’s prime functions are a natural and very similar to the Conservative constituency associations. </a:t>
            </a:r>
          </a:p>
          <a:p>
            <a:r>
              <a:rPr lang="en-GB" dirty="0" smtClean="0"/>
              <a:t>Their most important function is the choice of parliamentary candidates.</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27</a:t>
            </a:fld>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Party Annual Conference</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Delegates to the conference are elected by Constituency Labour Parties, affiliated trade unions and socialist societies. </a:t>
            </a:r>
            <a:endParaRPr lang="en-GB" dirty="0" smtClean="0"/>
          </a:p>
          <a:p>
            <a:r>
              <a:rPr lang="en-GB" dirty="0" smtClean="0"/>
              <a:t>Currently</a:t>
            </a:r>
            <a:r>
              <a:rPr lang="en-GB" dirty="0" smtClean="0"/>
              <a:t>, affiliated trade unions hold 50% of the votes at the conference </a:t>
            </a:r>
            <a:r>
              <a:rPr lang="en-GB" dirty="0" smtClean="0"/>
              <a:t>– reduced down </a:t>
            </a:r>
            <a:r>
              <a:rPr lang="en-GB" dirty="0" smtClean="0"/>
              <a:t>from 80% in </a:t>
            </a:r>
            <a:r>
              <a:rPr lang="en-GB" dirty="0" smtClean="0"/>
              <a:t>1993.</a:t>
            </a:r>
          </a:p>
          <a:p>
            <a:r>
              <a:rPr lang="en-GB" dirty="0" smtClean="0"/>
              <a:t>Ed Miliband plans to reduce it further to 40%. </a:t>
            </a:r>
            <a:endParaRPr lang="en-GB" dirty="0" smtClean="0"/>
          </a:p>
          <a:p>
            <a:r>
              <a:rPr lang="en-GB" dirty="0" smtClean="0"/>
              <a:t>The </a:t>
            </a:r>
            <a:r>
              <a:rPr lang="en-GB" dirty="0" smtClean="0"/>
              <a:t>National Executive Committee leads the </a:t>
            </a:r>
            <a:r>
              <a:rPr lang="en-GB" dirty="0" smtClean="0"/>
              <a:t>conference</a:t>
            </a:r>
            <a:endParaRPr lang="en-GB" dirty="0" smtClean="0"/>
          </a:p>
          <a:p>
            <a:r>
              <a:rPr lang="en-GB" dirty="0" smtClean="0"/>
              <a:t>Many </a:t>
            </a:r>
            <a:r>
              <a:rPr lang="en-GB" dirty="0" smtClean="0"/>
              <a:t>critics argue that the Labour Party Conference has become less democratic in recent years and more like a party </a:t>
            </a:r>
            <a:r>
              <a:rPr lang="en-GB" dirty="0" smtClean="0"/>
              <a:t>rally.</a:t>
            </a:r>
            <a:endParaRPr lang="en-GB" dirty="0" smtClean="0"/>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28</a:t>
            </a:fld>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In both major parties there has been a move strengthen the party leader.</a:t>
            </a:r>
          </a:p>
          <a:p>
            <a:r>
              <a:rPr lang="en-GB" dirty="0" smtClean="0"/>
              <a:t>Both parties have experienced declining party membership.</a:t>
            </a:r>
          </a:p>
          <a:p>
            <a:endParaRPr lang="en-GB" b="1" dirty="0" smtClean="0"/>
          </a:p>
          <a:p>
            <a:pPr lvl="1">
              <a:buNone/>
            </a:pPr>
            <a:r>
              <a:rPr lang="en-GB" b="1" dirty="0" smtClean="0"/>
              <a:t>			PARTY </a:t>
            </a:r>
            <a:r>
              <a:rPr lang="en-GB" b="1" dirty="0" smtClean="0"/>
              <a:t>MEMBERSHIP</a:t>
            </a:r>
          </a:p>
          <a:p>
            <a:pPr lvl="1">
              <a:buNone/>
            </a:pPr>
            <a:r>
              <a:rPr lang="en-GB" b="1" dirty="0" smtClean="0"/>
              <a:t>1951 </a:t>
            </a:r>
            <a:r>
              <a:rPr lang="en-GB" dirty="0" smtClean="0"/>
              <a:t>Conservative 2.9m - Labour 876,000</a:t>
            </a:r>
          </a:p>
          <a:p>
            <a:pPr lvl="1">
              <a:buNone/>
            </a:pPr>
            <a:r>
              <a:rPr lang="en-GB" b="1" dirty="0" smtClean="0"/>
              <a:t>1971 </a:t>
            </a:r>
            <a:r>
              <a:rPr lang="en-GB" dirty="0" smtClean="0"/>
              <a:t>Conservative 1.3m - Labour 700,000</a:t>
            </a:r>
          </a:p>
          <a:p>
            <a:pPr lvl="1">
              <a:buNone/>
            </a:pPr>
            <a:r>
              <a:rPr lang="en-GB" b="1" dirty="0" smtClean="0"/>
              <a:t>1981 </a:t>
            </a:r>
            <a:r>
              <a:rPr lang="en-GB" dirty="0" smtClean="0"/>
              <a:t>Conservative 1.2m - Labour 277,000</a:t>
            </a:r>
          </a:p>
          <a:p>
            <a:pPr lvl="1">
              <a:buNone/>
            </a:pPr>
            <a:r>
              <a:rPr lang="en-GB" b="1" dirty="0" smtClean="0"/>
              <a:t>1991 </a:t>
            </a:r>
            <a:r>
              <a:rPr lang="en-GB" dirty="0" smtClean="0"/>
              <a:t>Conservative 1m to 0.5m - Labour 261,000 - Lib Dem 91,000</a:t>
            </a:r>
          </a:p>
          <a:p>
            <a:pPr lvl="1">
              <a:buNone/>
            </a:pPr>
            <a:r>
              <a:rPr lang="en-GB" b="1" dirty="0" smtClean="0"/>
              <a:t>2001 </a:t>
            </a:r>
            <a:r>
              <a:rPr lang="en-GB" dirty="0" smtClean="0"/>
              <a:t>Conservative 311,000 - Labour 272,000 - Lib Dem 73,000</a:t>
            </a:r>
          </a:p>
          <a:p>
            <a:pPr lvl="1">
              <a:buNone/>
            </a:pPr>
            <a:r>
              <a:rPr lang="en-GB" b="1" dirty="0" smtClean="0"/>
              <a:t>2011 </a:t>
            </a:r>
            <a:r>
              <a:rPr lang="en-GB" dirty="0" smtClean="0"/>
              <a:t>Conservative 177,000 - Labour 190,000 - Lib Dem - 66,000 </a:t>
            </a:r>
            <a:r>
              <a:rPr lang="en-GB" i="1" dirty="0" smtClean="0"/>
              <a:t>(Source: Estimates based on party reports and House of Commons Library)</a:t>
            </a:r>
            <a:endParaRPr lang="en-GB" dirty="0" smtClean="0"/>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29</a:t>
            </a:fld>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Conservative party</a:t>
            </a:r>
            <a:br>
              <a:rPr lang="en-GB" dirty="0" smtClean="0"/>
            </a:br>
            <a:r>
              <a:rPr lang="en-GB" dirty="0" smtClean="0"/>
              <a:t>The Leader 3</a:t>
            </a:r>
            <a:endParaRPr lang="en-GB" dirty="0"/>
          </a:p>
        </p:txBody>
      </p:sp>
      <p:sp>
        <p:nvSpPr>
          <p:cNvPr id="3" name="Content Placeholder 2"/>
          <p:cNvSpPr>
            <a:spLocks noGrp="1"/>
          </p:cNvSpPr>
          <p:nvPr>
            <p:ph idx="1"/>
          </p:nvPr>
        </p:nvSpPr>
        <p:spPr/>
        <p:txBody>
          <a:bodyPr/>
          <a:lstStyle/>
          <a:p>
            <a:r>
              <a:rPr lang="en-GB" dirty="0" smtClean="0"/>
              <a:t>1998 election system</a:t>
            </a:r>
          </a:p>
          <a:p>
            <a:r>
              <a:rPr lang="en-GB" dirty="0" smtClean="0"/>
              <a:t>Only MPs can be nominated.</a:t>
            </a:r>
          </a:p>
          <a:p>
            <a:r>
              <a:rPr lang="en-GB" dirty="0" smtClean="0"/>
              <a:t>They use a form of election in a series of votes where the bottom candidate drops out at each ballot until only two candidates remain.</a:t>
            </a:r>
          </a:p>
          <a:p>
            <a:r>
              <a:rPr lang="en-GB" dirty="0" smtClean="0"/>
              <a:t>These two candidates are then put to a ballot of all the members.</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3</a:t>
            </a:fld>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Conservative party</a:t>
            </a:r>
            <a:br>
              <a:rPr lang="en-GB" dirty="0" smtClean="0"/>
            </a:br>
            <a:r>
              <a:rPr lang="en-GB" dirty="0" smtClean="0"/>
              <a:t>The Leader 4</a:t>
            </a:r>
            <a:endParaRPr lang="en-GB" dirty="0"/>
          </a:p>
        </p:txBody>
      </p:sp>
      <p:sp>
        <p:nvSpPr>
          <p:cNvPr id="3" name="Content Placeholder 2"/>
          <p:cNvSpPr>
            <a:spLocks noGrp="1"/>
          </p:cNvSpPr>
          <p:nvPr>
            <p:ph idx="1"/>
          </p:nvPr>
        </p:nvSpPr>
        <p:spPr/>
        <p:txBody>
          <a:bodyPr>
            <a:normAutofit fontScale="55000" lnSpcReduction="20000"/>
          </a:bodyPr>
          <a:lstStyle/>
          <a:p>
            <a:pPr>
              <a:buNone/>
            </a:pPr>
            <a:r>
              <a:rPr lang="en-GB" dirty="0" smtClean="0"/>
              <a:t>2005 (Resignation of Howard) </a:t>
            </a:r>
          </a:p>
          <a:p>
            <a:pPr>
              <a:buNone/>
            </a:pPr>
            <a:r>
              <a:rPr lang="en-GB" dirty="0" smtClean="0"/>
              <a:t>1st Ballot 18th October 2005 </a:t>
            </a:r>
          </a:p>
          <a:p>
            <a:pPr>
              <a:buNone/>
            </a:pPr>
            <a:r>
              <a:rPr lang="en-GB" dirty="0" smtClean="0"/>
              <a:t>David Davis 62 </a:t>
            </a:r>
          </a:p>
          <a:p>
            <a:pPr>
              <a:buNone/>
            </a:pPr>
            <a:r>
              <a:rPr lang="en-GB" dirty="0" smtClean="0"/>
              <a:t>David Cameron 56 </a:t>
            </a:r>
          </a:p>
          <a:p>
            <a:pPr>
              <a:buNone/>
            </a:pPr>
            <a:r>
              <a:rPr lang="en-GB" dirty="0" smtClean="0"/>
              <a:t>Liam Fox 42 </a:t>
            </a:r>
          </a:p>
          <a:p>
            <a:pPr>
              <a:buNone/>
            </a:pPr>
            <a:r>
              <a:rPr lang="en-GB" dirty="0" smtClean="0"/>
              <a:t>Kenneth Clarke 38 </a:t>
            </a:r>
          </a:p>
          <a:p>
            <a:pPr>
              <a:buNone/>
            </a:pPr>
            <a:endParaRPr lang="en-GB" dirty="0" smtClean="0"/>
          </a:p>
          <a:p>
            <a:pPr>
              <a:buNone/>
            </a:pPr>
            <a:r>
              <a:rPr lang="en-GB" dirty="0" smtClean="0"/>
              <a:t>2nd Ballot 20th October 2005 </a:t>
            </a:r>
          </a:p>
          <a:p>
            <a:pPr>
              <a:buNone/>
            </a:pPr>
            <a:r>
              <a:rPr lang="en-GB" dirty="0" smtClean="0"/>
              <a:t>David Cameron 90 </a:t>
            </a:r>
          </a:p>
          <a:p>
            <a:pPr>
              <a:buNone/>
            </a:pPr>
            <a:r>
              <a:rPr lang="en-GB" dirty="0" smtClean="0"/>
              <a:t>David Davis 57 </a:t>
            </a:r>
          </a:p>
          <a:p>
            <a:pPr>
              <a:buNone/>
            </a:pPr>
            <a:r>
              <a:rPr lang="en-GB" dirty="0" smtClean="0"/>
              <a:t>Liam Fox 51 </a:t>
            </a:r>
          </a:p>
          <a:p>
            <a:pPr>
              <a:buNone/>
            </a:pPr>
            <a:endParaRPr lang="en-GB" dirty="0" smtClean="0"/>
          </a:p>
          <a:p>
            <a:pPr>
              <a:buNone/>
            </a:pPr>
            <a:r>
              <a:rPr lang="en-GB" dirty="0" smtClean="0"/>
              <a:t>Membership Ballot 6th December 2005 </a:t>
            </a:r>
          </a:p>
          <a:p>
            <a:pPr>
              <a:buNone/>
            </a:pPr>
            <a:r>
              <a:rPr lang="en-GB" dirty="0" smtClean="0"/>
              <a:t>David Cameron 134,446 </a:t>
            </a:r>
          </a:p>
          <a:p>
            <a:pPr>
              <a:buNone/>
            </a:pPr>
            <a:r>
              <a:rPr lang="en-GB" dirty="0" smtClean="0"/>
              <a:t>David Davis 64,398 </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4</a:t>
            </a:fld>
            <a:endParaRPr lang="en-GB" dirty="0"/>
          </a:p>
        </p:txBody>
      </p:sp>
      <p:pic>
        <p:nvPicPr>
          <p:cNvPr id="5" name="Picture 4" descr="david cameron.jpg"/>
          <p:cNvPicPr>
            <a:picLocks noChangeAspect="1"/>
          </p:cNvPicPr>
          <p:nvPr/>
        </p:nvPicPr>
        <p:blipFill>
          <a:blip r:embed="rId2" cstate="print"/>
          <a:stretch>
            <a:fillRect/>
          </a:stretch>
        </p:blipFill>
        <p:spPr>
          <a:xfrm>
            <a:off x="5940152" y="1916832"/>
            <a:ext cx="2800350" cy="280987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Conservative party</a:t>
            </a:r>
            <a:br>
              <a:rPr lang="en-GB" dirty="0" smtClean="0"/>
            </a:br>
            <a:r>
              <a:rPr lang="en-GB" dirty="0" smtClean="0"/>
              <a:t>The Leader 5</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The powers and duties of the Conservative leader.</a:t>
            </a:r>
          </a:p>
          <a:p>
            <a:r>
              <a:rPr lang="en-GB" dirty="0" smtClean="0"/>
              <a:t>The leader has complete discretion in </a:t>
            </a:r>
            <a:r>
              <a:rPr lang="en-GB" dirty="0" smtClean="0"/>
              <a:t>his/her </a:t>
            </a:r>
            <a:r>
              <a:rPr lang="en-GB" dirty="0" smtClean="0"/>
              <a:t>choice of colleagues for: - </a:t>
            </a:r>
          </a:p>
          <a:p>
            <a:pPr marL="971550" lvl="1" indent="-514350">
              <a:buFont typeface="+mj-lt"/>
              <a:buAutoNum type="alphaLcParenR"/>
            </a:pPr>
            <a:r>
              <a:rPr lang="en-GB" dirty="0" smtClean="0"/>
              <a:t>the Shadow Cabinet or Cabinet.</a:t>
            </a:r>
          </a:p>
          <a:p>
            <a:pPr marL="971550" lvl="1" indent="-514350">
              <a:buFont typeface="+mj-lt"/>
              <a:buAutoNum type="alphaLcParenR"/>
            </a:pPr>
            <a:r>
              <a:rPr lang="en-GB" dirty="0" smtClean="0"/>
              <a:t>Senior party officials such as the chairman</a:t>
            </a:r>
            <a:r>
              <a:rPr lang="en-GB" dirty="0" smtClean="0"/>
              <a:t>.  The chairman runs Conservative Central Office and the election campaign.</a:t>
            </a:r>
            <a:endParaRPr lang="en-GB" dirty="0" smtClean="0"/>
          </a:p>
          <a:p>
            <a:pPr marL="571500" indent="-514350"/>
            <a:r>
              <a:rPr lang="en-GB" dirty="0" smtClean="0"/>
              <a:t>The leader has the last say in policy </a:t>
            </a:r>
            <a:r>
              <a:rPr lang="en-GB" dirty="0" smtClean="0"/>
              <a:t>making.</a:t>
            </a:r>
          </a:p>
          <a:p>
            <a:pPr marL="571500" indent="-514350"/>
            <a:r>
              <a:rPr lang="en-GB" dirty="0" smtClean="0"/>
              <a:t>Conservative MPs</a:t>
            </a:r>
            <a:r>
              <a:rPr lang="en-GB" dirty="0" smtClean="0"/>
              <a:t>, members of the Cabinet or Shadow Cabinet and the National policy Forum may put their views but the leader has the final decision.</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5</a:t>
            </a:fld>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Conservative party</a:t>
            </a:r>
            <a:br>
              <a:rPr lang="en-GB" dirty="0" smtClean="0"/>
            </a:br>
            <a:r>
              <a:rPr lang="en-GB" dirty="0" smtClean="0"/>
              <a:t>The Leader 6</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 leader has the power to withdraw the whip but this is extremely rare e.g. Michael Howard expelled Ann Winterton MP for failing to apologise the joke about the deaths of 20 Chinese cocklers in 2004</a:t>
            </a:r>
            <a:r>
              <a:rPr lang="en-GB" dirty="0" smtClean="0"/>
              <a:t>. It had previously not been done </a:t>
            </a:r>
            <a:r>
              <a:rPr lang="en-GB" dirty="0" smtClean="0"/>
              <a:t>since 1942.</a:t>
            </a:r>
          </a:p>
          <a:p>
            <a:r>
              <a:rPr lang="en-GB" dirty="0" smtClean="0"/>
              <a:t>The leader appoints the party chairman.</a:t>
            </a:r>
          </a:p>
          <a:p>
            <a:r>
              <a:rPr lang="en-GB" dirty="0" smtClean="0"/>
              <a:t>As Prime Minister the leader will occasionally attend meetings of the 1922 committee. In opposition the leader will attend more frequently.</a:t>
            </a:r>
          </a:p>
          <a:p>
            <a:r>
              <a:rPr lang="en-GB" dirty="0" smtClean="0"/>
              <a:t>An incumbent Leader may be challenged if 15% of the Parliamentary Party send in a letter expressing no confidence; if this happens, a vote of confidence is held in the current Leader. A Leader who wins the vote of confidence is immune from challenge for the next year.</a:t>
            </a:r>
          </a:p>
          <a:p>
            <a:r>
              <a:rPr lang="en-GB" dirty="0" smtClean="0"/>
              <a:t>The only time this has happened was in 2003. Iain Duncan Smith was defeated by 75 to 90 on a motion of confidence.</a:t>
            </a:r>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6</a:t>
            </a:fld>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Conservative party</a:t>
            </a:r>
            <a:br>
              <a:rPr lang="en-GB" dirty="0" smtClean="0"/>
            </a:br>
            <a:r>
              <a:rPr lang="en-GB" dirty="0" smtClean="0"/>
              <a:t>The Leader 7</a:t>
            </a:r>
            <a:endParaRPr lang="en-GB" dirty="0"/>
          </a:p>
        </p:txBody>
      </p:sp>
      <p:sp>
        <p:nvSpPr>
          <p:cNvPr id="3" name="Content Placeholder 2"/>
          <p:cNvSpPr>
            <a:spLocks noGrp="1"/>
          </p:cNvSpPr>
          <p:nvPr>
            <p:ph idx="1"/>
          </p:nvPr>
        </p:nvSpPr>
        <p:spPr/>
        <p:txBody>
          <a:bodyPr>
            <a:normAutofit fontScale="92500"/>
          </a:bodyPr>
          <a:lstStyle/>
          <a:p>
            <a:r>
              <a:rPr lang="en-GB" dirty="0" smtClean="0"/>
              <a:t>The Conservative leader has a very wide powers and is subject to very little control by the party.</a:t>
            </a:r>
          </a:p>
          <a:p>
            <a:r>
              <a:rPr lang="en-GB" dirty="0" smtClean="0"/>
              <a:t>However whilst the Conservative party is willing to grant its leader considerable discretion it has not been prepared to allow leader to remain in office if it is felt that he or she has not made the best use of the powers of leadership, particularly if they have lost elections.</a:t>
            </a:r>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7</a:t>
            </a:fld>
            <a:endParaRPr lang="en-GB" dirty="0"/>
          </a:p>
        </p:txBody>
      </p:sp>
      <p:pic>
        <p:nvPicPr>
          <p:cNvPr id="5" name="Picture 4" descr="IDS resigns.png"/>
          <p:cNvPicPr>
            <a:picLocks noChangeAspect="1"/>
          </p:cNvPicPr>
          <p:nvPr/>
        </p:nvPicPr>
        <p:blipFill>
          <a:blip r:embed="rId2" cstate="print"/>
          <a:stretch>
            <a:fillRect/>
          </a:stretch>
        </p:blipFill>
        <p:spPr>
          <a:xfrm>
            <a:off x="5076056" y="5013176"/>
            <a:ext cx="2466675" cy="1844824"/>
          </a:xfrm>
          <a:prstGeom prst="rect">
            <a:avLst/>
          </a:prstGeom>
        </p:spPr>
      </p:pic>
      <p:sp>
        <p:nvSpPr>
          <p:cNvPr id="6" name="TextBox 5"/>
          <p:cNvSpPr txBox="1"/>
          <p:nvPr/>
        </p:nvSpPr>
        <p:spPr>
          <a:xfrm>
            <a:off x="1619672" y="5657671"/>
            <a:ext cx="3384376" cy="646331"/>
          </a:xfrm>
          <a:prstGeom prst="rect">
            <a:avLst/>
          </a:prstGeom>
          <a:noFill/>
        </p:spPr>
        <p:txBody>
          <a:bodyPr wrap="square" rtlCol="0">
            <a:spAutoFit/>
          </a:bodyPr>
          <a:lstStyle/>
          <a:p>
            <a:r>
              <a:rPr lang="en-GB" dirty="0" smtClean="0"/>
              <a:t>Iain Duncan Smith, his wife by his side, resigned soon after the </a:t>
            </a:r>
            <a:r>
              <a:rPr lang="en-GB" dirty="0" smtClean="0"/>
              <a:t>vote</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Conservatives leaders since 1945 </a:t>
            </a:r>
            <a:endParaRPr lang="en-GB" dirty="0"/>
          </a:p>
        </p:txBody>
      </p:sp>
      <p:sp>
        <p:nvSpPr>
          <p:cNvPr id="3" name="Content Placeholder 2"/>
          <p:cNvSpPr>
            <a:spLocks noGrp="1"/>
          </p:cNvSpPr>
          <p:nvPr>
            <p:ph idx="1"/>
          </p:nvPr>
        </p:nvSpPr>
        <p:spPr/>
        <p:txBody>
          <a:bodyPr>
            <a:normAutofit fontScale="77500" lnSpcReduction="20000"/>
          </a:bodyPr>
          <a:lstStyle/>
          <a:p>
            <a:pPr>
              <a:buNone/>
            </a:pPr>
            <a:r>
              <a:rPr lang="en-GB" dirty="0" smtClean="0"/>
              <a:t>1940-1955	Winston Churchill</a:t>
            </a:r>
          </a:p>
          <a:p>
            <a:pPr>
              <a:buNone/>
            </a:pPr>
            <a:r>
              <a:rPr lang="en-GB" dirty="0" smtClean="0"/>
              <a:t>1955-1957	Sir Anthony Eden</a:t>
            </a:r>
          </a:p>
          <a:p>
            <a:pPr>
              <a:buNone/>
            </a:pPr>
            <a:r>
              <a:rPr lang="en-GB" dirty="0" smtClean="0"/>
              <a:t>1957-1963	Harold Macmillan</a:t>
            </a:r>
          </a:p>
          <a:p>
            <a:pPr>
              <a:buNone/>
            </a:pPr>
            <a:r>
              <a:rPr lang="en-GB" dirty="0" smtClean="0"/>
              <a:t>1963-1965	Sir Alexander Douglas-Home</a:t>
            </a:r>
          </a:p>
          <a:p>
            <a:pPr>
              <a:buNone/>
            </a:pPr>
            <a:r>
              <a:rPr lang="en-GB" dirty="0" smtClean="0"/>
              <a:t>1965-1975	Edward Heath</a:t>
            </a:r>
          </a:p>
          <a:p>
            <a:pPr>
              <a:buNone/>
            </a:pPr>
            <a:r>
              <a:rPr lang="en-GB" dirty="0" smtClean="0"/>
              <a:t>1975-1990	Margaret Thatcher</a:t>
            </a:r>
          </a:p>
          <a:p>
            <a:pPr>
              <a:buNone/>
            </a:pPr>
            <a:r>
              <a:rPr lang="en-GB" dirty="0" smtClean="0"/>
              <a:t>1990-1997	John Major</a:t>
            </a:r>
          </a:p>
          <a:p>
            <a:pPr>
              <a:buNone/>
            </a:pPr>
            <a:r>
              <a:rPr lang="en-GB" dirty="0" smtClean="0"/>
              <a:t>1997-2001	William Hague</a:t>
            </a:r>
          </a:p>
          <a:p>
            <a:pPr>
              <a:buNone/>
            </a:pPr>
            <a:r>
              <a:rPr lang="en-GB" dirty="0" smtClean="0"/>
              <a:t>2001-2003	Iain Duncan Smith</a:t>
            </a:r>
          </a:p>
          <a:p>
            <a:pPr>
              <a:buNone/>
            </a:pPr>
            <a:r>
              <a:rPr lang="en-GB" dirty="0" smtClean="0"/>
              <a:t>2003-2005	Michael Howard</a:t>
            </a:r>
          </a:p>
          <a:p>
            <a:pPr>
              <a:buNone/>
            </a:pPr>
            <a:r>
              <a:rPr lang="en-GB" dirty="0" smtClean="0"/>
              <a:t>2005		David Cameron </a:t>
            </a:r>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8</a:t>
            </a:fld>
            <a:endParaRPr lang="en-GB" dirty="0"/>
          </a:p>
        </p:txBody>
      </p:sp>
      <p:pic>
        <p:nvPicPr>
          <p:cNvPr id="5" name="Picture 4" descr="Margaret_Thatcher_1983.jpg"/>
          <p:cNvPicPr>
            <a:picLocks noChangeAspect="1"/>
          </p:cNvPicPr>
          <p:nvPr/>
        </p:nvPicPr>
        <p:blipFill>
          <a:blip r:embed="rId2" cstate="print"/>
          <a:stretch>
            <a:fillRect/>
          </a:stretch>
        </p:blipFill>
        <p:spPr>
          <a:xfrm>
            <a:off x="6228184" y="1916832"/>
            <a:ext cx="2768381" cy="3153172"/>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Conservative Parliamentary organisation 1</a:t>
            </a:r>
            <a:endParaRPr lang="en-GB" dirty="0"/>
          </a:p>
        </p:txBody>
      </p:sp>
      <p:sp>
        <p:nvSpPr>
          <p:cNvPr id="3" name="Content Placeholder 2"/>
          <p:cNvSpPr>
            <a:spLocks noGrp="1"/>
          </p:cNvSpPr>
          <p:nvPr>
            <p:ph idx="1"/>
          </p:nvPr>
        </p:nvSpPr>
        <p:spPr>
          <a:xfrm>
            <a:off x="457200" y="1600200"/>
            <a:ext cx="6203032" cy="4525963"/>
          </a:xfrm>
        </p:spPr>
        <p:txBody>
          <a:bodyPr>
            <a:normAutofit fontScale="55000" lnSpcReduction="20000"/>
          </a:bodyPr>
          <a:lstStyle/>
          <a:p>
            <a:r>
              <a:rPr lang="en-GB" dirty="0" smtClean="0"/>
              <a:t>This is called the 1922 committee. Its official name is the Parliamentary committees it is never used.</a:t>
            </a:r>
          </a:p>
          <a:p>
            <a:r>
              <a:rPr lang="en-GB" dirty="0" smtClean="0"/>
              <a:t>Before 1922 there was no backbench organisation. In 1922 the leader’s policy of fighting the general election in coalition with the Lloyd George liberals was rejected at a meeting of conservative MPs at the Carlton club and the leader of Austin Chamberlain resigned.</a:t>
            </a:r>
          </a:p>
          <a:p>
            <a:r>
              <a:rPr lang="en-GB" dirty="0" smtClean="0"/>
              <a:t>The 1922 committee was formed to avoid such a </a:t>
            </a:r>
            <a:r>
              <a:rPr lang="en-GB" dirty="0" smtClean="0"/>
              <a:t>gulf </a:t>
            </a:r>
            <a:r>
              <a:rPr lang="en-GB" dirty="0" smtClean="0"/>
              <a:t>between the leadership and the backbench MPs occurring again.</a:t>
            </a:r>
          </a:p>
          <a:p>
            <a:r>
              <a:rPr lang="en-GB" dirty="0" smtClean="0"/>
              <a:t>It is composed of all Conservative backbenchers.</a:t>
            </a:r>
          </a:p>
          <a:p>
            <a:r>
              <a:rPr lang="en-GB" dirty="0" smtClean="0"/>
              <a:t>It excluded ministers when the parties in power, but this was changed in May 2010 although they may not vote in 1922 committee elections.</a:t>
            </a:r>
          </a:p>
          <a:p>
            <a:r>
              <a:rPr lang="en-GB" dirty="0" smtClean="0"/>
              <a:t>In opposition the Shadow ministers act as chairman of its policy groups.</a:t>
            </a:r>
          </a:p>
          <a:p>
            <a:endParaRPr lang="en-GB" dirty="0" smtClean="0"/>
          </a:p>
          <a:p>
            <a:endParaRPr lang="en-GB" dirty="0"/>
          </a:p>
        </p:txBody>
      </p:sp>
      <p:sp>
        <p:nvSpPr>
          <p:cNvPr id="4" name="Slide Number Placeholder 3"/>
          <p:cNvSpPr>
            <a:spLocks noGrp="1"/>
          </p:cNvSpPr>
          <p:nvPr>
            <p:ph type="sldNum" sz="quarter" idx="12"/>
          </p:nvPr>
        </p:nvSpPr>
        <p:spPr/>
        <p:txBody>
          <a:bodyPr/>
          <a:lstStyle/>
          <a:p>
            <a:fld id="{DEBED6E3-263A-4275-9BFB-3CF930AB9AA2}" type="slidenum">
              <a:rPr lang="en-GB" smtClean="0"/>
              <a:pPr/>
              <a:t>9</a:t>
            </a:fld>
            <a:endParaRPr lang="en-GB" dirty="0"/>
          </a:p>
        </p:txBody>
      </p:sp>
      <p:pic>
        <p:nvPicPr>
          <p:cNvPr id="5" name="Picture 4" descr="Austen Chamberlain.jpg"/>
          <p:cNvPicPr>
            <a:picLocks noChangeAspect="1"/>
          </p:cNvPicPr>
          <p:nvPr/>
        </p:nvPicPr>
        <p:blipFill>
          <a:blip r:embed="rId2" cstate="print"/>
          <a:stretch>
            <a:fillRect/>
          </a:stretch>
        </p:blipFill>
        <p:spPr>
          <a:xfrm>
            <a:off x="6660232" y="1772815"/>
            <a:ext cx="2283712" cy="325315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2305</Words>
  <Application>Microsoft Office PowerPoint</Application>
  <PresentationFormat>On-screen Show (4:3)</PresentationFormat>
  <Paragraphs>229</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The Structure And Organisation Of Political Parties</vt:lpstr>
      <vt:lpstr>The Conservative party The Leader 1</vt:lpstr>
      <vt:lpstr>The Conservative party The Leader 3</vt:lpstr>
      <vt:lpstr>The Conservative party The Leader 4</vt:lpstr>
      <vt:lpstr>The Conservative party The Leader 5</vt:lpstr>
      <vt:lpstr>The Conservative party The Leader 6</vt:lpstr>
      <vt:lpstr>The Conservative party The Leader 7</vt:lpstr>
      <vt:lpstr>Conservatives leaders since 1945 </vt:lpstr>
      <vt:lpstr>Conservative Parliamentary organisation 1</vt:lpstr>
      <vt:lpstr>Conservative Parliamentary organisation 2</vt:lpstr>
      <vt:lpstr>The Conservative Party before 1998</vt:lpstr>
      <vt:lpstr>The Conservative Party since 1998</vt:lpstr>
      <vt:lpstr>Conservative party structure</vt:lpstr>
      <vt:lpstr>Conservative party structure</vt:lpstr>
      <vt:lpstr>Conservative Constituency Associations</vt:lpstr>
      <vt:lpstr>National Annual Conference</vt:lpstr>
      <vt:lpstr>Summary</vt:lpstr>
      <vt:lpstr>The Labour Party organisation</vt:lpstr>
      <vt:lpstr>Labour Party leader</vt:lpstr>
      <vt:lpstr>Labour Party leader 2</vt:lpstr>
      <vt:lpstr>Labour Party leader 3</vt:lpstr>
      <vt:lpstr>Labour Party leaders since 1945</vt:lpstr>
      <vt:lpstr>The Parliamentary labour Party</vt:lpstr>
      <vt:lpstr>The mass organisation of the Labour Party 1</vt:lpstr>
      <vt:lpstr>The mass organisation of the Labour Party 2</vt:lpstr>
      <vt:lpstr>The mass organisation of the Labour Party 3</vt:lpstr>
      <vt:lpstr>The mass organisation of the Labour Party 4</vt:lpstr>
      <vt:lpstr>Labour Party Annual Conference</vt:lpstr>
      <vt:lpstr>Conclusion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structure and organisation of political parties</dc:title>
  <dc:creator>Michael Allen</dc:creator>
  <cp:lastModifiedBy>Michael Allen</cp:lastModifiedBy>
  <cp:revision>5</cp:revision>
  <dcterms:created xsi:type="dcterms:W3CDTF">2012-06-27T14:14:35Z</dcterms:created>
  <dcterms:modified xsi:type="dcterms:W3CDTF">2012-06-28T17:01:04Z</dcterms:modified>
</cp:coreProperties>
</file>