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4" r:id="rId7"/>
    <p:sldId id="265" r:id="rId8"/>
    <p:sldId id="260" r:id="rId9"/>
    <p:sldId id="266" r:id="rId10"/>
    <p:sldId id="261" r:id="rId11"/>
    <p:sldId id="267" r:id="rId12"/>
    <p:sldId id="262"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C2A2ADF0-5DB3-4F18-B749-F9EF2AD1578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19741474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A2ADF0-5DB3-4F18-B749-F9EF2AD1578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280302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A2ADF0-5DB3-4F18-B749-F9EF2AD1578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207320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2A2ADF0-5DB3-4F18-B749-F9EF2AD1578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2523259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2ADF0-5DB3-4F18-B749-F9EF2AD1578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257139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A2ADF0-5DB3-4F18-B749-F9EF2AD15783}"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2925177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A2ADF0-5DB3-4F18-B749-F9EF2AD15783}" type="datetimeFigureOut">
              <a:rPr lang="en-GB" smtClean="0"/>
              <a:t>15/09/2016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98260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A2ADF0-5DB3-4F18-B749-F9EF2AD15783}" type="datetimeFigureOut">
              <a:rPr lang="en-GB" smtClean="0"/>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215446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2ADF0-5DB3-4F18-B749-F9EF2AD15783}" type="datetimeFigureOut">
              <a:rPr lang="en-GB" smtClean="0"/>
              <a:t>15/09/2016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32015588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2ADF0-5DB3-4F18-B749-F9EF2AD15783}"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2852235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2ADF0-5DB3-4F18-B749-F9EF2AD15783}"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52738-243C-4347-B4FC-E7405F503788}" type="slidenum">
              <a:rPr lang="en-GB" smtClean="0"/>
              <a:t>‹#›</a:t>
            </a:fld>
            <a:endParaRPr lang="en-GB"/>
          </a:p>
        </p:txBody>
      </p:sp>
    </p:spTree>
    <p:extLst>
      <p:ext uri="{BB962C8B-B14F-4D97-AF65-F5344CB8AC3E}">
        <p14:creationId xmlns:p14="http://schemas.microsoft.com/office/powerpoint/2010/main" val="156395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87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2ADF0-5DB3-4F18-B749-F9EF2AD15783}" type="datetimeFigureOut">
              <a:rPr lang="en-GB" smtClean="0"/>
              <a:t>15/09/2016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52738-243C-4347-B4FC-E7405F503788}" type="slidenum">
              <a:rPr lang="en-GB" smtClean="0"/>
              <a:t>‹#›</a:t>
            </a:fld>
            <a:endParaRPr lang="en-GB"/>
          </a:p>
        </p:txBody>
      </p:sp>
    </p:spTree>
    <p:extLst>
      <p:ext uri="{BB962C8B-B14F-4D97-AF65-F5344CB8AC3E}">
        <p14:creationId xmlns:p14="http://schemas.microsoft.com/office/powerpoint/2010/main" val="157459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State and local elections</a:t>
            </a:r>
            <a:endParaRPr lang="en-GB" dirty="0"/>
          </a:p>
        </p:txBody>
      </p:sp>
      <p:sp>
        <p:nvSpPr>
          <p:cNvPr id="3" name="Subtitle 2"/>
          <p:cNvSpPr>
            <a:spLocks noGrp="1"/>
          </p:cNvSpPr>
          <p:nvPr>
            <p:ph type="subTitle" idx="1"/>
          </p:nvPr>
        </p:nvSpPr>
        <p:spPr/>
        <p:txBody>
          <a:bodyPr/>
          <a:lstStyle/>
          <a:p>
            <a:r>
              <a:rPr lang="en-GB" dirty="0" smtClean="0"/>
              <a:t>By Mike Allen</a:t>
            </a:r>
            <a:endParaRPr lang="en-GB" dirty="0"/>
          </a:p>
        </p:txBody>
      </p:sp>
    </p:spTree>
    <p:extLst>
      <p:ext uri="{BB962C8B-B14F-4D97-AF65-F5344CB8AC3E}">
        <p14:creationId xmlns:p14="http://schemas.microsoft.com/office/powerpoint/2010/main" val="1989024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Initiatives, propositions and referenda</a:t>
            </a:r>
            <a:r>
              <a:rPr lang="en-GB" dirty="0" smtClean="0"/>
              <a:t> 1</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 </a:t>
            </a:r>
            <a:r>
              <a:rPr lang="en-GB" dirty="0"/>
              <a:t>twenty-three states and Washington DC, voters may be asked to vote on issues that have not been addressed by the state legislature but that groups of ordinary voters feel strongly about. </a:t>
            </a:r>
            <a:endParaRPr lang="en-GB" dirty="0" smtClean="0"/>
          </a:p>
          <a:p>
            <a:r>
              <a:rPr lang="en-GB" dirty="0" smtClean="0"/>
              <a:t>These </a:t>
            </a:r>
            <a:r>
              <a:rPr lang="en-GB" dirty="0"/>
              <a:t>are known as initiatives or propositions. If the required number of signatures can be obtained – from 5 per cent to 15 per cent of the electorate, depending on the state – the initiative will appear on the ballot paper at the next election for the voters to approve or reject. If the initiative is approved, it becomes law. The most-publicised initiatives in recent years have been in California. In 1994, Proposition 187 (entitled the ‘Save Our State’ initiative) was passed, denying all state services to anyone who cannot demonstrate citizenship or legal residency. </a:t>
            </a:r>
          </a:p>
        </p:txBody>
      </p:sp>
    </p:spTree>
    <p:extLst>
      <p:ext uri="{BB962C8B-B14F-4D97-AF65-F5344CB8AC3E}">
        <p14:creationId xmlns:p14="http://schemas.microsoft.com/office/powerpoint/2010/main" val="393407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53" y="0"/>
            <a:ext cx="8942294" cy="6858000"/>
          </a:xfrm>
          <a:prstGeom prst="rect">
            <a:avLst/>
          </a:prstGeom>
        </p:spPr>
      </p:pic>
    </p:spTree>
    <p:extLst>
      <p:ext uri="{BB962C8B-B14F-4D97-AF65-F5344CB8AC3E}">
        <p14:creationId xmlns:p14="http://schemas.microsoft.com/office/powerpoint/2010/main" val="376887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Initiatives, propositions and referenda 2</a:t>
            </a:r>
            <a:endParaRPr lang="en-GB" dirty="0"/>
          </a:p>
        </p:txBody>
      </p:sp>
      <p:sp>
        <p:nvSpPr>
          <p:cNvPr id="3" name="Content Placeholder 2"/>
          <p:cNvSpPr>
            <a:spLocks noGrp="1"/>
          </p:cNvSpPr>
          <p:nvPr>
            <p:ph idx="1"/>
          </p:nvPr>
        </p:nvSpPr>
        <p:spPr/>
        <p:txBody>
          <a:bodyPr>
            <a:normAutofit/>
          </a:bodyPr>
          <a:lstStyle/>
          <a:p>
            <a:r>
              <a:rPr lang="en-GB" b="1" dirty="0"/>
              <a:t>Referenda </a:t>
            </a:r>
            <a:r>
              <a:rPr lang="en-GB" dirty="0"/>
              <a:t>are a similar process, but instead of proposed laws being put on the ballot by private citizens, the state legislature offers the voters an opportunity to express a view on a law they have drafted.</a:t>
            </a:r>
            <a:r>
              <a:rPr lang="en-GB" b="1" dirty="0"/>
              <a:t> </a:t>
            </a:r>
            <a:endParaRPr lang="en-GB" dirty="0"/>
          </a:p>
          <a:p>
            <a:endParaRPr lang="en-GB" dirty="0"/>
          </a:p>
        </p:txBody>
      </p:sp>
    </p:spTree>
    <p:extLst>
      <p:ext uri="{BB962C8B-B14F-4D97-AF65-F5344CB8AC3E}">
        <p14:creationId xmlns:p14="http://schemas.microsoft.com/office/powerpoint/2010/main" val="2995228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3395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3"/>
            <a:ext cx="8229600" cy="1728192"/>
          </a:xfrm>
        </p:spPr>
        <p:txBody>
          <a:bodyPr/>
          <a:lstStyle/>
          <a:p>
            <a:r>
              <a:rPr lang="en-GB" b="1" dirty="0"/>
              <a:t>Recall elections</a:t>
            </a:r>
            <a:r>
              <a:rPr lang="en-GB" dirty="0"/>
              <a:t> are the process (permitted in twenty-six states) for removing officials from public office before their term has expired.</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90700"/>
            <a:ext cx="7620000" cy="5067300"/>
          </a:xfrm>
          <a:prstGeom prst="rect">
            <a:avLst/>
          </a:prstGeom>
        </p:spPr>
      </p:pic>
    </p:spTree>
    <p:extLst>
      <p:ext uri="{BB962C8B-B14F-4D97-AF65-F5344CB8AC3E}">
        <p14:creationId xmlns:p14="http://schemas.microsoft.com/office/powerpoint/2010/main" val="1716267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b="1" dirty="0" smtClean="0"/>
              <a:t>State and local elections </a:t>
            </a:r>
            <a:r>
              <a:rPr lang="en-GB" baseline="30000" dirty="0" smtClean="0"/>
              <a:t>1</a:t>
            </a:r>
            <a:endParaRPr lang="en-GB" baseline="30000" dirty="0"/>
          </a:p>
        </p:txBody>
      </p:sp>
      <p:sp>
        <p:nvSpPr>
          <p:cNvPr id="3" name="Content Placeholder 2"/>
          <p:cNvSpPr>
            <a:spLocks noGrp="1"/>
          </p:cNvSpPr>
          <p:nvPr>
            <p:ph sz="half" idx="1"/>
          </p:nvPr>
        </p:nvSpPr>
        <p:spPr>
          <a:xfrm>
            <a:off x="457200" y="1124744"/>
            <a:ext cx="4038600" cy="5616624"/>
          </a:xfrm>
        </p:spPr>
        <p:txBody>
          <a:bodyPr>
            <a:normAutofit fontScale="62500" lnSpcReduction="20000"/>
          </a:bodyPr>
          <a:lstStyle/>
          <a:p>
            <a:r>
              <a:rPr lang="en-GB" dirty="0" smtClean="0"/>
              <a:t>There are </a:t>
            </a:r>
            <a:r>
              <a:rPr lang="en-GB" dirty="0"/>
              <a:t>also state representatives to be elected. </a:t>
            </a:r>
            <a:endParaRPr lang="en-GB" dirty="0" smtClean="0"/>
          </a:p>
          <a:p>
            <a:r>
              <a:rPr lang="en-GB" dirty="0" smtClean="0"/>
              <a:t>As </a:t>
            </a:r>
            <a:r>
              <a:rPr lang="en-GB" dirty="0"/>
              <a:t>at the national level, states are run by a head of </a:t>
            </a:r>
            <a:r>
              <a:rPr lang="en-GB" dirty="0" smtClean="0"/>
              <a:t>government</a:t>
            </a:r>
            <a:r>
              <a:rPr lang="en-GB" dirty="0"/>
              <a:t>, the governor, and a parliament which, in all but one state, has a direct equivalent to the House of Representatives and the Senate. </a:t>
            </a:r>
            <a:endParaRPr lang="en-GB" dirty="0" smtClean="0"/>
          </a:p>
          <a:p>
            <a:r>
              <a:rPr lang="en-GB" dirty="0" smtClean="0"/>
              <a:t>The </a:t>
            </a:r>
            <a:r>
              <a:rPr lang="en-GB" dirty="0"/>
              <a:t>exception is Nebraska, which has a single-chamber assembly. </a:t>
            </a:r>
            <a:endParaRPr lang="en-GB" dirty="0" smtClean="0"/>
          </a:p>
          <a:p>
            <a:r>
              <a:rPr lang="en-GB" dirty="0" smtClean="0"/>
              <a:t>Unlike </a:t>
            </a:r>
            <a:r>
              <a:rPr lang="en-GB" dirty="0"/>
              <a:t>the national level, however, many of the people who work under the head of government are not appointed but directly elected, such as the lieutenant governor (equivalent, at state level, to the Vice President). </a:t>
            </a:r>
            <a:endParaRPr lang="en-GB" dirty="0" smtClean="0"/>
          </a:p>
          <a:p>
            <a:r>
              <a:rPr lang="en-GB" dirty="0" smtClean="0"/>
              <a:t>In </a:t>
            </a:r>
            <a:r>
              <a:rPr lang="en-GB" dirty="0"/>
              <a:t>addition, in many states the senior judges are also elected</a:t>
            </a:r>
            <a:r>
              <a:rPr lang="en-GB" dirty="0" smtClean="0"/>
              <a:t>.</a:t>
            </a:r>
          </a:p>
          <a:p>
            <a:pPr marL="0" indent="0">
              <a:buNone/>
            </a:pPr>
            <a:r>
              <a:rPr lang="en-GB" baseline="30000" dirty="0" smtClean="0"/>
              <a:t>1</a:t>
            </a:r>
            <a:r>
              <a:rPr lang="en-GB" dirty="0" smtClean="0"/>
              <a:t> All of these slides are from US Government and Politics by William Storey</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988840"/>
            <a:ext cx="4350887" cy="3640538"/>
          </a:xfrm>
        </p:spPr>
      </p:pic>
    </p:spTree>
    <p:extLst>
      <p:ext uri="{BB962C8B-B14F-4D97-AF65-F5344CB8AC3E}">
        <p14:creationId xmlns:p14="http://schemas.microsoft.com/office/powerpoint/2010/main" val="3359718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11560" y="476672"/>
            <a:ext cx="7824788" cy="5838825"/>
          </a:xfrm>
        </p:spPr>
      </p:pic>
    </p:spTree>
    <p:extLst>
      <p:ext uri="{BB962C8B-B14F-4D97-AF65-F5344CB8AC3E}">
        <p14:creationId xmlns:p14="http://schemas.microsoft.com/office/powerpoint/2010/main" val="9185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Elections 1</a:t>
            </a:r>
            <a:endParaRPr lang="en-GB" dirty="0"/>
          </a:p>
        </p:txBody>
      </p:sp>
      <p:sp>
        <p:nvSpPr>
          <p:cNvPr id="3" name="Content Placeholder 2"/>
          <p:cNvSpPr>
            <a:spLocks noGrp="1"/>
          </p:cNvSpPr>
          <p:nvPr>
            <p:ph sz="half" idx="1"/>
          </p:nvPr>
        </p:nvSpPr>
        <p:spPr>
          <a:xfrm>
            <a:off x="107504" y="1556792"/>
            <a:ext cx="4038600" cy="4525963"/>
          </a:xfrm>
        </p:spPr>
        <p:txBody>
          <a:bodyPr>
            <a:normAutofit fontScale="70000" lnSpcReduction="20000"/>
          </a:bodyPr>
          <a:lstStyle/>
          <a:p>
            <a:r>
              <a:rPr lang="en-GB" dirty="0"/>
              <a:t>US citizens are entitled to vote for a wide range of local officials who make decisions that can affect the quality of life in a community. </a:t>
            </a:r>
            <a:endParaRPr lang="en-GB" dirty="0" smtClean="0"/>
          </a:p>
          <a:p>
            <a:r>
              <a:rPr lang="en-GB" dirty="0" smtClean="0"/>
              <a:t>The </a:t>
            </a:r>
            <a:r>
              <a:rPr lang="en-GB" dirty="0"/>
              <a:t>pattern varies in different parts of the country, but this may encompass </a:t>
            </a:r>
            <a:endParaRPr lang="en-GB" dirty="0" smtClean="0"/>
          </a:p>
          <a:p>
            <a:r>
              <a:rPr lang="en-GB" dirty="0" smtClean="0"/>
              <a:t>the </a:t>
            </a:r>
            <a:r>
              <a:rPr lang="en-GB" dirty="0"/>
              <a:t>people in charge of the justice system, including the most senior police officer (the Sheriff), </a:t>
            </a:r>
            <a:endParaRPr lang="en-GB" dirty="0" smtClean="0"/>
          </a:p>
          <a:p>
            <a:r>
              <a:rPr lang="en-GB" dirty="0" smtClean="0"/>
              <a:t>the </a:t>
            </a:r>
            <a:r>
              <a:rPr lang="en-GB" dirty="0"/>
              <a:t>senior prosecuting officer (the District Attorney) </a:t>
            </a:r>
            <a:endParaRPr lang="en-GB" dirty="0" smtClean="0"/>
          </a:p>
          <a:p>
            <a:r>
              <a:rPr lang="en-GB" dirty="0" smtClean="0"/>
              <a:t>and </a:t>
            </a:r>
            <a:r>
              <a:rPr lang="en-GB" dirty="0"/>
              <a:t>the district judge responsible for sentencing anyone convicted. </a:t>
            </a:r>
            <a:endParaRPr lang="en-GB"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9951" y="1752598"/>
            <a:ext cx="4969229" cy="3260578"/>
          </a:xfrm>
        </p:spPr>
      </p:pic>
    </p:spTree>
    <p:extLst>
      <p:ext uri="{BB962C8B-B14F-4D97-AF65-F5344CB8AC3E}">
        <p14:creationId xmlns:p14="http://schemas.microsoft.com/office/powerpoint/2010/main" val="2945292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Elections 2</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All across the USA, school boards responsible for delivering a high quality of education are elected </a:t>
            </a:r>
          </a:p>
          <a:p>
            <a:r>
              <a:rPr lang="en-GB" dirty="0" smtClean="0"/>
              <a:t>and in many areas the commissioners of sanitation services, such as garbage collection and water supplies, are elected. </a:t>
            </a:r>
          </a:p>
          <a:p>
            <a:r>
              <a:rPr lang="en-GB" dirty="0" smtClean="0"/>
              <a:t>In each case, the principle of accountability applies: if the quality of education at the local school is poor, or the garbage is not collected, with the associated hygiene risks, someone should be held responsible for the situation and for improving it. </a:t>
            </a:r>
          </a:p>
          <a:p>
            <a:r>
              <a:rPr lang="en-GB" dirty="0" smtClean="0"/>
              <a:t>All this is in addition to the elected local representatives found in most countries, such as the mayor and town council.</a:t>
            </a:r>
          </a:p>
          <a:p>
            <a:r>
              <a:rPr lang="en-GB" dirty="0" smtClean="0"/>
              <a:t>It has been calculated that over 1 million officials are elected in the US.</a:t>
            </a:r>
          </a:p>
          <a:p>
            <a:r>
              <a:rPr lang="en-GB" dirty="0"/>
              <a:t>As elections for state and local representatives are often </a:t>
            </a:r>
            <a:r>
              <a:rPr lang="en-GB" dirty="0" smtClean="0"/>
              <a:t>scheduled to </a:t>
            </a:r>
            <a:r>
              <a:rPr lang="en-GB" dirty="0"/>
              <a:t>take </a:t>
            </a:r>
            <a:r>
              <a:rPr lang="en-GB" dirty="0" smtClean="0"/>
              <a:t>place </a:t>
            </a:r>
            <a:r>
              <a:rPr lang="en-GB" dirty="0"/>
              <a:t>at the same time as Federal elections, ballot papers </a:t>
            </a:r>
            <a:r>
              <a:rPr lang="en-GB" dirty="0" smtClean="0"/>
              <a:t>can become </a:t>
            </a:r>
            <a:r>
              <a:rPr lang="en-GB" dirty="0"/>
              <a:t>extremely long and, at times, confusing.</a:t>
            </a:r>
            <a:endParaRPr lang="en-GB" dirty="0" smtClean="0"/>
          </a:p>
          <a:p>
            <a:pPr marL="0" indent="0">
              <a:buNone/>
            </a:pPr>
            <a:endParaRPr lang="en-GB" dirty="0"/>
          </a:p>
        </p:txBody>
      </p:sp>
    </p:spTree>
    <p:extLst>
      <p:ext uri="{BB962C8B-B14F-4D97-AF65-F5344CB8AC3E}">
        <p14:creationId xmlns:p14="http://schemas.microsoft.com/office/powerpoint/2010/main" val="65393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County Election 1852 </a:t>
            </a:r>
            <a:br>
              <a:rPr lang="en-GB" dirty="0" smtClean="0"/>
            </a:br>
            <a:r>
              <a:rPr lang="en-GB" dirty="0" smtClean="0"/>
              <a:t>by George Caleb Bingham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484784"/>
            <a:ext cx="7164288" cy="5373216"/>
          </a:xfrm>
        </p:spPr>
      </p:pic>
    </p:spTree>
    <p:extLst>
      <p:ext uri="{BB962C8B-B14F-4D97-AF65-F5344CB8AC3E}">
        <p14:creationId xmlns:p14="http://schemas.microsoft.com/office/powerpoint/2010/main" val="128607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2800" dirty="0"/>
              <a:t>The County Election 1852 </a:t>
            </a:r>
            <a:r>
              <a:rPr lang="en-GB" sz="2800" dirty="0" smtClean="0"/>
              <a:t>by </a:t>
            </a:r>
            <a:r>
              <a:rPr lang="en-GB" sz="2800" dirty="0"/>
              <a:t>George Caleb Bingham </a:t>
            </a:r>
          </a:p>
        </p:txBody>
      </p:sp>
      <p:sp>
        <p:nvSpPr>
          <p:cNvPr id="3" name="Content Placeholder 2"/>
          <p:cNvSpPr>
            <a:spLocks noGrp="1"/>
          </p:cNvSpPr>
          <p:nvPr>
            <p:ph idx="1"/>
          </p:nvPr>
        </p:nvSpPr>
        <p:spPr>
          <a:xfrm>
            <a:off x="251520" y="764704"/>
            <a:ext cx="8435280" cy="5688632"/>
          </a:xfrm>
        </p:spPr>
        <p:txBody>
          <a:bodyPr>
            <a:normAutofit fontScale="55000" lnSpcReduction="20000"/>
          </a:bodyPr>
          <a:lstStyle/>
          <a:p>
            <a:pPr fontAlgn="base"/>
            <a:r>
              <a:rPr lang="en-GB" dirty="0"/>
              <a:t>George Caleb Bingham’s “The County Election” pictures the American democratic progress. </a:t>
            </a:r>
            <a:endParaRPr lang="en-GB" dirty="0" smtClean="0"/>
          </a:p>
          <a:p>
            <a:pPr fontAlgn="base"/>
            <a:r>
              <a:rPr lang="en-GB" dirty="0" smtClean="0"/>
              <a:t>Known </a:t>
            </a:r>
            <a:r>
              <a:rPr lang="en-GB" dirty="0"/>
              <a:t>as “the Missouri artist”, Bingham presents this raucous voting party as an enactment of democracy, bringing together residents of a rural community to make decisions for the common good. </a:t>
            </a:r>
            <a:endParaRPr lang="en-GB" dirty="0" smtClean="0"/>
          </a:p>
          <a:p>
            <a:pPr fontAlgn="base"/>
            <a:r>
              <a:rPr lang="en-GB" dirty="0" smtClean="0"/>
              <a:t>In </a:t>
            </a:r>
            <a:r>
              <a:rPr lang="en-GB" dirty="0"/>
              <a:t>his crowded composition, Bingham suggests the inclusiveness of a democracy with representatives of every age and social stratum, except African-Americans, who would not enjoy the right to vote until after the Civil War, and women, whose right to participate would not be recognized for another seventy years.</a:t>
            </a:r>
          </a:p>
          <a:p>
            <a:pPr fontAlgn="base"/>
            <a:r>
              <a:rPr lang="en-GB" dirty="0"/>
              <a:t>The painting reveals other irregularities in the electoral system that would not be tolerated today. Because there was no system of voter registration, the man in red at the top of the courthouse steps swears on the Bible that he hasn’t already cast a vote. </a:t>
            </a:r>
            <a:endParaRPr lang="en-GB" dirty="0" smtClean="0"/>
          </a:p>
          <a:p>
            <a:pPr fontAlgn="base"/>
            <a:r>
              <a:rPr lang="en-GB" dirty="0" smtClean="0"/>
              <a:t>Because </a:t>
            </a:r>
            <a:r>
              <a:rPr lang="en-GB" dirty="0"/>
              <a:t>there was no secret (or even paper) ballot, a voter calls out his choice to the election clerks behind the judge, who openly records it in a ledger. </a:t>
            </a:r>
            <a:endParaRPr lang="en-GB" dirty="0" smtClean="0"/>
          </a:p>
          <a:p>
            <a:pPr fontAlgn="base"/>
            <a:r>
              <a:rPr lang="en-GB" dirty="0" smtClean="0"/>
              <a:t>Because </a:t>
            </a:r>
            <a:r>
              <a:rPr lang="en-GB" dirty="0"/>
              <a:t>there were no restrictions on electioneering, the well dressed gentleman behind the voter, one of the candidates, is free to hand his card to citizens just before they cast their vote. Yet none of this appears to dull the spirit of the voting process.</a:t>
            </a:r>
          </a:p>
          <a:p>
            <a:pPr fontAlgn="base"/>
            <a:r>
              <a:rPr lang="en-GB" dirty="0"/>
              <a:t>The elections sins portrayed by Bingham were meant as criticisms. The scene portrayed was the artist’s perception of an actual election, an election that Bingham lost and the well dressed gentleman, a Mister Sappington won. </a:t>
            </a:r>
          </a:p>
        </p:txBody>
      </p:sp>
    </p:spTree>
    <p:extLst>
      <p:ext uri="{BB962C8B-B14F-4D97-AF65-F5344CB8AC3E}">
        <p14:creationId xmlns:p14="http://schemas.microsoft.com/office/powerpoint/2010/main" val="4156319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Amendments to state constitutions</a:t>
            </a:r>
            <a:r>
              <a:rPr lang="en-GB" dirty="0" smtClean="0"/>
              <a:t> </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Each of </a:t>
            </a:r>
            <a:r>
              <a:rPr lang="en-GB" dirty="0"/>
              <a:t>the fifty states has its own constitution, separate from the national Constitution </a:t>
            </a:r>
            <a:r>
              <a:rPr lang="en-GB" dirty="0" smtClean="0"/>
              <a:t>. </a:t>
            </a:r>
          </a:p>
          <a:p>
            <a:r>
              <a:rPr lang="en-GB" dirty="0" smtClean="0"/>
              <a:t>While </a:t>
            </a:r>
            <a:r>
              <a:rPr lang="en-GB" dirty="0"/>
              <a:t>the national Constitution is difficult to amend, state constitutions are amended frequently. In most cases, this requires the support of the electorate in that state and these decisions are added to the ballot papers at elections. </a:t>
            </a:r>
            <a:endParaRPr lang="en-GB" dirty="0" smtClean="0"/>
          </a:p>
          <a:p>
            <a:r>
              <a:rPr lang="en-GB" dirty="0" smtClean="0"/>
              <a:t>Often </a:t>
            </a:r>
            <a:r>
              <a:rPr lang="en-GB" dirty="0"/>
              <a:t>the issues covered are highly technical and of little interest to a majority of the voters. Thus, in Georgia in 2002, there were six proposed amendments to the state constitution, four of which were about changing the property tax regulations in order to promote the building of affordable properties and to encourage developers to clean up land contaminated with hazardous waste.</a:t>
            </a:r>
            <a:r>
              <a:rPr lang="en-GB" b="1" dirty="0"/>
              <a:t> </a:t>
            </a:r>
            <a:endParaRPr lang="en-GB" dirty="0"/>
          </a:p>
          <a:p>
            <a:endParaRPr lang="en-GB" dirty="0"/>
          </a:p>
        </p:txBody>
      </p:sp>
    </p:spTree>
    <p:extLst>
      <p:ext uri="{BB962C8B-B14F-4D97-AF65-F5344CB8AC3E}">
        <p14:creationId xmlns:p14="http://schemas.microsoft.com/office/powerpoint/2010/main" val="3249266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1720" y="0"/>
            <a:ext cx="5364088" cy="6876357"/>
          </a:xfrm>
        </p:spPr>
      </p:pic>
    </p:spTree>
    <p:extLst>
      <p:ext uri="{BB962C8B-B14F-4D97-AF65-F5344CB8AC3E}">
        <p14:creationId xmlns:p14="http://schemas.microsoft.com/office/powerpoint/2010/main" val="2806340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778</Words>
  <Application>Microsoft Office PowerPoint</Application>
  <PresentationFormat>On-screen Show (4:3)</PresentationFormat>
  <Paragraphs>41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State and local elections</vt:lpstr>
      <vt:lpstr>State and local elections 1</vt:lpstr>
      <vt:lpstr>PowerPoint Presentation</vt:lpstr>
      <vt:lpstr>Local Elections 1</vt:lpstr>
      <vt:lpstr>Local Elections 2</vt:lpstr>
      <vt:lpstr>The County Election 1852  by George Caleb Bingham </vt:lpstr>
      <vt:lpstr>The County Election 1852 by George Caleb Bingham </vt:lpstr>
      <vt:lpstr>Amendments to state constitutions </vt:lpstr>
      <vt:lpstr>PowerPoint Presentation</vt:lpstr>
      <vt:lpstr>Initiatives, propositions and referenda 1</vt:lpstr>
      <vt:lpstr>PowerPoint Presentation</vt:lpstr>
      <vt:lpstr>Initiatives, propositions and referenda 2</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elections</dc:title>
  <dc:creator>Michael Allen</dc:creator>
  <cp:lastModifiedBy>Michael Allen</cp:lastModifiedBy>
  <cp:revision>7</cp:revision>
  <dcterms:created xsi:type="dcterms:W3CDTF">2016-09-14T17:38:10Z</dcterms:created>
  <dcterms:modified xsi:type="dcterms:W3CDTF">2016-09-15T06:59:02Z</dcterms:modified>
</cp:coreProperties>
</file>