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8" r:id="rId3"/>
    <p:sldId id="259" r:id="rId4"/>
    <p:sldId id="265" r:id="rId5"/>
    <p:sldId id="266" r:id="rId6"/>
    <p:sldId id="261" r:id="rId7"/>
    <p:sldId id="260" r:id="rId8"/>
    <p:sldId id="263" r:id="rId9"/>
    <p:sldId id="264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3E181-0CB5-4320-B6F6-6E92E50F1C4D}" type="datetimeFigureOut">
              <a:rPr lang="en-GB" smtClean="0"/>
              <a:pPr/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2757-CE36-423A-98A9-D9D55AD0FD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045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3E181-0CB5-4320-B6F6-6E92E50F1C4D}" type="datetimeFigureOut">
              <a:rPr lang="en-GB" smtClean="0"/>
              <a:pPr/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2757-CE36-423A-98A9-D9D55AD0FD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185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3E181-0CB5-4320-B6F6-6E92E50F1C4D}" type="datetimeFigureOut">
              <a:rPr lang="en-GB" smtClean="0"/>
              <a:pPr/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2757-CE36-423A-98A9-D9D55AD0FD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862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3E181-0CB5-4320-B6F6-6E92E50F1C4D}" type="datetimeFigureOut">
              <a:rPr lang="en-GB" smtClean="0"/>
              <a:pPr/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2757-CE36-423A-98A9-D9D55AD0FD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10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3E181-0CB5-4320-B6F6-6E92E50F1C4D}" type="datetimeFigureOut">
              <a:rPr lang="en-GB" smtClean="0"/>
              <a:pPr/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2757-CE36-423A-98A9-D9D55AD0FD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566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3E181-0CB5-4320-B6F6-6E92E50F1C4D}" type="datetimeFigureOut">
              <a:rPr lang="en-GB" smtClean="0"/>
              <a:pPr/>
              <a:t>24/03/2016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2757-CE36-423A-98A9-D9D55AD0FD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161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3E181-0CB5-4320-B6F6-6E92E50F1C4D}" type="datetimeFigureOut">
              <a:rPr lang="en-GB" smtClean="0"/>
              <a:pPr/>
              <a:t>24/03/2016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2757-CE36-423A-98A9-D9D55AD0FD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158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3E181-0CB5-4320-B6F6-6E92E50F1C4D}" type="datetimeFigureOut">
              <a:rPr lang="en-GB" smtClean="0"/>
              <a:pPr/>
              <a:t>24/03/2016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2757-CE36-423A-98A9-D9D55AD0FD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1090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3E181-0CB5-4320-B6F6-6E92E50F1C4D}" type="datetimeFigureOut">
              <a:rPr lang="en-GB" smtClean="0"/>
              <a:pPr/>
              <a:t>24/03/2016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2757-CE36-423A-98A9-D9D55AD0FD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843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3E181-0CB5-4320-B6F6-6E92E50F1C4D}" type="datetimeFigureOut">
              <a:rPr lang="en-GB" smtClean="0"/>
              <a:pPr/>
              <a:t>24/03/2016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2757-CE36-423A-98A9-D9D55AD0FD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4257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3E181-0CB5-4320-B6F6-6E92E50F1C4D}" type="datetimeFigureOut">
              <a:rPr lang="en-GB" smtClean="0"/>
              <a:pPr/>
              <a:t>24/03/2016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2757-CE36-423A-98A9-D9D55AD0FD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94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chemeClr val="accent5">
                <a:lumMod val="40000"/>
                <a:lumOff val="60000"/>
              </a:schemeClr>
            </a:gs>
            <a:gs pos="61000">
              <a:schemeClr val="accent5">
                <a:lumMod val="40000"/>
                <a:lumOff val="60000"/>
              </a:schemeClr>
            </a:gs>
            <a:gs pos="82001">
              <a:schemeClr val="accent5">
                <a:lumMod val="60000"/>
                <a:lumOff val="40000"/>
              </a:schemeClr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3E181-0CB5-4320-B6F6-6E92E50F1C4D}" type="datetimeFigureOut">
              <a:rPr lang="en-GB" smtClean="0"/>
              <a:pPr/>
              <a:t>24/03/2016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2757-CE36-423A-98A9-D9D55AD0FD3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739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55776" y="2132856"/>
            <a:ext cx="3888432" cy="794519"/>
          </a:xfrm>
          <a:solidFill>
            <a:schemeClr val="bg1"/>
          </a:solidFill>
        </p:spPr>
        <p:txBody>
          <a:bodyPr/>
          <a:lstStyle/>
          <a:p>
            <a:r>
              <a:rPr lang="en-GB" altLang="en-US" dirty="0"/>
              <a:t>Referendums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47864" y="3861048"/>
            <a:ext cx="2736304" cy="1152128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en-GB" altLang="en-US" dirty="0">
                <a:solidFill>
                  <a:schemeClr val="tx1"/>
                </a:solidFill>
              </a:rPr>
              <a:t>By</a:t>
            </a:r>
          </a:p>
          <a:p>
            <a:r>
              <a:rPr lang="en-GB" altLang="en-US" dirty="0">
                <a:solidFill>
                  <a:schemeClr val="tx1"/>
                </a:solidFill>
              </a:rPr>
              <a:t>Mike Allen</a:t>
            </a:r>
          </a:p>
        </p:txBody>
      </p:sp>
    </p:spTree>
    <p:extLst>
      <p:ext uri="{BB962C8B-B14F-4D97-AF65-F5344CB8AC3E}">
        <p14:creationId xmlns:p14="http://schemas.microsoft.com/office/powerpoint/2010/main" val="1213112287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 dirty="0"/>
              <a:t>Arguments put forward against the use of referendums </a:t>
            </a:r>
            <a:r>
              <a:rPr lang="en-GB" altLang="en-US" dirty="0" smtClean="0"/>
              <a:t>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244280" cy="4997152"/>
          </a:xfrm>
        </p:spPr>
        <p:txBody>
          <a:bodyPr>
            <a:normAutofit fontScale="62500" lnSpcReduction="20000"/>
          </a:bodyPr>
          <a:lstStyle/>
          <a:p>
            <a:pPr fontAlgn="base"/>
            <a:r>
              <a:rPr lang="en-GB" dirty="0"/>
              <a:t>There are effective alternatives : opinion polls and by-elections.</a:t>
            </a:r>
          </a:p>
          <a:p>
            <a:pPr fontAlgn="base"/>
            <a:r>
              <a:rPr lang="en-GB" dirty="0"/>
              <a:t>A low turnout can distort results. Only 34% of those who could have voted in the “Do you want a Mayor for London?” actually voted. 72% of these voted ‘yes’, 28% voted ‘no’. But 66% of Londoners failed to vote at all. This low turn out clearly favoured the supporters of the Mayor.</a:t>
            </a:r>
          </a:p>
          <a:p>
            <a:pPr fontAlgn="base"/>
            <a:r>
              <a:rPr lang="en-GB" dirty="0"/>
              <a:t>The results of a referendum might not be decisive. For Welsh devolution there was a 51/49 split.</a:t>
            </a:r>
          </a:p>
          <a:p>
            <a:pPr fontAlgn="base"/>
            <a:r>
              <a:rPr lang="en-GB" dirty="0"/>
              <a:t>Funding differences can affect results as government money can pour into a referendum and the group on the other side may well be not so well financed</a:t>
            </a:r>
            <a:r>
              <a:rPr lang="en-GB" dirty="0" smtClean="0"/>
              <a:t>.</a:t>
            </a:r>
          </a:p>
          <a:p>
            <a:pPr fontAlgn="base"/>
            <a:r>
              <a:rPr lang="en-GB" dirty="0" smtClean="0"/>
              <a:t>They may be used to justify dictatorial regimes</a:t>
            </a:r>
            <a:endParaRPr lang="en-GB" dirty="0"/>
          </a:p>
          <a:p>
            <a:endParaRPr lang="en-GB" dirty="0"/>
          </a:p>
        </p:txBody>
      </p:sp>
      <p:pic>
        <p:nvPicPr>
          <p:cNvPr id="5" name="Content Placeholder 4" descr="crimea ref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2376242"/>
            <a:ext cx="4038600" cy="2973878"/>
          </a:xfrm>
        </p:spPr>
      </p:pic>
    </p:spTree>
    <p:extLst>
      <p:ext uri="{BB962C8B-B14F-4D97-AF65-F5344CB8AC3E}">
        <p14:creationId xmlns:p14="http://schemas.microsoft.com/office/powerpoint/2010/main" val="3800434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Definition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A referendum (also known as a plebiscite or a ballot question) is a direct vote in which an entire electorate is asked to either accept or reject a particular proposal. </a:t>
            </a:r>
          </a:p>
          <a:p>
            <a:r>
              <a:rPr lang="en-GB" altLang="en-US"/>
              <a:t>It is a form of direct democracy.</a:t>
            </a:r>
          </a:p>
        </p:txBody>
      </p:sp>
    </p:spTree>
    <p:extLst>
      <p:ext uri="{BB962C8B-B14F-4D97-AF65-F5344CB8AC3E}">
        <p14:creationId xmlns:p14="http://schemas.microsoft.com/office/powerpoint/2010/main" val="34305117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66762"/>
          </a:xfrm>
        </p:spPr>
        <p:txBody>
          <a:bodyPr/>
          <a:lstStyle/>
          <a:p>
            <a:r>
              <a:rPr lang="en-GB" altLang="en-US" dirty="0"/>
              <a:t>History in UK 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68413"/>
            <a:ext cx="7772400" cy="5589587"/>
          </a:xfrm>
        </p:spPr>
        <p:txBody>
          <a:bodyPr>
            <a:normAutofit lnSpcReduction="10000"/>
          </a:bodyPr>
          <a:lstStyle/>
          <a:p>
            <a:r>
              <a:rPr lang="en-GB" altLang="en-US" sz="2600" dirty="0"/>
              <a:t>It was unpopular in the nineteenth and first half of the 20th century.</a:t>
            </a:r>
          </a:p>
          <a:p>
            <a:r>
              <a:rPr lang="en-GB" altLang="en-US" sz="2600" dirty="0"/>
              <a:t>It became more popular from the 1970’s.</a:t>
            </a:r>
          </a:p>
          <a:p>
            <a:r>
              <a:rPr lang="en-GB" altLang="en-US" sz="2600" dirty="0" smtClean="0"/>
              <a:t>1973 Northern Ireland Border Poll </a:t>
            </a:r>
          </a:p>
          <a:p>
            <a:r>
              <a:rPr lang="en-GB" sz="2800" dirty="0" smtClean="0"/>
              <a:t>98.9% in favour on a </a:t>
            </a:r>
            <a:r>
              <a:rPr lang="en-GB" sz="2800" dirty="0"/>
              <a:t>58.7</a:t>
            </a:r>
            <a:r>
              <a:rPr lang="en-GB" sz="2800" dirty="0" smtClean="0"/>
              <a:t>% turnout.  The nationalist parties campaigned for an abstention.</a:t>
            </a:r>
            <a:endParaRPr lang="en-GB" altLang="en-US" sz="2600" dirty="0" smtClean="0"/>
          </a:p>
          <a:p>
            <a:r>
              <a:rPr lang="en-GB" altLang="en-US" sz="2600" dirty="0" smtClean="0"/>
              <a:t>1975 </a:t>
            </a:r>
            <a:r>
              <a:rPr lang="en-GB" altLang="en-US" sz="2600" dirty="0"/>
              <a:t>EEC </a:t>
            </a:r>
            <a:r>
              <a:rPr lang="en-GB" altLang="en-US" sz="2600" dirty="0" smtClean="0"/>
              <a:t>Membership  </a:t>
            </a:r>
            <a:r>
              <a:rPr lang="en-GB" sz="2800" dirty="0"/>
              <a:t>endorsed staying in the EEC by 67.2% to 32.8% on a 64.5% turnout.</a:t>
            </a:r>
            <a:endParaRPr lang="en-GB" altLang="en-US" sz="2600" dirty="0"/>
          </a:p>
          <a:p>
            <a:r>
              <a:rPr lang="en-GB" altLang="en-US" sz="2600" dirty="0"/>
              <a:t>1979 Devolution for Scotland and </a:t>
            </a:r>
            <a:r>
              <a:rPr lang="en-GB" altLang="en-US" sz="2600" dirty="0" smtClean="0"/>
              <a:t>Wales</a:t>
            </a:r>
          </a:p>
          <a:p>
            <a:pPr lvl="1"/>
            <a:r>
              <a:rPr lang="en-GB" altLang="en-US" sz="2200" dirty="0" smtClean="0"/>
              <a:t>Scotland voted in favour of devolution by 52% to 48% - but only 32.9% of the electorate had joined the majority</a:t>
            </a:r>
            <a:r>
              <a:rPr lang="en-GB" altLang="en-US" sz="2200" dirty="0"/>
              <a:t> </a:t>
            </a:r>
            <a:r>
              <a:rPr lang="en-GB" altLang="en-US" sz="2200" dirty="0" smtClean="0"/>
              <a:t>not fulfilling the requirement of 40% of the electorate. </a:t>
            </a:r>
          </a:p>
          <a:p>
            <a:pPr lvl="1"/>
            <a:r>
              <a:rPr lang="en-GB" altLang="en-US" sz="2200" dirty="0" smtClean="0"/>
              <a:t>In Wales the vote was against devolution, by 80% to 20%. </a:t>
            </a:r>
            <a:endParaRPr lang="en-GB" altLang="en-US" sz="2200" dirty="0"/>
          </a:p>
        </p:txBody>
      </p:sp>
    </p:spTree>
    <p:extLst>
      <p:ext uri="{BB962C8B-B14F-4D97-AF65-F5344CB8AC3E}">
        <p14:creationId xmlns:p14="http://schemas.microsoft.com/office/powerpoint/2010/main" val="167996607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1143000"/>
          </a:xfrm>
        </p:spPr>
        <p:txBody>
          <a:bodyPr/>
          <a:lstStyle/>
          <a:p>
            <a:r>
              <a:rPr lang="en-GB" altLang="en-US" dirty="0" smtClean="0"/>
              <a:t>History in UK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fontScale="77500" lnSpcReduction="20000"/>
          </a:bodyPr>
          <a:lstStyle/>
          <a:p>
            <a:r>
              <a:rPr lang="en-GB" altLang="en-US" dirty="0" smtClean="0"/>
              <a:t>The Housing Act of 1985 allowed for the transfer of local government housing to housing associations and private landlords by a vote of the tenants.  This was controversial because it effectively counted non voting tenants as voting Yes.</a:t>
            </a:r>
          </a:p>
          <a:p>
            <a:r>
              <a:rPr lang="en-GB" altLang="en-US" dirty="0" smtClean="0"/>
              <a:t>1997 Devolution for Scotland and Wales</a:t>
            </a:r>
          </a:p>
          <a:p>
            <a:pPr lvl="1"/>
            <a:r>
              <a:rPr lang="en-GB" dirty="0" smtClean="0"/>
              <a:t>In Scotland 74.3% were in favour turnout 60.2%</a:t>
            </a:r>
          </a:p>
          <a:p>
            <a:pPr lvl="1"/>
            <a:r>
              <a:rPr lang="en-GB" altLang="en-US" dirty="0" smtClean="0"/>
              <a:t>In Wales </a:t>
            </a:r>
            <a:r>
              <a:rPr lang="en-GB" dirty="0" smtClean="0"/>
              <a:t>50.3%  turnout 50.1% </a:t>
            </a:r>
            <a:endParaRPr lang="en-GB" dirty="0"/>
          </a:p>
          <a:p>
            <a:r>
              <a:rPr lang="en-GB" dirty="0" smtClean="0"/>
              <a:t>1998 Northern </a:t>
            </a:r>
            <a:r>
              <a:rPr lang="en-GB" dirty="0"/>
              <a:t>Ireland Good Friday Agreement </a:t>
            </a:r>
            <a:r>
              <a:rPr lang="en-GB" dirty="0" smtClean="0"/>
              <a:t>referendum</a:t>
            </a:r>
          </a:p>
          <a:p>
            <a:r>
              <a:rPr lang="en-GB" dirty="0" smtClean="0"/>
              <a:t>Yes</a:t>
            </a:r>
            <a:r>
              <a:rPr lang="en-GB" dirty="0"/>
              <a:t>	</a:t>
            </a:r>
            <a:r>
              <a:rPr lang="en-GB" dirty="0" smtClean="0"/>
              <a:t>71.1% No 28.9% Turnout 81.1</a:t>
            </a:r>
            <a:r>
              <a:rPr lang="en-GB" dirty="0"/>
              <a:t>% </a:t>
            </a:r>
            <a:endParaRPr lang="en-GB" dirty="0" smtClean="0"/>
          </a:p>
          <a:p>
            <a:r>
              <a:rPr lang="en-GB" dirty="0"/>
              <a:t>The referendum in the Republic of Ireland on the same day, rather than </a:t>
            </a:r>
            <a:r>
              <a:rPr lang="en-GB" dirty="0" smtClean="0"/>
              <a:t>seeking </a:t>
            </a:r>
            <a:r>
              <a:rPr lang="en-GB" dirty="0"/>
              <a:t>approval of the Agreement itself, sought endorsement of constitutional amendments required by the Agreement, and produced an overwhelming Yes </a:t>
            </a:r>
            <a:r>
              <a:rPr lang="en-GB" dirty="0" smtClean="0"/>
              <a:t>vote</a:t>
            </a:r>
            <a:endParaRPr lang="en-GB" altLang="en-US" dirty="0" smtClean="0"/>
          </a:p>
          <a:p>
            <a:pPr lvl="1"/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History in UK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altLang="en-US" dirty="0"/>
              <a:t>1998 London Mayor </a:t>
            </a:r>
          </a:p>
          <a:p>
            <a:pPr lvl="1"/>
            <a:r>
              <a:rPr lang="en-GB" dirty="0"/>
              <a:t>72% in favour turnout 34.1%.</a:t>
            </a:r>
          </a:p>
          <a:p>
            <a:r>
              <a:rPr lang="en-GB" baseline="30000" dirty="0"/>
              <a:t> </a:t>
            </a:r>
            <a:r>
              <a:rPr lang="en-GB" altLang="en-US" dirty="0"/>
              <a:t>2004 North East Regional Assembly</a:t>
            </a:r>
          </a:p>
          <a:p>
            <a:pPr lvl="1"/>
            <a:r>
              <a:rPr lang="en-GB" dirty="0"/>
              <a:t>rejected by 77.9% on a turnout of 49%</a:t>
            </a:r>
          </a:p>
          <a:p>
            <a:r>
              <a:rPr lang="en-GB" b="1" dirty="0"/>
              <a:t>Elected mayors in England and Wales </a:t>
            </a:r>
          </a:p>
          <a:p>
            <a:pPr lvl="1"/>
            <a:r>
              <a:rPr lang="en-GB" dirty="0"/>
              <a:t>Thirty-seven local referendums have taken place in local authorities to establish whether there is support for directly elected mayors. </a:t>
            </a:r>
          </a:p>
          <a:p>
            <a:pPr lvl="1"/>
            <a:r>
              <a:rPr lang="en-GB" dirty="0"/>
              <a:t>Thirteen received a "Yes" majority and twenty-four a "No" majority. </a:t>
            </a:r>
          </a:p>
          <a:p>
            <a:pPr lvl="1"/>
            <a:r>
              <a:rPr lang="en-GB" dirty="0"/>
              <a:t>The highest turnout was 64% in Berwick-upon-Tweed (held alongside the 2001 general election) and the lowest was 10% in Ealing. On average, the turnout was similar to that of local elections.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9244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History in UK </a:t>
            </a:r>
            <a:r>
              <a:rPr lang="en-GB" altLang="en-US" dirty="0" smtClean="0"/>
              <a:t>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altLang="en-US" dirty="0" smtClean="0"/>
              <a:t>2011 March Wales devolution extra powers</a:t>
            </a:r>
          </a:p>
          <a:p>
            <a:pPr lvl="1"/>
            <a:r>
              <a:rPr lang="en-GB" altLang="en-US" dirty="0" smtClean="0"/>
              <a:t>65% in favour turnout 36%</a:t>
            </a:r>
          </a:p>
          <a:p>
            <a:r>
              <a:rPr lang="en-GB" altLang="en-US" dirty="0" smtClean="0"/>
              <a:t>2011 May change of electoral system</a:t>
            </a:r>
          </a:p>
          <a:p>
            <a:pPr fontAlgn="base"/>
            <a:r>
              <a:rPr lang="en-GB" dirty="0" smtClean="0"/>
              <a:t>No vote 67.9%  Yes vote 32.1% turnout 41%.</a:t>
            </a:r>
          </a:p>
          <a:p>
            <a:pPr fontAlgn="base"/>
            <a:r>
              <a:rPr lang="en-GB" dirty="0" smtClean="0"/>
              <a:t>2014 Scottish independence No 2,001,926 (55.3%) Yes 1,617,989 (44.7%) Turnout of 84.6% the highest recorded for an election or referendum in the United Kingdom since the introduction of universal suffrage.</a:t>
            </a:r>
          </a:p>
          <a:p>
            <a:endParaRPr lang="en-GB" altLang="en-US" dirty="0" smtClean="0"/>
          </a:p>
          <a:p>
            <a:endParaRPr lang="en-GB" dirty="0"/>
          </a:p>
        </p:txBody>
      </p:sp>
      <p:pic>
        <p:nvPicPr>
          <p:cNvPr id="6" name="Content Placeholder 5" descr="Scotref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4008" y="3356992"/>
            <a:ext cx="4038600" cy="3028950"/>
          </a:xfrm>
        </p:spPr>
      </p:pic>
    </p:spTree>
    <p:extLst>
      <p:ext uri="{BB962C8B-B14F-4D97-AF65-F5344CB8AC3E}">
        <p14:creationId xmlns:p14="http://schemas.microsoft.com/office/powerpoint/2010/main" val="2506226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History in UK 5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altLang="en-US" dirty="0" smtClean="0"/>
              <a:t>European Union 2016 June</a:t>
            </a:r>
            <a:endParaRPr lang="en-GB" alt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4149080"/>
            <a:ext cx="4038600" cy="2520868"/>
          </a:xfrm>
        </p:spPr>
      </p:pic>
      <p:pic>
        <p:nvPicPr>
          <p:cNvPr id="5" name="Picture 4" descr="referendum_scal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124744"/>
            <a:ext cx="3810000" cy="2857500"/>
          </a:xfrm>
          <a:prstGeom prst="rect">
            <a:avLst/>
          </a:prstGeom>
        </p:spPr>
      </p:pic>
      <p:pic>
        <p:nvPicPr>
          <p:cNvPr id="6" name="Picture 5" descr="referendum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3212976"/>
            <a:ext cx="4428491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73582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/>
              <a:t>Arguments put forward in favour of referendums 1*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84784"/>
            <a:ext cx="8280920" cy="537321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altLang="en-US" sz="2000" dirty="0"/>
              <a:t>They are a very real form of direct democracy</a:t>
            </a:r>
          </a:p>
          <a:p>
            <a:pPr>
              <a:lnSpc>
                <a:spcPct val="80000"/>
              </a:lnSpc>
            </a:pPr>
            <a:r>
              <a:rPr lang="en-GB" altLang="en-US" sz="2000" dirty="0"/>
              <a:t>They increase  political participation; voting does not take place just every five years.</a:t>
            </a:r>
          </a:p>
          <a:p>
            <a:pPr>
              <a:lnSpc>
                <a:spcPct val="80000"/>
              </a:lnSpc>
            </a:pPr>
            <a:r>
              <a:rPr lang="en-GB" altLang="en-US" sz="2000" dirty="0"/>
              <a:t>referendums can be a check on "elective dictatorships" during a government's 5 years span.</a:t>
            </a:r>
          </a:p>
          <a:p>
            <a:pPr>
              <a:lnSpc>
                <a:spcPct val="80000"/>
              </a:lnSpc>
            </a:pPr>
            <a:r>
              <a:rPr lang="en-GB" altLang="en-US" sz="2000" dirty="0"/>
              <a:t>referendums provide a clear answer to a question the government might be 'asking'.</a:t>
            </a:r>
          </a:p>
          <a:p>
            <a:pPr fontAlgn="base"/>
            <a:r>
              <a:rPr lang="en-GB" sz="2000" dirty="0" smtClean="0"/>
              <a:t>Referenda </a:t>
            </a:r>
            <a:r>
              <a:rPr lang="en-GB" sz="2000" dirty="0"/>
              <a:t>deal with a flaw in the mandate theory as voters can voice an opinion on a major issue. If the government listens to the people, it is likely to be gaining public approval and support.</a:t>
            </a:r>
          </a:p>
          <a:p>
            <a:pPr fontAlgn="base"/>
            <a:r>
              <a:rPr lang="en-GB" sz="2000" dirty="0" smtClean="0"/>
              <a:t>Referenda </a:t>
            </a:r>
            <a:r>
              <a:rPr lang="en-GB" sz="2000" dirty="0"/>
              <a:t>can unite a divided party.</a:t>
            </a:r>
          </a:p>
          <a:p>
            <a:pPr fontAlgn="base"/>
            <a:r>
              <a:rPr lang="en-GB" sz="2000" dirty="0" smtClean="0"/>
              <a:t>Referenda </a:t>
            </a:r>
            <a:r>
              <a:rPr lang="en-GB" sz="2000" dirty="0"/>
              <a:t>can provide a mandate for controversial policies.</a:t>
            </a:r>
          </a:p>
          <a:p>
            <a:pPr fontAlgn="base"/>
            <a:r>
              <a:rPr lang="en-GB" sz="2000" dirty="0" smtClean="0"/>
              <a:t>Referenda </a:t>
            </a:r>
            <a:r>
              <a:rPr lang="en-GB" sz="2000" dirty="0"/>
              <a:t>legitimise important constitutional issues such as devolution</a:t>
            </a:r>
            <a:r>
              <a:rPr lang="en-GB" sz="2000" dirty="0" smtClean="0"/>
              <a:t>.</a:t>
            </a:r>
            <a:r>
              <a:rPr lang="en-GB" altLang="en-US" sz="2000" dirty="0"/>
              <a:t> </a:t>
            </a:r>
            <a:endParaRPr lang="en-GB" altLang="en-US" sz="2000" dirty="0" smtClean="0"/>
          </a:p>
          <a:p>
            <a:pPr marL="0" indent="0" fontAlgn="base">
              <a:buNone/>
            </a:pPr>
            <a:r>
              <a:rPr lang="en-GB" altLang="en-US" sz="2000" dirty="0" smtClean="0"/>
              <a:t>*  </a:t>
            </a:r>
            <a:r>
              <a:rPr lang="en-GB" altLang="en-US" sz="2000" dirty="0"/>
              <a:t>These arguments are from http://www.historylearningsite.co.uk/referendums.htm</a:t>
            </a:r>
          </a:p>
          <a:p>
            <a:pPr fontAlgn="base"/>
            <a:endParaRPr lang="en-GB" sz="2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74223682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 dirty="0"/>
              <a:t>Arguments put forward against the use of referendums </a:t>
            </a:r>
            <a:r>
              <a:rPr lang="en-GB" altLang="en-US" dirty="0" smtClean="0"/>
              <a:t>1</a:t>
            </a:r>
            <a:endParaRPr lang="en-GB" alt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altLang="en-US" sz="2600" dirty="0"/>
              <a:t>Referendums might result in "the tyranny of the majority". If the majority votes for it, does the government go ahead with it ? What about the wishes of the minority? How are these safeguarded?</a:t>
            </a:r>
          </a:p>
          <a:p>
            <a:r>
              <a:rPr lang="en-GB" altLang="en-US" sz="2600" dirty="0"/>
              <a:t>They can be problems with the manipulation of the question.</a:t>
            </a:r>
          </a:p>
          <a:p>
            <a:r>
              <a:rPr lang="en-GB" altLang="en-US" sz="2600" dirty="0"/>
              <a:t>People may vote for or against the Government rather than on the question</a:t>
            </a:r>
            <a:r>
              <a:rPr lang="en-GB" altLang="en-US" sz="2600" dirty="0" smtClean="0"/>
              <a:t>.</a:t>
            </a:r>
          </a:p>
          <a:p>
            <a:pPr fontAlgn="base"/>
            <a:r>
              <a:rPr lang="en-GB" sz="2400" dirty="0"/>
              <a:t>Referenda are inconsistent with the belief in parliamentary sovereignty.</a:t>
            </a:r>
          </a:p>
          <a:p>
            <a:pPr fontAlgn="base"/>
            <a:r>
              <a:rPr lang="en-GB" sz="2400" dirty="0" smtClean="0"/>
              <a:t>Issues </a:t>
            </a:r>
            <a:r>
              <a:rPr lang="en-GB" sz="2400" dirty="0"/>
              <a:t>might be too complex for a mere yes/no vote or for the public to understand.</a:t>
            </a:r>
          </a:p>
          <a:p>
            <a:pPr fontAlgn="base"/>
            <a:r>
              <a:rPr lang="en-GB" sz="2400" dirty="0" smtClean="0"/>
              <a:t>The </a:t>
            </a:r>
            <a:r>
              <a:rPr lang="en-GB" sz="2400" dirty="0"/>
              <a:t>regular use of referenda could lead to apathy among the public</a:t>
            </a:r>
            <a:r>
              <a:rPr lang="en-GB" sz="2400" dirty="0" smtClean="0"/>
              <a:t>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7278320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725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Referendums</vt:lpstr>
      <vt:lpstr>Definition</vt:lpstr>
      <vt:lpstr>History in UK 1</vt:lpstr>
      <vt:lpstr>History in UK 2</vt:lpstr>
      <vt:lpstr>History in UK 3</vt:lpstr>
      <vt:lpstr>History in UK 4</vt:lpstr>
      <vt:lpstr>History in UK 5</vt:lpstr>
      <vt:lpstr>Arguments put forward in favour of referendums 1*</vt:lpstr>
      <vt:lpstr>Arguments put forward against the use of referendums 1</vt:lpstr>
      <vt:lpstr>Arguments put forward against the use of referendums 3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Referendums</dc:title>
  <dc:creator>Michael Allen</dc:creator>
  <cp:lastModifiedBy>Michael Allen</cp:lastModifiedBy>
  <cp:revision>9</cp:revision>
  <dcterms:created xsi:type="dcterms:W3CDTF">2016-03-13T19:46:50Z</dcterms:created>
  <dcterms:modified xsi:type="dcterms:W3CDTF">2016-03-24T09:27:04Z</dcterms:modified>
</cp:coreProperties>
</file>