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58" r:id="rId4"/>
    <p:sldId id="259" r:id="rId5"/>
    <p:sldId id="281" r:id="rId6"/>
    <p:sldId id="263" r:id="rId7"/>
    <p:sldId id="264" r:id="rId8"/>
    <p:sldId id="265" r:id="rId9"/>
    <p:sldId id="260" r:id="rId10"/>
    <p:sldId id="266" r:id="rId11"/>
    <p:sldId id="261" r:id="rId12"/>
    <p:sldId id="267" r:id="rId13"/>
    <p:sldId id="262" r:id="rId14"/>
    <p:sldId id="268" r:id="rId15"/>
    <p:sldId id="269" r:id="rId16"/>
    <p:sldId id="270" r:id="rId17"/>
    <p:sldId id="271" r:id="rId18"/>
    <p:sldId id="272" r:id="rId19"/>
    <p:sldId id="273" r:id="rId20"/>
    <p:sldId id="274" r:id="rId21"/>
    <p:sldId id="277" r:id="rId22"/>
    <p:sldId id="275" r:id="rId23"/>
    <p:sldId id="276" r:id="rId24"/>
    <p:sldId id="278" r:id="rId25"/>
    <p:sldId id="279" r:id="rId26"/>
    <p:sldId id="28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6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title>
      <c:tx>
        <c:rich>
          <a:bodyPr/>
          <a:lstStyle/>
          <a:p>
            <a:pPr>
              <a:defRPr/>
            </a:pPr>
            <a:r>
              <a:rPr lang="en-GB"/>
              <a:t>Combined 2 Party Vote</a:t>
            </a:r>
          </a:p>
        </c:rich>
      </c:tx>
      <c:layout/>
      <c:spPr>
        <a:noFill/>
        <a:ln w="54334">
          <a:noFill/>
        </a:ln>
      </c:spPr>
    </c:title>
    <c:plotArea>
      <c:layout>
        <c:manualLayout>
          <c:layoutTarget val="inner"/>
          <c:xMode val="edge"/>
          <c:yMode val="edge"/>
          <c:x val="8.1497797356828217E-2"/>
          <c:y val="0.2862595419847328"/>
          <c:w val="0.51982378854625533"/>
          <c:h val="0.60305343511450404"/>
        </c:manualLayout>
      </c:layout>
      <c:lineChart>
        <c:grouping val="standard"/>
        <c:ser>
          <c:idx val="0"/>
          <c:order val="0"/>
          <c:tx>
            <c:strRef>
              <c:f>'Electoral Statistics'!$A$26</c:f>
              <c:strCache>
                <c:ptCount val="1"/>
                <c:pt idx="0">
                  <c:v>Combined 2 party vote</c:v>
                </c:pt>
              </c:strCache>
            </c:strRef>
          </c:tx>
          <c:marker>
            <c:symbol val="square"/>
            <c:size val="21"/>
            <c:spPr>
              <a:noFill/>
              <a:ln w="20375">
                <a:noFill/>
              </a:ln>
            </c:spPr>
          </c:marker>
          <c:cat>
            <c:strRef>
              <c:f>'Electoral Statistics'!$B$23:$S$23</c:f>
              <c:strCache>
                <c:ptCount val="18"/>
                <c:pt idx="0">
                  <c:v>45</c:v>
                </c:pt>
                <c:pt idx="1">
                  <c:v>50</c:v>
                </c:pt>
                <c:pt idx="2">
                  <c:v>51</c:v>
                </c:pt>
                <c:pt idx="3">
                  <c:v>55</c:v>
                </c:pt>
                <c:pt idx="4">
                  <c:v>59</c:v>
                </c:pt>
                <c:pt idx="5">
                  <c:v>64</c:v>
                </c:pt>
                <c:pt idx="6">
                  <c:v>66</c:v>
                </c:pt>
                <c:pt idx="7">
                  <c:v>70</c:v>
                </c:pt>
                <c:pt idx="8">
                  <c:v>74F</c:v>
                </c:pt>
                <c:pt idx="9">
                  <c:v>74O</c:v>
                </c:pt>
                <c:pt idx="10">
                  <c:v>79</c:v>
                </c:pt>
                <c:pt idx="11">
                  <c:v>83</c:v>
                </c:pt>
                <c:pt idx="12">
                  <c:v>87</c:v>
                </c:pt>
                <c:pt idx="13">
                  <c:v>92</c:v>
                </c:pt>
                <c:pt idx="14">
                  <c:v>97</c:v>
                </c:pt>
                <c:pt idx="15">
                  <c:v>1</c:v>
                </c:pt>
                <c:pt idx="16">
                  <c:v>5</c:v>
                </c:pt>
                <c:pt idx="17">
                  <c:v>10</c:v>
                </c:pt>
              </c:strCache>
            </c:strRef>
          </c:cat>
          <c:val>
            <c:numRef>
              <c:f>'Electoral Statistics'!$B$26:$S$26</c:f>
              <c:numCache>
                <c:formatCode>General</c:formatCode>
                <c:ptCount val="18"/>
                <c:pt idx="0">
                  <c:v>88.14</c:v>
                </c:pt>
                <c:pt idx="1">
                  <c:v>89.55</c:v>
                </c:pt>
                <c:pt idx="2">
                  <c:v>96.75</c:v>
                </c:pt>
                <c:pt idx="3">
                  <c:v>95.95</c:v>
                </c:pt>
                <c:pt idx="4">
                  <c:v>93.039999999999992</c:v>
                </c:pt>
                <c:pt idx="5">
                  <c:v>85.6</c:v>
                </c:pt>
                <c:pt idx="6">
                  <c:v>88.06</c:v>
                </c:pt>
                <c:pt idx="7">
                  <c:v>87.57</c:v>
                </c:pt>
                <c:pt idx="8">
                  <c:v>74.990000000000023</c:v>
                </c:pt>
                <c:pt idx="9">
                  <c:v>74.97999999999999</c:v>
                </c:pt>
                <c:pt idx="10">
                  <c:v>80.72</c:v>
                </c:pt>
                <c:pt idx="11">
                  <c:v>70.02</c:v>
                </c:pt>
                <c:pt idx="12">
                  <c:v>73.069999999999993</c:v>
                </c:pt>
                <c:pt idx="13">
                  <c:v>76.319999999999993</c:v>
                </c:pt>
                <c:pt idx="14">
                  <c:v>73.86999999999999</c:v>
                </c:pt>
                <c:pt idx="15">
                  <c:v>72.400000000000006</c:v>
                </c:pt>
                <c:pt idx="16">
                  <c:v>67.55</c:v>
                </c:pt>
                <c:pt idx="17">
                  <c:v>65.039999999999992</c:v>
                </c:pt>
              </c:numCache>
            </c:numRef>
          </c:val>
        </c:ser>
        <c:ser>
          <c:idx val="1"/>
          <c:order val="1"/>
          <c:tx>
            <c:strRef>
              <c:f>'Electoral Statistics'!$A$27</c:f>
              <c:strCache>
                <c:ptCount val="1"/>
                <c:pt idx="0">
                  <c:v>Combined Other votes</c:v>
                </c:pt>
              </c:strCache>
            </c:strRef>
          </c:tx>
          <c:spPr>
            <a:ln w="81501">
              <a:solidFill>
                <a:srgbClr val="00FF00"/>
              </a:solidFill>
              <a:prstDash val="solid"/>
            </a:ln>
          </c:spPr>
          <c:marker>
            <c:symbol val="square"/>
            <c:size val="21"/>
            <c:spPr>
              <a:noFill/>
              <a:ln w="20375">
                <a:noFill/>
              </a:ln>
            </c:spPr>
          </c:marker>
          <c:cat>
            <c:strRef>
              <c:f>'Electoral Statistics'!$B$23:$S$23</c:f>
              <c:strCache>
                <c:ptCount val="18"/>
                <c:pt idx="0">
                  <c:v>45</c:v>
                </c:pt>
                <c:pt idx="1">
                  <c:v>50</c:v>
                </c:pt>
                <c:pt idx="2">
                  <c:v>51</c:v>
                </c:pt>
                <c:pt idx="3">
                  <c:v>55</c:v>
                </c:pt>
                <c:pt idx="4">
                  <c:v>59</c:v>
                </c:pt>
                <c:pt idx="5">
                  <c:v>64</c:v>
                </c:pt>
                <c:pt idx="6">
                  <c:v>66</c:v>
                </c:pt>
                <c:pt idx="7">
                  <c:v>70</c:v>
                </c:pt>
                <c:pt idx="8">
                  <c:v>74F</c:v>
                </c:pt>
                <c:pt idx="9">
                  <c:v>74O</c:v>
                </c:pt>
                <c:pt idx="10">
                  <c:v>79</c:v>
                </c:pt>
                <c:pt idx="11">
                  <c:v>83</c:v>
                </c:pt>
                <c:pt idx="12">
                  <c:v>87</c:v>
                </c:pt>
                <c:pt idx="13">
                  <c:v>92</c:v>
                </c:pt>
                <c:pt idx="14">
                  <c:v>97</c:v>
                </c:pt>
                <c:pt idx="15">
                  <c:v>1</c:v>
                </c:pt>
                <c:pt idx="16">
                  <c:v>5</c:v>
                </c:pt>
                <c:pt idx="17">
                  <c:v>10</c:v>
                </c:pt>
              </c:strCache>
            </c:strRef>
          </c:cat>
          <c:val>
            <c:numRef>
              <c:f>'Electoral Statistics'!$B$27:$S$27</c:f>
              <c:numCache>
                <c:formatCode>General</c:formatCode>
                <c:ptCount val="18"/>
                <c:pt idx="0">
                  <c:v>11.860000000000003</c:v>
                </c:pt>
                <c:pt idx="1">
                  <c:v>10.450000000000003</c:v>
                </c:pt>
                <c:pt idx="2">
                  <c:v>3.25</c:v>
                </c:pt>
                <c:pt idx="3">
                  <c:v>4.05</c:v>
                </c:pt>
                <c:pt idx="4">
                  <c:v>6.96</c:v>
                </c:pt>
                <c:pt idx="5">
                  <c:v>14.4</c:v>
                </c:pt>
                <c:pt idx="6">
                  <c:v>11.93</c:v>
                </c:pt>
                <c:pt idx="7">
                  <c:v>12.42</c:v>
                </c:pt>
                <c:pt idx="8">
                  <c:v>25.01</c:v>
                </c:pt>
                <c:pt idx="9">
                  <c:v>25.02</c:v>
                </c:pt>
                <c:pt idx="10">
                  <c:v>19.279999999999994</c:v>
                </c:pt>
                <c:pt idx="11">
                  <c:v>29.979999999999993</c:v>
                </c:pt>
                <c:pt idx="12">
                  <c:v>26.93</c:v>
                </c:pt>
                <c:pt idx="13">
                  <c:v>23.68</c:v>
                </c:pt>
                <c:pt idx="14">
                  <c:v>26.130000000000006</c:v>
                </c:pt>
                <c:pt idx="15">
                  <c:v>27.6</c:v>
                </c:pt>
                <c:pt idx="16">
                  <c:v>32.450000000000003</c:v>
                </c:pt>
                <c:pt idx="17">
                  <c:v>34.96</c:v>
                </c:pt>
              </c:numCache>
            </c:numRef>
          </c:val>
        </c:ser>
        <c:marker val="1"/>
        <c:axId val="139771904"/>
        <c:axId val="139773824"/>
      </c:lineChart>
      <c:catAx>
        <c:axId val="139771904"/>
        <c:scaling>
          <c:orientation val="minMax"/>
        </c:scaling>
        <c:axPos val="b"/>
        <c:numFmt formatCode="General" sourceLinked="1"/>
        <c:tickLblPos val="nextTo"/>
        <c:crossAx val="139773824"/>
        <c:crosses val="autoZero"/>
        <c:auto val="1"/>
        <c:lblAlgn val="ctr"/>
        <c:lblOffset val="100"/>
      </c:catAx>
      <c:valAx>
        <c:axId val="139773824"/>
        <c:scaling>
          <c:orientation val="minMax"/>
        </c:scaling>
        <c:axPos val="l"/>
        <c:majorGridlines/>
        <c:numFmt formatCode="General" sourceLinked="1"/>
        <c:tickLblPos val="nextTo"/>
        <c:crossAx val="139771904"/>
        <c:crosses val="autoZero"/>
        <c:crossBetween val="between"/>
      </c:valAx>
    </c:plotArea>
    <c:legend>
      <c:legendPos val="r"/>
      <c:layout>
        <c:manualLayout>
          <c:xMode val="edge"/>
          <c:yMode val="edge"/>
          <c:x val="0.62995602212943835"/>
          <c:y val="0.51908386766280035"/>
          <c:w val="0.35022036888470931"/>
          <c:h val="0.17557268077084667"/>
        </c:manualLayout>
      </c:layout>
    </c:legend>
    <c:plotVisOnly val="1"/>
    <c:dispBlanksAs val="gap"/>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1288F54-5F57-455E-905B-8C3F7B2773B5}" type="datetimeFigureOut">
              <a:rPr lang="en-GB" smtClean="0"/>
              <a:pPr/>
              <a:t>09/12/2014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3FF77A-3BA5-46C7-A124-EE07A02360D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7317CD-D63F-41EC-A975-05C0814B19A6}" type="datetime1">
              <a:rPr lang="en-GB" smtClean="0"/>
              <a:pPr/>
              <a:t>09/12/2014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6098799-E212-4698-9226-45EAF09ECA92}" type="datetime1">
              <a:rPr lang="en-GB" smtClean="0"/>
              <a:pPr/>
              <a:t>09/12/2014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EE999BA-33B9-49F0-BE9F-CA634245369B}" type="datetime1">
              <a:rPr lang="en-GB" smtClean="0"/>
              <a:pPr/>
              <a:t>09/12/2014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83FC4CF-4166-4BE4-9C3F-AED597F37599}" type="datetime1">
              <a:rPr lang="en-GB" smtClean="0"/>
              <a:pPr/>
              <a:t>09/12/2014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44CE01-B50A-4FDD-80B2-8D776A913BFE}" type="datetime1">
              <a:rPr lang="en-GB" smtClean="0"/>
              <a:pPr/>
              <a:t>09/12/2014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9EBB169-CC98-4B88-8030-ED2736AF1453}" type="datetime1">
              <a:rPr lang="en-GB" smtClean="0"/>
              <a:pPr/>
              <a:t>09/12/2014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6AE1D69-2123-4305-A082-0EBDF369B9FD}" type="datetime1">
              <a:rPr lang="en-GB" smtClean="0"/>
              <a:pPr/>
              <a:t>09/12/2014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EC196EB-3917-4F4A-BDD5-904655A1A2A9}" type="datetime1">
              <a:rPr lang="en-GB" smtClean="0"/>
              <a:pPr/>
              <a:t>09/12/2014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7ABBA8-D9ED-4CBA-AF1C-53B2868755D3}" type="datetime1">
              <a:rPr lang="en-GB" smtClean="0"/>
              <a:pPr/>
              <a:t>09/12/2014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34BCB4-C45D-43D5-B464-AB596BBE1888}" type="datetime1">
              <a:rPr lang="en-GB" smtClean="0"/>
              <a:pPr/>
              <a:t>09/12/2014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9148A6-B2DF-4783-A3F8-0EF990083184}" type="datetime1">
              <a:rPr lang="en-GB" smtClean="0"/>
              <a:pPr/>
              <a:t>09/12/2014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7C1E44-D65D-4321-A81D-B7AE97F9DFE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07E1E1-E98C-483C-B16D-A8279830C495}" type="datetime1">
              <a:rPr lang="en-GB" smtClean="0"/>
              <a:pPr/>
              <a:t>09/12/2014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7C1E44-D65D-4321-A81D-B7AE97F9DFE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Political </a:t>
            </a:r>
            <a:r>
              <a:rPr lang="en-GB" b="1" dirty="0" smtClean="0"/>
              <a:t>Parties</a:t>
            </a:r>
            <a:endParaRPr lang="en-GB" dirty="0"/>
          </a:p>
        </p:txBody>
      </p:sp>
      <p:sp>
        <p:nvSpPr>
          <p:cNvPr id="3" name="Subtitle 2"/>
          <p:cNvSpPr>
            <a:spLocks noGrp="1"/>
          </p:cNvSpPr>
          <p:nvPr>
            <p:ph type="subTitle" idx="1"/>
          </p:nvPr>
        </p:nvSpPr>
        <p:spPr/>
        <p:txBody>
          <a:bodyPr/>
          <a:lstStyle/>
          <a:p>
            <a:r>
              <a:rPr lang="en-GB" dirty="0" smtClean="0">
                <a:solidFill>
                  <a:srgbClr val="FF0000"/>
                </a:solidFill>
              </a:rPr>
              <a:t>By </a:t>
            </a:r>
          </a:p>
          <a:p>
            <a:r>
              <a:rPr lang="en-GB" dirty="0" smtClean="0">
                <a:solidFill>
                  <a:srgbClr val="FF0000"/>
                </a:solidFill>
              </a:rPr>
              <a:t>Mike Allen</a:t>
            </a:r>
            <a:endParaRPr lang="en-GB" dirty="0">
              <a:solidFill>
                <a:srgbClr val="FF0000"/>
              </a:solidFill>
            </a:endParaRPr>
          </a:p>
        </p:txBody>
      </p:sp>
      <p:sp>
        <p:nvSpPr>
          <p:cNvPr id="4" name="Slide Number Placeholder 3"/>
          <p:cNvSpPr>
            <a:spLocks noGrp="1"/>
          </p:cNvSpPr>
          <p:nvPr>
            <p:ph type="sldNum" sz="quarter" idx="12"/>
          </p:nvPr>
        </p:nvSpPr>
        <p:spPr/>
        <p:txBody>
          <a:bodyPr/>
          <a:lstStyle/>
          <a:p>
            <a:fld id="{927C1E44-D65D-4321-A81D-B7AE97F9DFE1}" type="slidenum">
              <a:rPr lang="en-GB" smtClean="0"/>
              <a:pPr/>
              <a:t>1</a:t>
            </a:fld>
            <a:endParaRPr lang="en-GB"/>
          </a:p>
        </p:txBody>
      </p:sp>
      <p:pic>
        <p:nvPicPr>
          <p:cNvPr id="5" name="Picture 4" descr="_44308787_nickclegg_pa_gall.jpg"/>
          <p:cNvPicPr>
            <a:picLocks noChangeAspect="1"/>
          </p:cNvPicPr>
          <p:nvPr/>
        </p:nvPicPr>
        <p:blipFill>
          <a:blip r:embed="rId2" cstate="print"/>
          <a:stretch>
            <a:fillRect/>
          </a:stretch>
        </p:blipFill>
        <p:spPr>
          <a:xfrm>
            <a:off x="2771800" y="0"/>
            <a:ext cx="3096344" cy="2232940"/>
          </a:xfrm>
          <a:prstGeom prst="rect">
            <a:avLst/>
          </a:prstGeom>
        </p:spPr>
      </p:pic>
      <p:pic>
        <p:nvPicPr>
          <p:cNvPr id="6" name="Picture 5" descr="ed_miliband_2_300.jpg"/>
          <p:cNvPicPr>
            <a:picLocks noChangeAspect="1"/>
          </p:cNvPicPr>
          <p:nvPr/>
        </p:nvPicPr>
        <p:blipFill>
          <a:blip r:embed="rId3" cstate="print"/>
          <a:stretch>
            <a:fillRect/>
          </a:stretch>
        </p:blipFill>
        <p:spPr>
          <a:xfrm>
            <a:off x="0" y="2"/>
            <a:ext cx="1907704" cy="2473656"/>
          </a:xfrm>
          <a:prstGeom prst="rect">
            <a:avLst/>
          </a:prstGeom>
        </p:spPr>
      </p:pic>
      <p:pic>
        <p:nvPicPr>
          <p:cNvPr id="7" name="Picture 6" descr="uk.election.cameron.manifesto.getty.jpg"/>
          <p:cNvPicPr>
            <a:picLocks noChangeAspect="1"/>
          </p:cNvPicPr>
          <p:nvPr/>
        </p:nvPicPr>
        <p:blipFill>
          <a:blip r:embed="rId4" cstate="print"/>
          <a:srcRect r="20923"/>
          <a:stretch>
            <a:fillRect/>
          </a:stretch>
        </p:blipFill>
        <p:spPr>
          <a:xfrm>
            <a:off x="6386734" y="1"/>
            <a:ext cx="2757265" cy="227687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functions of Parties 2</a:t>
            </a:r>
            <a:endParaRPr lang="en-GB" dirty="0"/>
          </a:p>
        </p:txBody>
      </p:sp>
      <p:sp>
        <p:nvSpPr>
          <p:cNvPr id="3" name="Content Placeholder 2"/>
          <p:cNvSpPr>
            <a:spLocks noGrp="1"/>
          </p:cNvSpPr>
          <p:nvPr>
            <p:ph idx="1"/>
          </p:nvPr>
        </p:nvSpPr>
        <p:spPr/>
        <p:txBody>
          <a:bodyPr>
            <a:normAutofit fontScale="92500" lnSpcReduction="10000"/>
          </a:bodyPr>
          <a:lstStyle/>
          <a:p>
            <a:r>
              <a:rPr lang="en-GB" b="1" dirty="0" smtClean="0"/>
              <a:t>To form a government</a:t>
            </a:r>
            <a:r>
              <a:rPr lang="en-GB" dirty="0" smtClean="0"/>
              <a:t/>
            </a:r>
            <a:br>
              <a:rPr lang="en-GB" dirty="0" smtClean="0"/>
            </a:br>
            <a:r>
              <a:rPr lang="en-GB" dirty="0" smtClean="0"/>
              <a:t>In a parliamentary system of a government needs a majority of MPs in the Parliament in order to sustain it office and to pass its legislation. </a:t>
            </a:r>
            <a:br>
              <a:rPr lang="en-GB" dirty="0" smtClean="0"/>
            </a:br>
            <a:r>
              <a:rPr lang="en-GB" dirty="0" smtClean="0"/>
              <a:t>"I believe that without party, parliamentary government is impossible." Benjamin Disraeli 1872.</a:t>
            </a:r>
          </a:p>
          <a:p>
            <a:r>
              <a:rPr lang="en-GB" dirty="0" smtClean="0"/>
              <a:t>However the decline in party unity since the 1970s has weakened the majority party’s control of the Commons.</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functions of Parties 3</a:t>
            </a:r>
            <a:endParaRPr lang="en-GB" dirty="0"/>
          </a:p>
        </p:txBody>
      </p:sp>
      <p:sp>
        <p:nvSpPr>
          <p:cNvPr id="3" name="Content Placeholder 2"/>
          <p:cNvSpPr>
            <a:spLocks noGrp="1"/>
          </p:cNvSpPr>
          <p:nvPr>
            <p:ph idx="1"/>
          </p:nvPr>
        </p:nvSpPr>
        <p:spPr/>
        <p:txBody>
          <a:bodyPr>
            <a:normAutofit/>
          </a:bodyPr>
          <a:lstStyle/>
          <a:p>
            <a:r>
              <a:rPr lang="en-GB" dirty="0" smtClean="0"/>
              <a:t> </a:t>
            </a:r>
            <a:r>
              <a:rPr lang="en-GB" b="1" dirty="0" smtClean="0"/>
              <a:t>To provide an opposition </a:t>
            </a:r>
            <a:r>
              <a:rPr lang="en-GB" dirty="0" smtClean="0"/>
              <a:t/>
            </a:r>
            <a:br>
              <a:rPr lang="en-GB" dirty="0" smtClean="0"/>
            </a:br>
            <a:r>
              <a:rPr lang="en-GB" dirty="0" smtClean="0"/>
              <a:t>The largest party not in the government forms the official Opposition (normally the second largest party). This acts as a check and a challenge to the government. Other parties not in government also provide opposition.</a:t>
            </a:r>
          </a:p>
          <a:p>
            <a:r>
              <a:rPr lang="en-GB" dirty="0" smtClean="0"/>
              <a:t>However the decline in support for the 2 major parties has divided the opposition.</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11</a:t>
            </a:fld>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functions of Parties 4</a:t>
            </a:r>
            <a:endParaRPr lang="en-GB" dirty="0"/>
          </a:p>
        </p:txBody>
      </p:sp>
      <p:sp>
        <p:nvSpPr>
          <p:cNvPr id="3" name="Content Placeholder 2"/>
          <p:cNvSpPr>
            <a:spLocks noGrp="1"/>
          </p:cNvSpPr>
          <p:nvPr>
            <p:ph idx="1"/>
          </p:nvPr>
        </p:nvSpPr>
        <p:spPr/>
        <p:txBody>
          <a:bodyPr/>
          <a:lstStyle/>
          <a:p>
            <a:r>
              <a:rPr lang="en-GB" b="1" dirty="0" smtClean="0"/>
              <a:t>Parties recruit leaders </a:t>
            </a:r>
            <a:r>
              <a:rPr lang="en-GB" dirty="0" smtClean="0"/>
              <a:t/>
            </a:r>
            <a:br>
              <a:rPr lang="en-GB" dirty="0" smtClean="0"/>
            </a:br>
            <a:r>
              <a:rPr lang="en-GB" dirty="0" smtClean="0"/>
              <a:t>They are a vehicle to select MPs and future governments.</a:t>
            </a:r>
          </a:p>
          <a:p>
            <a:r>
              <a:rPr lang="en-GB" dirty="0" smtClean="0"/>
              <a:t>However they rely on a relatively small pool of talent</a:t>
            </a:r>
          </a:p>
          <a:p>
            <a:r>
              <a:rPr lang="en-GB" dirty="0" smtClean="0"/>
              <a:t>Party </a:t>
            </a:r>
            <a:r>
              <a:rPr lang="en-GB" dirty="0" smtClean="0"/>
              <a:t>activities may be poor training for running large government departments.</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12</a:t>
            </a:fld>
            <a:endParaRPr lang="en-GB"/>
          </a:p>
        </p:txBody>
      </p:sp>
      <p:pic>
        <p:nvPicPr>
          <p:cNvPr id="6" name="Picture 5" descr="party-conference.gif"/>
          <p:cNvPicPr>
            <a:picLocks noChangeAspect="1"/>
          </p:cNvPicPr>
          <p:nvPr/>
        </p:nvPicPr>
        <p:blipFill>
          <a:blip r:embed="rId2" cstate="print"/>
          <a:stretch>
            <a:fillRect/>
          </a:stretch>
        </p:blipFill>
        <p:spPr>
          <a:xfrm>
            <a:off x="2915816" y="5445224"/>
            <a:ext cx="2190750" cy="123825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functions of Parties 5</a:t>
            </a:r>
            <a:endParaRPr lang="en-GB" dirty="0"/>
          </a:p>
        </p:txBody>
      </p:sp>
      <p:sp>
        <p:nvSpPr>
          <p:cNvPr id="3" name="Content Placeholder 2"/>
          <p:cNvSpPr>
            <a:spLocks noGrp="1"/>
          </p:cNvSpPr>
          <p:nvPr>
            <p:ph idx="1"/>
          </p:nvPr>
        </p:nvSpPr>
        <p:spPr/>
        <p:txBody>
          <a:bodyPr>
            <a:normAutofit/>
          </a:bodyPr>
          <a:lstStyle/>
          <a:p>
            <a:r>
              <a:rPr lang="en-GB" b="1" dirty="0" smtClean="0"/>
              <a:t>Policy formulation</a:t>
            </a:r>
            <a:r>
              <a:rPr lang="en-GB" dirty="0" smtClean="0"/>
              <a:t/>
            </a:r>
            <a:br>
              <a:rPr lang="en-GB" dirty="0" smtClean="0"/>
            </a:br>
            <a:r>
              <a:rPr lang="en-GB" dirty="0" smtClean="0"/>
              <a:t>Parties develop programmes for government through such things as party forums, annual conferences and manifestos.</a:t>
            </a:r>
          </a:p>
          <a:p>
            <a:r>
              <a:rPr lang="en-GB" dirty="0" smtClean="0"/>
              <a:t>However it has been argued that the parties are tending to follow public opinion rather than trying to shape it.</a:t>
            </a:r>
          </a:p>
          <a:p>
            <a:endParaRPr lang="en-GB" dirty="0" smtClean="0"/>
          </a:p>
        </p:txBody>
      </p:sp>
      <p:sp>
        <p:nvSpPr>
          <p:cNvPr id="4" name="Slide Number Placeholder 3"/>
          <p:cNvSpPr>
            <a:spLocks noGrp="1"/>
          </p:cNvSpPr>
          <p:nvPr>
            <p:ph type="sldNum" sz="quarter" idx="12"/>
          </p:nvPr>
        </p:nvSpPr>
        <p:spPr/>
        <p:txBody>
          <a:bodyPr/>
          <a:lstStyle/>
          <a:p>
            <a:fld id="{927C1E44-D65D-4321-A81D-B7AE97F9DFE1}" type="slidenum">
              <a:rPr lang="en-GB" smtClean="0"/>
              <a:pPr/>
              <a:t>13</a:t>
            </a:fld>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functions of Parties 6</a:t>
            </a:r>
            <a:endParaRPr lang="en-GB" dirty="0"/>
          </a:p>
        </p:txBody>
      </p:sp>
      <p:sp>
        <p:nvSpPr>
          <p:cNvPr id="3" name="Content Placeholder 2"/>
          <p:cNvSpPr>
            <a:spLocks noGrp="1"/>
          </p:cNvSpPr>
          <p:nvPr>
            <p:ph idx="1"/>
          </p:nvPr>
        </p:nvSpPr>
        <p:spPr/>
        <p:txBody>
          <a:bodyPr>
            <a:normAutofit fontScale="70000" lnSpcReduction="20000"/>
          </a:bodyPr>
          <a:lstStyle/>
          <a:p>
            <a:r>
              <a:rPr lang="en-GB" b="1" dirty="0" smtClean="0"/>
              <a:t>Participation and mobilization</a:t>
            </a:r>
            <a:r>
              <a:rPr lang="en-GB" dirty="0" smtClean="0"/>
              <a:t/>
            </a:r>
            <a:br>
              <a:rPr lang="en-GB" dirty="0" smtClean="0"/>
            </a:br>
            <a:r>
              <a:rPr lang="en-GB" dirty="0" smtClean="0"/>
              <a:t>They provide opportunities for citizens to join political parties and shape policy.</a:t>
            </a:r>
            <a:br>
              <a:rPr lang="en-GB" dirty="0" smtClean="0"/>
            </a:br>
            <a:r>
              <a:rPr lang="en-GB" dirty="0" smtClean="0"/>
              <a:t>They help to educate and mobilize the electorate through such things as canvassing, public meetings, advertising and party political broadcasts. </a:t>
            </a:r>
          </a:p>
          <a:p>
            <a:r>
              <a:rPr lang="en-GB" dirty="0" smtClean="0"/>
              <a:t>However- </a:t>
            </a:r>
          </a:p>
          <a:p>
            <a:r>
              <a:rPr lang="en-GB" dirty="0" smtClean="0"/>
              <a:t>Voter loyalty to parties has declined in 1964 44% had a strong attachment to a party compared to 10% by 2005.</a:t>
            </a:r>
          </a:p>
          <a:p>
            <a:r>
              <a:rPr lang="en-GB" dirty="0" smtClean="0"/>
              <a:t>Turnout in general elections has declined markedly since 1997.  Only 59% in 2001 and 65% in 2010 – about 10% below the historical trend.</a:t>
            </a:r>
          </a:p>
          <a:p>
            <a:r>
              <a:rPr lang="en-GB" dirty="0" smtClean="0"/>
              <a:t>The membership of political parties has  fallen from 3M in the 1960s to 800,00 in the early </a:t>
            </a:r>
            <a:r>
              <a:rPr lang="en-GB" dirty="0" smtClean="0"/>
              <a:t>2000s</a:t>
            </a:r>
            <a:r>
              <a:rPr lang="en-GB" dirty="0" smtClean="0"/>
              <a:t>.</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14</a:t>
            </a:fld>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functions of Parties 7</a:t>
            </a:r>
            <a:br>
              <a:rPr lang="en-GB" dirty="0" smtClean="0"/>
            </a:br>
            <a:r>
              <a:rPr lang="en-GB" dirty="0" smtClean="0"/>
              <a:t>Conclusion</a:t>
            </a:r>
            <a:endParaRPr lang="en-GB" dirty="0"/>
          </a:p>
        </p:txBody>
      </p:sp>
      <p:sp>
        <p:nvSpPr>
          <p:cNvPr id="3" name="Content Placeholder 2"/>
          <p:cNvSpPr>
            <a:spLocks noGrp="1"/>
          </p:cNvSpPr>
          <p:nvPr>
            <p:ph idx="1"/>
          </p:nvPr>
        </p:nvSpPr>
        <p:spPr/>
        <p:txBody>
          <a:bodyPr/>
          <a:lstStyle/>
          <a:p>
            <a:r>
              <a:rPr lang="en-GB" dirty="0" smtClean="0"/>
              <a:t>The only political systems that have no parties are ones where they are suppressed by force e.g. military dictatorships.</a:t>
            </a:r>
          </a:p>
          <a:p>
            <a:r>
              <a:rPr lang="en-GB" dirty="0" smtClean="0"/>
              <a:t>For all their faults they are the only means by which citizens can make an effective choice in a mass democracy.</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15</a:t>
            </a:fld>
            <a:endParaRPr lang="en-GB"/>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changing Party System 1</a:t>
            </a:r>
            <a:br>
              <a:rPr lang="en-GB" dirty="0" smtClean="0"/>
            </a:br>
            <a:r>
              <a:rPr lang="en-GB" dirty="0" smtClean="0"/>
              <a:t>Types of Party system</a:t>
            </a:r>
            <a:endParaRPr lang="en-GB" dirty="0"/>
          </a:p>
        </p:txBody>
      </p:sp>
      <p:sp>
        <p:nvSpPr>
          <p:cNvPr id="3" name="Content Placeholder 2"/>
          <p:cNvSpPr>
            <a:spLocks noGrp="1"/>
          </p:cNvSpPr>
          <p:nvPr>
            <p:ph idx="1"/>
          </p:nvPr>
        </p:nvSpPr>
        <p:spPr/>
        <p:txBody>
          <a:bodyPr>
            <a:normAutofit fontScale="77500" lnSpcReduction="20000"/>
          </a:bodyPr>
          <a:lstStyle/>
          <a:p>
            <a:r>
              <a:rPr lang="en-GB" b="1" dirty="0" smtClean="0"/>
              <a:t>A two-party System</a:t>
            </a:r>
          </a:p>
          <a:p>
            <a:r>
              <a:rPr lang="en-GB" dirty="0" smtClean="0"/>
              <a:t>There is a domination by two major parties</a:t>
            </a:r>
          </a:p>
          <a:p>
            <a:r>
              <a:rPr lang="en-GB" dirty="0" smtClean="0"/>
              <a:t>Power alternates between the parties.</a:t>
            </a:r>
          </a:p>
          <a:p>
            <a:r>
              <a:rPr lang="en-GB" b="1" dirty="0" smtClean="0"/>
              <a:t>A multi party system</a:t>
            </a:r>
          </a:p>
          <a:p>
            <a:r>
              <a:rPr lang="en-GB" dirty="0" smtClean="0"/>
              <a:t>No single party has sufficient support to win power alone.</a:t>
            </a:r>
          </a:p>
          <a:p>
            <a:r>
              <a:rPr lang="en-GB" dirty="0" smtClean="0"/>
              <a:t>Governments tend to be coalitions.</a:t>
            </a:r>
          </a:p>
          <a:p>
            <a:r>
              <a:rPr lang="en-GB" dirty="0" smtClean="0"/>
              <a:t>Governments may change between elections.</a:t>
            </a:r>
          </a:p>
          <a:p>
            <a:r>
              <a:rPr lang="en-GB" dirty="0" smtClean="0"/>
              <a:t>A dominant party system</a:t>
            </a:r>
          </a:p>
          <a:p>
            <a:r>
              <a:rPr lang="en-GB" dirty="0" smtClean="0"/>
              <a:t>One party has the majority of electoral and parliamentary support and tends to be in power for most of the time.</a:t>
            </a:r>
          </a:p>
          <a:p>
            <a:r>
              <a:rPr lang="en-GB" dirty="0" smtClean="0"/>
              <a:t>Examples are the Congress party in India 1948-1989.  </a:t>
            </a:r>
            <a:r>
              <a:rPr lang="en-GB" dirty="0" err="1" smtClean="0"/>
              <a:t>Fianna</a:t>
            </a:r>
            <a:r>
              <a:rPr lang="en-GB" dirty="0" smtClean="0"/>
              <a:t> Fail in Eire 1932-2011.</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16</a:t>
            </a:fld>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changing Party System 2</a:t>
            </a:r>
            <a:br>
              <a:rPr lang="en-GB" dirty="0" smtClean="0"/>
            </a:br>
            <a:r>
              <a:rPr lang="en-GB" dirty="0" smtClean="0"/>
              <a:t>The UK</a:t>
            </a:r>
            <a:endParaRPr lang="en-GB" dirty="0"/>
          </a:p>
        </p:txBody>
      </p:sp>
      <p:sp>
        <p:nvSpPr>
          <p:cNvPr id="3" name="Content Placeholder 2"/>
          <p:cNvSpPr>
            <a:spLocks noGrp="1"/>
          </p:cNvSpPr>
          <p:nvPr>
            <p:ph idx="1"/>
          </p:nvPr>
        </p:nvSpPr>
        <p:spPr/>
        <p:txBody>
          <a:bodyPr>
            <a:normAutofit/>
          </a:bodyPr>
          <a:lstStyle/>
          <a:p>
            <a:r>
              <a:rPr lang="en-GB" dirty="0" smtClean="0"/>
              <a:t>The Conservatives were the dominant party for much of the 20</a:t>
            </a:r>
            <a:r>
              <a:rPr lang="en-GB" baseline="30000" dirty="0" smtClean="0"/>
              <a:t>th</a:t>
            </a:r>
            <a:r>
              <a:rPr lang="en-GB" dirty="0" smtClean="0"/>
              <a:t> century particularly in the interwar period.</a:t>
            </a:r>
          </a:p>
          <a:p>
            <a:r>
              <a:rPr lang="en-GB" dirty="0" smtClean="0"/>
              <a:t>A two party system existed between 1945 and 1970 between Labour and the Conservatives which took around 90% of the vote and over 90% of MPs.</a:t>
            </a:r>
          </a:p>
        </p:txBody>
      </p:sp>
      <p:sp>
        <p:nvSpPr>
          <p:cNvPr id="4" name="Slide Number Placeholder 3"/>
          <p:cNvSpPr>
            <a:spLocks noGrp="1"/>
          </p:cNvSpPr>
          <p:nvPr>
            <p:ph type="sldNum" sz="quarter" idx="12"/>
          </p:nvPr>
        </p:nvSpPr>
        <p:spPr/>
        <p:txBody>
          <a:bodyPr/>
          <a:lstStyle/>
          <a:p>
            <a:fld id="{927C1E44-D65D-4321-A81D-B7AE97F9DFE1}" type="slidenum">
              <a:rPr lang="en-GB" smtClean="0"/>
              <a:pPr/>
              <a:t>17</a:t>
            </a:fld>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3</a:t>
            </a:r>
            <a:endParaRPr lang="en-GB" dirty="0"/>
          </a:p>
        </p:txBody>
      </p:sp>
      <p:sp>
        <p:nvSpPr>
          <p:cNvPr id="3" name="Content Placeholder 2"/>
          <p:cNvSpPr>
            <a:spLocks noGrp="1"/>
          </p:cNvSpPr>
          <p:nvPr>
            <p:ph idx="1"/>
          </p:nvPr>
        </p:nvSpPr>
        <p:spPr/>
        <p:txBody>
          <a:bodyPr>
            <a:normAutofit lnSpcReduction="10000"/>
          </a:bodyPr>
          <a:lstStyle/>
          <a:p>
            <a:r>
              <a:rPr lang="en-GB" dirty="0" smtClean="0"/>
              <a:t>The 2 party system started to break down from 1974.</a:t>
            </a:r>
          </a:p>
          <a:p>
            <a:r>
              <a:rPr lang="en-GB" dirty="0" smtClean="0"/>
              <a:t>February 1974 saw a minority Labour Government.</a:t>
            </a:r>
          </a:p>
          <a:p>
            <a:r>
              <a:rPr lang="en-GB" dirty="0" smtClean="0"/>
              <a:t>October 1974 produced a miniscule Labour Parliamentary majority which only lasted to 1976 when Labour once more became a minority government and it was defeated on a vote of No Confidence in 1979.</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18</a:t>
            </a:fld>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4</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Although the Conservatives were in power from 1979-1997 it was partly because of Labour’s weakness and their national vote declined at each election.  The 1992 election saw an overall majority of 21 which was reduced by election defeats and defections so that it became a minority government by December 1996.</a:t>
            </a:r>
          </a:p>
          <a:p>
            <a:r>
              <a:rPr lang="en-GB" dirty="0" smtClean="0"/>
              <a:t>The Social Democratic party was formed out of a breakaway group from Labour in 1981 it merged with the Liberal Party in 1988 to form the Liberal Democrats and produced further increases in support for the third party.</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19</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Definitions 1</a:t>
            </a:r>
            <a:endParaRPr lang="en-GB" dirty="0"/>
          </a:p>
        </p:txBody>
      </p:sp>
      <p:sp>
        <p:nvSpPr>
          <p:cNvPr id="3" name="Content Placeholder 2"/>
          <p:cNvSpPr>
            <a:spLocks noGrp="1"/>
          </p:cNvSpPr>
          <p:nvPr>
            <p:ph idx="1"/>
          </p:nvPr>
        </p:nvSpPr>
        <p:spPr/>
        <p:txBody>
          <a:bodyPr>
            <a:normAutofit fontScale="70000" lnSpcReduction="20000"/>
          </a:bodyPr>
          <a:lstStyle/>
          <a:p>
            <a:r>
              <a:rPr lang="en-GB" i="1" dirty="0"/>
              <a:t>"A  political party may be defined as an organised and recognisable group which puts itself forward as a unity and seeks support in order to gain power to govern the society in which it operates</a:t>
            </a:r>
            <a:r>
              <a:rPr lang="en-GB" i="1" dirty="0" smtClean="0"/>
              <a:t>.“</a:t>
            </a:r>
            <a:r>
              <a:rPr lang="en-GB" dirty="0" smtClean="0"/>
              <a:t> Jim </a:t>
            </a:r>
            <a:r>
              <a:rPr lang="en-GB" dirty="0"/>
              <a:t>Cordell 'Essential Government and </a:t>
            </a:r>
            <a:r>
              <a:rPr lang="en-GB" dirty="0" smtClean="0"/>
              <a:t>Politics‘</a:t>
            </a:r>
          </a:p>
          <a:p>
            <a:r>
              <a:rPr lang="en-GB" dirty="0"/>
              <a:t>Political parties are organisations which have the aim of power in order to </a:t>
            </a:r>
            <a:r>
              <a:rPr lang="en-GB" dirty="0" smtClean="0"/>
              <a:t>run a </a:t>
            </a:r>
            <a:r>
              <a:rPr lang="en-GB" dirty="0"/>
              <a:t>state according to agreed principles and policies. </a:t>
            </a:r>
            <a:endParaRPr lang="en-GB" dirty="0" smtClean="0"/>
          </a:p>
          <a:p>
            <a:r>
              <a:rPr lang="en-GB" dirty="0" smtClean="0"/>
              <a:t>However some small parties have no real hope of gaining power and contest elections more in the hope of influencing events.</a:t>
            </a:r>
          </a:p>
          <a:p>
            <a:r>
              <a:rPr lang="en-GB" dirty="0"/>
              <a:t>Note that in contrast to pressure groups parties have the aim of political power - of being the government, or at the local level of running the council</a:t>
            </a:r>
            <a:r>
              <a:rPr lang="en-GB" dirty="0" smtClean="0"/>
              <a:t>.</a:t>
            </a:r>
          </a:p>
          <a:p>
            <a:endParaRPr lang="en-GB" dirty="0"/>
          </a:p>
          <a:p>
            <a:endParaRPr lang="en-GB" dirty="0"/>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a:t>
            </a:fld>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5</a:t>
            </a:r>
            <a:endParaRPr lang="en-GB" dirty="0"/>
          </a:p>
        </p:txBody>
      </p:sp>
      <p:sp>
        <p:nvSpPr>
          <p:cNvPr id="3" name="Content Placeholder 2"/>
          <p:cNvSpPr>
            <a:spLocks noGrp="1"/>
          </p:cNvSpPr>
          <p:nvPr>
            <p:ph idx="1"/>
          </p:nvPr>
        </p:nvSpPr>
        <p:spPr/>
        <p:txBody>
          <a:bodyPr>
            <a:normAutofit/>
          </a:bodyPr>
          <a:lstStyle/>
          <a:p>
            <a:r>
              <a:rPr lang="en-GB" dirty="0" smtClean="0"/>
              <a:t>The Labour Party was in power from 1997-2010.  However this was achieved partly because of the weakness of the Conservatives and on a historically low vote.  In 2005 Labour gained an overall  majority of 66 on only 35% of the vote.</a:t>
            </a:r>
          </a:p>
        </p:txBody>
      </p:sp>
      <p:sp>
        <p:nvSpPr>
          <p:cNvPr id="4" name="Slide Number Placeholder 3"/>
          <p:cNvSpPr>
            <a:spLocks noGrp="1"/>
          </p:cNvSpPr>
          <p:nvPr>
            <p:ph type="sldNum" sz="quarter" idx="12"/>
          </p:nvPr>
        </p:nvSpPr>
        <p:spPr/>
        <p:txBody>
          <a:bodyPr/>
          <a:lstStyle/>
          <a:p>
            <a:fld id="{927C1E44-D65D-4321-A81D-B7AE97F9DFE1}" type="slidenum">
              <a:rPr lang="en-GB" smtClean="0"/>
              <a:pPr/>
              <a:t>20</a:t>
            </a:fld>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nvGraphicFramePr>
        <p:xfrm>
          <a:off x="50800" y="885825"/>
          <a:ext cx="9042400" cy="556303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6</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Devolution has transformed the party situation with PR in use.  In both Scotland and Wales there are multi party systems.</a:t>
            </a:r>
          </a:p>
          <a:p>
            <a:r>
              <a:rPr lang="en-GB" dirty="0" smtClean="0"/>
              <a:t>In Scotland the Scottish National Party has increased its support.</a:t>
            </a:r>
          </a:p>
          <a:p>
            <a:r>
              <a:rPr lang="en-GB" dirty="0" smtClean="0"/>
              <a:t>It has had continuous representation in the UK parliament since 1967 and currently has 6 seats.</a:t>
            </a:r>
          </a:p>
          <a:p>
            <a:r>
              <a:rPr lang="en-GB" dirty="0" smtClean="0"/>
              <a:t>It has improved its position in the Scottish Parliament and in the 2011 Scottish Parliament Election gained 45.4% and 69 seats (including 53 First Past the Post seats) and formed the first Scottish </a:t>
            </a:r>
            <a:r>
              <a:rPr lang="en-GB" dirty="0" smtClean="0"/>
              <a:t>government </a:t>
            </a:r>
            <a:r>
              <a:rPr lang="en-GB" dirty="0" smtClean="0"/>
              <a:t>with an overall majority.</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22</a:t>
            </a:fld>
            <a:endParaRPr lang="en-GB"/>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7</a:t>
            </a:r>
            <a:endParaRPr lang="en-GB" dirty="0"/>
          </a:p>
        </p:txBody>
      </p:sp>
      <p:sp>
        <p:nvSpPr>
          <p:cNvPr id="3" name="Content Placeholder 2"/>
          <p:cNvSpPr>
            <a:spLocks noGrp="1"/>
          </p:cNvSpPr>
          <p:nvPr>
            <p:ph idx="1"/>
          </p:nvPr>
        </p:nvSpPr>
        <p:spPr/>
        <p:txBody>
          <a:bodyPr>
            <a:normAutofit fontScale="92500"/>
          </a:bodyPr>
          <a:lstStyle/>
          <a:p>
            <a:r>
              <a:rPr lang="en-GB" dirty="0" smtClean="0"/>
              <a:t>In Wales the Welsh nationalists Plaid </a:t>
            </a:r>
            <a:r>
              <a:rPr lang="en-GB" dirty="0" err="1" smtClean="0"/>
              <a:t>Cymru</a:t>
            </a:r>
            <a:r>
              <a:rPr lang="en-GB" dirty="0" smtClean="0"/>
              <a:t> have had less success than the SNP in Scotland.</a:t>
            </a:r>
          </a:p>
          <a:p>
            <a:r>
              <a:rPr lang="en-GB" dirty="0" smtClean="0"/>
              <a:t>It first won a parliamentary seat in 1966 and has had continuous representation in the UK parliament since 1974 and currently has 3 seats.</a:t>
            </a:r>
          </a:p>
          <a:p>
            <a:r>
              <a:rPr lang="en-GB" dirty="0" smtClean="0"/>
              <a:t>It gained 28% of the vote in the 1999 Welsh Assembly but its vote has since declined and in 2011 it gained 19% of the vote.</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23</a:t>
            </a:fld>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8</a:t>
            </a:r>
            <a:endParaRPr lang="en-GB" dirty="0"/>
          </a:p>
        </p:txBody>
      </p:sp>
      <p:sp>
        <p:nvSpPr>
          <p:cNvPr id="3" name="Content Placeholder 2"/>
          <p:cNvSpPr>
            <a:spLocks noGrp="1"/>
          </p:cNvSpPr>
          <p:nvPr>
            <p:ph idx="1"/>
          </p:nvPr>
        </p:nvSpPr>
        <p:spPr/>
        <p:txBody>
          <a:bodyPr>
            <a:normAutofit fontScale="70000" lnSpcReduction="20000"/>
          </a:bodyPr>
          <a:lstStyle/>
          <a:p>
            <a:r>
              <a:rPr lang="en-GB" b="1" dirty="0" smtClean="0"/>
              <a:t>Northern Ireland</a:t>
            </a:r>
          </a:p>
          <a:p>
            <a:r>
              <a:rPr lang="en-GB" dirty="0" smtClean="0"/>
              <a:t>The Unionist party dominated Northern Irish politics from 1922 to 1970 and won every election to the old Stormont Parliament.  It won 10 or 11 of the then 12 NI seats in the UK parliament and its MPs took the Conservative whip.</a:t>
            </a:r>
          </a:p>
          <a:p>
            <a:r>
              <a:rPr lang="en-GB" dirty="0" smtClean="0"/>
              <a:t>It gradually lost its support and has been supplanted by the Democratic Unionist Party as the principal protestant party.  The DUP currently has 9 UK seats.</a:t>
            </a:r>
          </a:p>
          <a:p>
            <a:r>
              <a:rPr lang="en-GB" dirty="0" smtClean="0"/>
              <a:t>Sinn Fein increased its support from the Catholic community and has 5 UK seats.</a:t>
            </a:r>
          </a:p>
          <a:p>
            <a:r>
              <a:rPr lang="en-GB" dirty="0" smtClean="0"/>
              <a:t>It has replaced the Social Democratic and Labour Party as the main catholic party but this still has 2 UK seats.</a:t>
            </a:r>
          </a:p>
          <a:p>
            <a:r>
              <a:rPr lang="en-GB" dirty="0" smtClean="0"/>
              <a:t>The non sectarian Alliance Party has 1 UK seat as has an independent unionist.</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24</a:t>
            </a:fld>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changing Party System 9</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The 2010 election saw 85 MPs from parties other than Labour or Conservative as opposed to 38 in 1974.</a:t>
            </a:r>
          </a:p>
          <a:p>
            <a:r>
              <a:rPr lang="en-GB" dirty="0" smtClean="0"/>
              <a:t>PR at European elections has enabled small parties to gain representation and this has given them greater credibility in UK parliamentary elections.  </a:t>
            </a:r>
          </a:p>
          <a:p>
            <a:r>
              <a:rPr lang="en-GB" dirty="0" smtClean="0"/>
              <a:t>Thus the Green party gained its first MP in 2010 and UKIP emerged as the 4</a:t>
            </a:r>
            <a:r>
              <a:rPr lang="en-GB" baseline="30000" dirty="0" smtClean="0"/>
              <a:t>th</a:t>
            </a:r>
            <a:r>
              <a:rPr lang="en-GB" dirty="0" smtClean="0"/>
              <a:t> party even though it did not gain a UK parliamentary seat.</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25</a:t>
            </a:fld>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652934"/>
          </a:xfrm>
        </p:spPr>
        <p:txBody>
          <a:bodyPr>
            <a:normAutofit fontScale="90000"/>
          </a:bodyPr>
          <a:lstStyle/>
          <a:p>
            <a:r>
              <a:rPr lang="en-GB" dirty="0" smtClean="0"/>
              <a:t>The changing Party System 10</a:t>
            </a:r>
            <a:endParaRPr lang="en-GB" dirty="0"/>
          </a:p>
        </p:txBody>
      </p:sp>
      <p:sp>
        <p:nvSpPr>
          <p:cNvPr id="3" name="Content Placeholder 2"/>
          <p:cNvSpPr>
            <a:spLocks noGrp="1"/>
          </p:cNvSpPr>
          <p:nvPr>
            <p:ph idx="1"/>
          </p:nvPr>
        </p:nvSpPr>
        <p:spPr>
          <a:xfrm>
            <a:off x="0" y="548680"/>
            <a:ext cx="8229600" cy="4525963"/>
          </a:xfrm>
        </p:spPr>
        <p:txBody>
          <a:bodyPr/>
          <a:lstStyle/>
          <a:p>
            <a:r>
              <a:rPr lang="en-GB" dirty="0" smtClean="0"/>
              <a:t>Thus we have a much more multi party system in the UK than previously.</a:t>
            </a:r>
          </a:p>
          <a:p>
            <a:r>
              <a:rPr lang="en-GB" dirty="0" smtClean="0"/>
              <a:t>The electoral system has disguised this trend to some extent but it appears that it will continue.</a:t>
            </a:r>
          </a:p>
          <a:p>
            <a:r>
              <a:rPr lang="en-GB" dirty="0" smtClean="0"/>
              <a:t>A politician is a person with whose politics you don't agree; if you agree with him he is a statesman - David Lloyd George</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26</a:t>
            </a:fld>
            <a:endParaRPr lang="en-GB"/>
          </a:p>
        </p:txBody>
      </p:sp>
      <p:pic>
        <p:nvPicPr>
          <p:cNvPr id="5" name="Picture 4" descr="fence595.jpg"/>
          <p:cNvPicPr>
            <a:picLocks noChangeAspect="1"/>
          </p:cNvPicPr>
          <p:nvPr/>
        </p:nvPicPr>
        <p:blipFill>
          <a:blip r:embed="rId2" cstate="print"/>
          <a:srcRect l="25823" r="15357"/>
          <a:stretch>
            <a:fillRect/>
          </a:stretch>
        </p:blipFill>
        <p:spPr>
          <a:xfrm>
            <a:off x="6191672" y="4158543"/>
            <a:ext cx="2952328" cy="26994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Definitions 2</a:t>
            </a:r>
            <a:endParaRPr lang="en-GB" dirty="0"/>
          </a:p>
        </p:txBody>
      </p:sp>
      <p:sp>
        <p:nvSpPr>
          <p:cNvPr id="3" name="Content Placeholder 2"/>
          <p:cNvSpPr>
            <a:spLocks noGrp="1"/>
          </p:cNvSpPr>
          <p:nvPr>
            <p:ph idx="1"/>
          </p:nvPr>
        </p:nvSpPr>
        <p:spPr/>
        <p:txBody>
          <a:bodyPr>
            <a:normAutofit fontScale="92500"/>
          </a:bodyPr>
          <a:lstStyle/>
          <a:p>
            <a:r>
              <a:rPr lang="en-GB" dirty="0" smtClean="0"/>
              <a:t>"... a body of men united for promoting by their joint endeavours the national interest upon some particular principle in which they are all agreed“ Edmund Burke in “Thoughts on the causes of the Present Discontent” in Works II 1770.</a:t>
            </a:r>
          </a:p>
          <a:p>
            <a:r>
              <a:rPr lang="en-GB" dirty="0" smtClean="0"/>
              <a:t>But this would include all factions, it leaves out the idea of organisation.</a:t>
            </a:r>
          </a:p>
          <a:p>
            <a:r>
              <a:rPr lang="en-GB" dirty="0" smtClean="0"/>
              <a:t>“Party is the madness of many, for the gain of a few.” Jonathan Swift 1711</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3</a:t>
            </a:fld>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Development of Parties in the UK 1</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Parties are a relatively new phenomena.  They do not exist in ancient history.</a:t>
            </a:r>
          </a:p>
          <a:p>
            <a:r>
              <a:rPr lang="en-GB" dirty="0" smtClean="0"/>
              <a:t>Modern Political Parties are a development which stems from the development of representative government and the development of the franchise.</a:t>
            </a:r>
          </a:p>
          <a:p>
            <a:r>
              <a:rPr lang="en-GB" dirty="0" smtClean="0"/>
              <a:t>In the 18</a:t>
            </a:r>
            <a:r>
              <a:rPr lang="en-GB" baseline="30000" dirty="0" smtClean="0"/>
              <a:t>th</a:t>
            </a:r>
            <a:r>
              <a:rPr lang="en-GB" dirty="0" smtClean="0"/>
              <a:t> century what were called parties we would now see as factions – loose groups of like minded people centred around particular personalities.  These were the Whigs and the Tories.</a:t>
            </a:r>
          </a:p>
          <a:p>
            <a:r>
              <a:rPr lang="en-GB" dirty="0" smtClean="0"/>
              <a:t>These developed into the Liberals and the Conservatives in the 19</a:t>
            </a:r>
            <a:r>
              <a:rPr lang="en-GB" baseline="30000" dirty="0" smtClean="0"/>
              <a:t>th</a:t>
            </a:r>
            <a:r>
              <a:rPr lang="en-GB" dirty="0" smtClean="0"/>
              <a:t> century.  </a:t>
            </a:r>
          </a:p>
        </p:txBody>
      </p:sp>
      <p:sp>
        <p:nvSpPr>
          <p:cNvPr id="4" name="Slide Number Placeholder 3"/>
          <p:cNvSpPr>
            <a:spLocks noGrp="1"/>
          </p:cNvSpPr>
          <p:nvPr>
            <p:ph type="sldNum" sz="quarter" idx="12"/>
          </p:nvPr>
        </p:nvSpPr>
        <p:spPr/>
        <p:txBody>
          <a:bodyPr/>
          <a:lstStyle/>
          <a:p>
            <a:fld id="{927C1E44-D65D-4321-A81D-B7AE97F9DFE1}" type="slidenum">
              <a:rPr lang="en-GB" smtClean="0"/>
              <a:pPr/>
              <a:t>4</a:t>
            </a:fld>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922114"/>
          </a:xfrm>
        </p:spPr>
        <p:txBody>
          <a:bodyPr/>
          <a:lstStyle/>
          <a:p>
            <a:r>
              <a:rPr lang="en-GB" dirty="0" smtClean="0"/>
              <a:t>Development of Parties in the UK 2</a:t>
            </a:r>
            <a:endParaRPr lang="en-GB" dirty="0"/>
          </a:p>
        </p:txBody>
      </p:sp>
      <p:sp>
        <p:nvSpPr>
          <p:cNvPr id="3" name="Content Placeholder 2"/>
          <p:cNvSpPr>
            <a:spLocks noGrp="1"/>
          </p:cNvSpPr>
          <p:nvPr>
            <p:ph idx="1"/>
          </p:nvPr>
        </p:nvSpPr>
        <p:spPr>
          <a:xfrm>
            <a:off x="467544" y="836712"/>
            <a:ext cx="8229600" cy="1612776"/>
          </a:xfrm>
        </p:spPr>
        <p:txBody>
          <a:bodyPr/>
          <a:lstStyle/>
          <a:p>
            <a:r>
              <a:rPr lang="en-GB" dirty="0" smtClean="0"/>
              <a:t>The Labour Party was created outside Parliament by the Trade Union movement in order to gain parliamentary representation.</a:t>
            </a:r>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5</a:t>
            </a:fld>
            <a:endParaRPr lang="en-GB"/>
          </a:p>
        </p:txBody>
      </p:sp>
      <p:pic>
        <p:nvPicPr>
          <p:cNvPr id="5" name="Picture 4" descr="ILP-washerwomen1.jpg"/>
          <p:cNvPicPr>
            <a:picLocks noChangeAspect="1"/>
          </p:cNvPicPr>
          <p:nvPr/>
        </p:nvPicPr>
        <p:blipFill>
          <a:blip r:embed="rId2" cstate="print"/>
          <a:stretch>
            <a:fillRect/>
          </a:stretch>
        </p:blipFill>
        <p:spPr>
          <a:xfrm>
            <a:off x="1403648" y="2596260"/>
            <a:ext cx="5868144" cy="426174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Political parties 1</a:t>
            </a:r>
            <a:endParaRPr lang="en-GB" dirty="0"/>
          </a:p>
        </p:txBody>
      </p:sp>
      <p:sp>
        <p:nvSpPr>
          <p:cNvPr id="3" name="Content Placeholder 2"/>
          <p:cNvSpPr>
            <a:spLocks noGrp="1"/>
          </p:cNvSpPr>
          <p:nvPr>
            <p:ph sz="half" idx="1"/>
          </p:nvPr>
        </p:nvSpPr>
        <p:spPr/>
        <p:txBody>
          <a:bodyPr>
            <a:normAutofit fontScale="77500" lnSpcReduction="20000"/>
          </a:bodyPr>
          <a:lstStyle/>
          <a:p>
            <a:r>
              <a:rPr lang="en-GB" b="1" dirty="0" smtClean="0"/>
              <a:t>The Catch-all Party</a:t>
            </a:r>
            <a:endParaRPr lang="en-GB" dirty="0" smtClean="0"/>
          </a:p>
          <a:p>
            <a:r>
              <a:rPr lang="en-GB" dirty="0" smtClean="0"/>
              <a:t>This is a party that seeks to appeal to the widest possible range of voters.  It would try to attract a wide range of opinions and groups. </a:t>
            </a:r>
          </a:p>
          <a:p>
            <a:r>
              <a:rPr lang="en-GB" dirty="0" smtClean="0"/>
              <a:t>Advocates believe that people with a broad variety of political approaches and viewpoints can unite within a single party to advance shared core issues, even if they disagree in other areas.</a:t>
            </a:r>
          </a:p>
        </p:txBody>
      </p:sp>
      <p:pic>
        <p:nvPicPr>
          <p:cNvPr id="6" name="Content Placeholder 5" descr="5a156461c0236537ca46451c634a3c88_brand_politics.gif"/>
          <p:cNvPicPr>
            <a:picLocks noGrp="1" noChangeAspect="1"/>
          </p:cNvPicPr>
          <p:nvPr>
            <p:ph sz="half" idx="2"/>
          </p:nvPr>
        </p:nvPicPr>
        <p:blipFill>
          <a:blip r:embed="rId2" cstate="print"/>
          <a:stretch>
            <a:fillRect/>
          </a:stretch>
        </p:blipFill>
        <p:spPr>
          <a:xfrm>
            <a:off x="4932040" y="2132856"/>
            <a:ext cx="3818901" cy="3093310"/>
          </a:xfrm>
        </p:spPr>
      </p:pic>
      <p:sp>
        <p:nvSpPr>
          <p:cNvPr id="4" name="Slide Number Placeholder 3"/>
          <p:cNvSpPr>
            <a:spLocks noGrp="1"/>
          </p:cNvSpPr>
          <p:nvPr>
            <p:ph type="sldNum" sz="quarter" idx="12"/>
          </p:nvPr>
        </p:nvSpPr>
        <p:spPr/>
        <p:txBody>
          <a:bodyPr/>
          <a:lstStyle/>
          <a:p>
            <a:fld id="{927C1E44-D65D-4321-A81D-B7AE97F9DFE1}" type="slidenum">
              <a:rPr lang="en-GB" smtClean="0"/>
              <a:pPr/>
              <a:t>6</a:t>
            </a:fld>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Political parties 2</a:t>
            </a:r>
            <a:endParaRPr lang="en-GB" dirty="0"/>
          </a:p>
        </p:txBody>
      </p:sp>
      <p:sp>
        <p:nvSpPr>
          <p:cNvPr id="3" name="Content Placeholder 2"/>
          <p:cNvSpPr>
            <a:spLocks noGrp="1"/>
          </p:cNvSpPr>
          <p:nvPr>
            <p:ph idx="1"/>
          </p:nvPr>
        </p:nvSpPr>
        <p:spPr/>
        <p:txBody>
          <a:bodyPr>
            <a:normAutofit fontScale="70000" lnSpcReduction="20000"/>
          </a:bodyPr>
          <a:lstStyle/>
          <a:p>
            <a:r>
              <a:rPr lang="en-GB" b="1" dirty="0" smtClean="0"/>
              <a:t>The Programmatic Party</a:t>
            </a:r>
          </a:p>
          <a:p>
            <a:r>
              <a:rPr lang="en-GB" dirty="0" smtClean="0"/>
              <a:t> Programmatic parties base their work on specific party programs.</a:t>
            </a:r>
          </a:p>
          <a:p>
            <a:r>
              <a:rPr lang="en-GB" dirty="0" smtClean="0"/>
              <a:t>They mobilize voters along social divides and issues. The aims and policy proposals outlined in those platforms draw from a certain set of ideological values (e.g. conservative, liberal, socialist, communist, or religious values). </a:t>
            </a:r>
          </a:p>
          <a:p>
            <a:r>
              <a:rPr lang="en-GB" dirty="0" smtClean="0"/>
              <a:t>The features of their respective programs are easily seen and the voter can easily choose between parties.</a:t>
            </a:r>
          </a:p>
          <a:p>
            <a:r>
              <a:rPr lang="en-GB" dirty="0" smtClean="0"/>
              <a:t>British political parties are a combination of both types. </a:t>
            </a:r>
          </a:p>
          <a:p>
            <a:r>
              <a:rPr lang="en-GB" dirty="0" smtClean="0"/>
              <a:t>The Labour party moved away from a programmatic base with the New Labour project in the 90s with the abandonment of Clause IV of its constitution in 1995.</a:t>
            </a:r>
          </a:p>
          <a:p>
            <a:r>
              <a:rPr lang="en-GB" dirty="0" smtClean="0"/>
              <a:t>It could be argued that the Conservative party has become more ideological since Mrs Thatcher.</a:t>
            </a:r>
            <a:br>
              <a:rPr lang="en-GB" dirty="0" smtClean="0"/>
            </a:br>
            <a:endParaRPr lang="en-GB" dirty="0" smtClean="0"/>
          </a:p>
          <a:p>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7</a:t>
            </a:fld>
            <a:endParaRPr lang="en-GB"/>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Differences between Programmatic and Catch-All Parties</a:t>
            </a:r>
            <a:endParaRPr lang="en-GB" dirty="0"/>
          </a:p>
        </p:txBody>
      </p:sp>
      <p:graphicFrame>
        <p:nvGraphicFramePr>
          <p:cNvPr id="4" name="Content Placeholder 3"/>
          <p:cNvGraphicFramePr>
            <a:graphicFrameLocks noGrp="1"/>
          </p:cNvGraphicFramePr>
          <p:nvPr>
            <p:ph idx="1"/>
          </p:nvPr>
        </p:nvGraphicFramePr>
        <p:xfrm>
          <a:off x="457200" y="1600200"/>
          <a:ext cx="8229600" cy="4637112"/>
        </p:xfrm>
        <a:graphic>
          <a:graphicData uri="http://schemas.openxmlformats.org/drawingml/2006/table">
            <a:tbl>
              <a:tblPr firstRow="1" bandRow="1">
                <a:tableStyleId>{5C22544A-7EE6-4342-B048-85BDC9FD1C3A}</a:tableStyleId>
              </a:tblPr>
              <a:tblGrid>
                <a:gridCol w="4114800"/>
                <a:gridCol w="4114800"/>
              </a:tblGrid>
              <a:tr h="579639">
                <a:tc>
                  <a:txBody>
                    <a:bodyPr/>
                    <a:lstStyle/>
                    <a:p>
                      <a:r>
                        <a:rPr lang="en-GB" sz="3200" dirty="0" smtClean="0"/>
                        <a:t>Programmatic</a:t>
                      </a:r>
                      <a:endParaRPr lang="en-GB" sz="3200" dirty="0"/>
                    </a:p>
                  </a:txBody>
                  <a:tcPr/>
                </a:tc>
                <a:tc>
                  <a:txBody>
                    <a:bodyPr/>
                    <a:lstStyle/>
                    <a:p>
                      <a:r>
                        <a:rPr lang="en-GB" sz="3200" dirty="0" smtClean="0"/>
                        <a:t>Catch-All Parties</a:t>
                      </a:r>
                      <a:endParaRPr lang="en-GB" sz="3200" dirty="0"/>
                    </a:p>
                  </a:txBody>
                  <a:tcPr/>
                </a:tc>
              </a:tr>
              <a:tr h="579639">
                <a:tc>
                  <a:txBody>
                    <a:bodyPr/>
                    <a:lstStyle/>
                    <a:p>
                      <a:r>
                        <a:rPr lang="en-GB" sz="3200" dirty="0" smtClean="0"/>
                        <a:t>Ideological</a:t>
                      </a:r>
                      <a:endParaRPr lang="en-GB" sz="3200" dirty="0"/>
                    </a:p>
                  </a:txBody>
                  <a:tcPr/>
                </a:tc>
                <a:tc>
                  <a:txBody>
                    <a:bodyPr/>
                    <a:lstStyle/>
                    <a:p>
                      <a:r>
                        <a:rPr lang="en-GB" sz="3200" dirty="0" smtClean="0"/>
                        <a:t>Pragmatic</a:t>
                      </a:r>
                      <a:endParaRPr lang="en-GB" sz="3200" dirty="0"/>
                    </a:p>
                  </a:txBody>
                  <a:tcPr/>
                </a:tc>
              </a:tr>
              <a:tr h="579639">
                <a:tc>
                  <a:txBody>
                    <a:bodyPr/>
                    <a:lstStyle/>
                    <a:p>
                      <a:r>
                        <a:rPr lang="en-GB" sz="3200" dirty="0" smtClean="0"/>
                        <a:t>Long-term</a:t>
                      </a:r>
                      <a:r>
                        <a:rPr lang="en-GB" sz="3200" baseline="0" dirty="0" smtClean="0"/>
                        <a:t> goals</a:t>
                      </a:r>
                      <a:endParaRPr lang="en-GB" sz="3200" dirty="0"/>
                    </a:p>
                  </a:txBody>
                  <a:tcPr/>
                </a:tc>
                <a:tc>
                  <a:txBody>
                    <a:bodyPr/>
                    <a:lstStyle/>
                    <a:p>
                      <a:r>
                        <a:rPr lang="en-GB" sz="3200" dirty="0" smtClean="0"/>
                        <a:t>Short term popularity</a:t>
                      </a:r>
                      <a:endParaRPr lang="en-GB" sz="3200" dirty="0"/>
                    </a:p>
                  </a:txBody>
                  <a:tcPr/>
                </a:tc>
              </a:tr>
              <a:tr h="579639">
                <a:tc>
                  <a:txBody>
                    <a:bodyPr/>
                    <a:lstStyle/>
                    <a:p>
                      <a:r>
                        <a:rPr lang="en-GB" sz="3200" dirty="0" smtClean="0"/>
                        <a:t>Fixed values</a:t>
                      </a:r>
                      <a:endParaRPr lang="en-GB" sz="3200" dirty="0"/>
                    </a:p>
                  </a:txBody>
                  <a:tcPr/>
                </a:tc>
                <a:tc>
                  <a:txBody>
                    <a:bodyPr/>
                    <a:lstStyle/>
                    <a:p>
                      <a:r>
                        <a:rPr lang="en-GB" sz="3200" dirty="0" smtClean="0"/>
                        <a:t>Flexible values</a:t>
                      </a:r>
                      <a:endParaRPr lang="en-GB" sz="3200" dirty="0"/>
                    </a:p>
                  </a:txBody>
                  <a:tcPr/>
                </a:tc>
              </a:tr>
              <a:tr h="579639">
                <a:tc>
                  <a:txBody>
                    <a:bodyPr/>
                    <a:lstStyle/>
                    <a:p>
                      <a:r>
                        <a:rPr lang="en-GB" sz="3200" dirty="0" smtClean="0"/>
                        <a:t>Shape public opinion</a:t>
                      </a:r>
                      <a:endParaRPr lang="en-GB" sz="3200" dirty="0"/>
                    </a:p>
                  </a:txBody>
                  <a:tcPr/>
                </a:tc>
                <a:tc>
                  <a:txBody>
                    <a:bodyPr/>
                    <a:lstStyle/>
                    <a:p>
                      <a:r>
                        <a:rPr lang="en-GB" sz="3200" dirty="0" smtClean="0"/>
                        <a:t>Follow public opinion</a:t>
                      </a:r>
                      <a:endParaRPr lang="en-GB" sz="3200" dirty="0"/>
                    </a:p>
                  </a:txBody>
                  <a:tcPr/>
                </a:tc>
              </a:tr>
              <a:tr h="579639">
                <a:tc>
                  <a:txBody>
                    <a:bodyPr/>
                    <a:lstStyle/>
                    <a:p>
                      <a:r>
                        <a:rPr lang="en-GB" sz="3200" dirty="0" smtClean="0"/>
                        <a:t>Traditional policies</a:t>
                      </a:r>
                      <a:endParaRPr lang="en-GB" sz="3200" dirty="0"/>
                    </a:p>
                  </a:txBody>
                  <a:tcPr/>
                </a:tc>
                <a:tc>
                  <a:txBody>
                    <a:bodyPr/>
                    <a:lstStyle/>
                    <a:p>
                      <a:r>
                        <a:rPr lang="en-GB" sz="3200" dirty="0" smtClean="0"/>
                        <a:t>Policy renewal</a:t>
                      </a:r>
                      <a:endParaRPr lang="en-GB" sz="3200" dirty="0"/>
                    </a:p>
                  </a:txBody>
                  <a:tcPr/>
                </a:tc>
              </a:tr>
              <a:tr h="579639">
                <a:tc>
                  <a:txBody>
                    <a:bodyPr/>
                    <a:lstStyle/>
                    <a:p>
                      <a:r>
                        <a:rPr lang="en-GB" sz="3200" dirty="0" smtClean="0"/>
                        <a:t>Class-based support</a:t>
                      </a:r>
                      <a:endParaRPr lang="en-GB" sz="3200" dirty="0"/>
                    </a:p>
                  </a:txBody>
                  <a:tcPr/>
                </a:tc>
                <a:tc>
                  <a:txBody>
                    <a:bodyPr/>
                    <a:lstStyle/>
                    <a:p>
                      <a:r>
                        <a:rPr lang="en-GB" sz="3200" dirty="0" smtClean="0"/>
                        <a:t>Classless support</a:t>
                      </a:r>
                      <a:endParaRPr lang="en-GB" sz="3200" dirty="0"/>
                    </a:p>
                  </a:txBody>
                  <a:tcPr/>
                </a:tc>
              </a:tr>
              <a:tr h="579639">
                <a:tc>
                  <a:txBody>
                    <a:bodyPr/>
                    <a:lstStyle/>
                    <a:p>
                      <a:r>
                        <a:rPr lang="en-GB" sz="3200" dirty="0" smtClean="0"/>
                        <a:t>Strong activist base</a:t>
                      </a:r>
                      <a:endParaRPr lang="en-GB" sz="3200" dirty="0"/>
                    </a:p>
                  </a:txBody>
                  <a:tcPr/>
                </a:tc>
                <a:tc>
                  <a:txBody>
                    <a:bodyPr/>
                    <a:lstStyle/>
                    <a:p>
                      <a:r>
                        <a:rPr lang="en-GB" sz="3200" dirty="0" smtClean="0"/>
                        <a:t>Weak activist base</a:t>
                      </a:r>
                      <a:endParaRPr lang="en-GB" sz="3200" dirty="0"/>
                    </a:p>
                  </a:txBody>
                  <a:tcPr/>
                </a:tc>
              </a:tr>
            </a:tbl>
          </a:graphicData>
        </a:graphic>
      </p:graphicFrame>
      <p:sp>
        <p:nvSpPr>
          <p:cNvPr id="5" name="TextBox 4"/>
          <p:cNvSpPr txBox="1"/>
          <p:nvPr/>
        </p:nvSpPr>
        <p:spPr>
          <a:xfrm>
            <a:off x="611560" y="6381328"/>
            <a:ext cx="7344816" cy="369332"/>
          </a:xfrm>
          <a:prstGeom prst="rect">
            <a:avLst/>
          </a:prstGeom>
          <a:noFill/>
        </p:spPr>
        <p:txBody>
          <a:bodyPr wrap="square" rtlCol="0">
            <a:spAutoFit/>
          </a:bodyPr>
          <a:lstStyle/>
          <a:p>
            <a:r>
              <a:rPr lang="en-GB" dirty="0" smtClean="0"/>
              <a:t>From Essentials of UK Politics by Andrew Heywood</a:t>
            </a:r>
            <a:endParaRPr lang="en-GB" dirty="0"/>
          </a:p>
        </p:txBody>
      </p:sp>
      <p:sp>
        <p:nvSpPr>
          <p:cNvPr id="6" name="Slide Number Placeholder 5"/>
          <p:cNvSpPr>
            <a:spLocks noGrp="1"/>
          </p:cNvSpPr>
          <p:nvPr>
            <p:ph type="sldNum" sz="quarter" idx="12"/>
          </p:nvPr>
        </p:nvSpPr>
        <p:spPr/>
        <p:txBody>
          <a:bodyPr/>
          <a:lstStyle/>
          <a:p>
            <a:fld id="{927C1E44-D65D-4321-A81D-B7AE97F9DFE1}" type="slidenum">
              <a:rPr lang="en-GB" smtClean="0"/>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functions of Parties 1</a:t>
            </a:r>
            <a:br>
              <a:rPr lang="en-GB" dirty="0" smtClean="0"/>
            </a:br>
            <a:r>
              <a:rPr lang="en-GB" dirty="0" smtClean="0"/>
              <a:t>- What are they for?</a:t>
            </a:r>
            <a:endParaRPr lang="en-GB" dirty="0"/>
          </a:p>
        </p:txBody>
      </p:sp>
      <p:sp>
        <p:nvSpPr>
          <p:cNvPr id="3" name="Content Placeholder 2"/>
          <p:cNvSpPr>
            <a:spLocks noGrp="1"/>
          </p:cNvSpPr>
          <p:nvPr>
            <p:ph idx="1"/>
          </p:nvPr>
        </p:nvSpPr>
        <p:spPr/>
        <p:txBody>
          <a:bodyPr>
            <a:normAutofit fontScale="70000" lnSpcReduction="20000"/>
          </a:bodyPr>
          <a:lstStyle/>
          <a:p>
            <a:r>
              <a:rPr lang="en-GB" b="1" dirty="0" smtClean="0"/>
              <a:t>Parties provide for representation.</a:t>
            </a:r>
            <a:r>
              <a:rPr lang="en-GB" dirty="0" smtClean="0"/>
              <a:t/>
            </a:r>
            <a:br>
              <a:rPr lang="en-GB" dirty="0" smtClean="0"/>
            </a:br>
            <a:r>
              <a:rPr lang="en-GB" dirty="0" smtClean="0"/>
              <a:t>They allow the voter to make a choice between candidates. It is difficult for voters to know what individual candidates stand for, whereas a voter can become familiar with the positions of the main parties.</a:t>
            </a:r>
            <a:br>
              <a:rPr lang="en-GB" dirty="0" smtClean="0"/>
            </a:br>
            <a:r>
              <a:rPr lang="en-GB" dirty="0" smtClean="0"/>
              <a:t>It also enables a voter to vote for a government of their choice.</a:t>
            </a:r>
          </a:p>
          <a:p>
            <a:r>
              <a:rPr lang="en-GB" dirty="0" smtClean="0"/>
              <a:t>However</a:t>
            </a:r>
            <a:r>
              <a:rPr lang="en-GB" baseline="30000" dirty="0" smtClean="0"/>
              <a:t>1</a:t>
            </a:r>
            <a:r>
              <a:rPr lang="en-GB" dirty="0" smtClean="0"/>
              <a:t> –</a:t>
            </a:r>
          </a:p>
          <a:p>
            <a:r>
              <a:rPr lang="en-GB" dirty="0" smtClean="0"/>
              <a:t>The electorate is not always well informed and rational in choosing between parties – the party image and the personality of its leader may be as important as its policies.</a:t>
            </a:r>
          </a:p>
          <a:p>
            <a:r>
              <a:rPr lang="en-GB" dirty="0" smtClean="0"/>
              <a:t>FPTP means a party needs only 35-40% of the vote to win a general election.</a:t>
            </a:r>
          </a:p>
          <a:p>
            <a:pPr>
              <a:buNone/>
            </a:pPr>
            <a:r>
              <a:rPr lang="en-GB" baseline="30000" dirty="0" smtClean="0"/>
              <a:t>1 	</a:t>
            </a:r>
            <a:r>
              <a:rPr lang="en-GB" dirty="0" smtClean="0"/>
              <a:t>The criticisms of the functions of parties are drawn from Essentials of UK Politics by Andrew Heywood. </a:t>
            </a:r>
            <a:endParaRPr lang="en-GB" dirty="0"/>
          </a:p>
        </p:txBody>
      </p:sp>
      <p:sp>
        <p:nvSpPr>
          <p:cNvPr id="4" name="Slide Number Placeholder 3"/>
          <p:cNvSpPr>
            <a:spLocks noGrp="1"/>
          </p:cNvSpPr>
          <p:nvPr>
            <p:ph type="sldNum" sz="quarter" idx="12"/>
          </p:nvPr>
        </p:nvSpPr>
        <p:spPr/>
        <p:txBody>
          <a:bodyPr/>
          <a:lstStyle/>
          <a:p>
            <a:fld id="{927C1E44-D65D-4321-A81D-B7AE97F9DFE1}" type="slidenum">
              <a:rPr lang="en-GB" smtClean="0"/>
              <a:pPr/>
              <a:t>9</a:t>
            </a:fld>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859</TotalTime>
  <Words>1486</Words>
  <Application>Microsoft Office PowerPoint</Application>
  <PresentationFormat>On-screen Show (4:3)</PresentationFormat>
  <Paragraphs>151</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Office Theme</vt:lpstr>
      <vt:lpstr>Political Parties</vt:lpstr>
      <vt:lpstr>Definitions 1</vt:lpstr>
      <vt:lpstr>Definitions 2</vt:lpstr>
      <vt:lpstr>Development of Parties in the UK 1</vt:lpstr>
      <vt:lpstr>Development of Parties in the UK 2</vt:lpstr>
      <vt:lpstr>Types of Political parties 1</vt:lpstr>
      <vt:lpstr>Types of Political parties 2</vt:lpstr>
      <vt:lpstr>The Differences between Programmatic and Catch-All Parties</vt:lpstr>
      <vt:lpstr>The functions of Parties 1 - What are they for?</vt:lpstr>
      <vt:lpstr>The functions of Parties 2</vt:lpstr>
      <vt:lpstr>The functions of Parties 3</vt:lpstr>
      <vt:lpstr>The functions of Parties 4</vt:lpstr>
      <vt:lpstr>The functions of Parties 5</vt:lpstr>
      <vt:lpstr>The functions of Parties 6</vt:lpstr>
      <vt:lpstr>The functions of Parties 7 Conclusion</vt:lpstr>
      <vt:lpstr>The changing Party System 1 Types of Party system</vt:lpstr>
      <vt:lpstr>The changing Party System 2 The UK</vt:lpstr>
      <vt:lpstr>The changing Party System 3</vt:lpstr>
      <vt:lpstr>The changing Party System 4</vt:lpstr>
      <vt:lpstr>The changing Party System 5</vt:lpstr>
      <vt:lpstr>Slide 21</vt:lpstr>
      <vt:lpstr>The changing Party System 6</vt:lpstr>
      <vt:lpstr>The changing Party System 7</vt:lpstr>
      <vt:lpstr>The changing Party System 8</vt:lpstr>
      <vt:lpstr>The changing Party System 9</vt:lpstr>
      <vt:lpstr>The changing Party System 10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Parties</dc:title>
  <dc:creator>Michael Allen</dc:creator>
  <cp:lastModifiedBy>Michael Allen</cp:lastModifiedBy>
  <cp:revision>65</cp:revision>
  <dcterms:created xsi:type="dcterms:W3CDTF">2012-05-02T18:22:25Z</dcterms:created>
  <dcterms:modified xsi:type="dcterms:W3CDTF">2014-12-09T19:14:54Z</dcterms:modified>
</cp:coreProperties>
</file>