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84" r:id="rId15"/>
    <p:sldId id="270" r:id="rId16"/>
    <p:sldId id="272" r:id="rId17"/>
    <p:sldId id="271" r:id="rId18"/>
    <p:sldId id="273" r:id="rId19"/>
    <p:sldId id="274" r:id="rId20"/>
    <p:sldId id="275" r:id="rId21"/>
    <p:sldId id="276" r:id="rId22"/>
    <p:sldId id="285" r:id="rId23"/>
    <p:sldId id="277" r:id="rId24"/>
    <p:sldId id="278" r:id="rId25"/>
    <p:sldId id="279" r:id="rId26"/>
    <p:sldId id="280" r:id="rId27"/>
    <p:sldId id="281" r:id="rId28"/>
    <p:sldId id="283" r:id="rId29"/>
    <p:sldId id="282"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7FF7F"/>
    <a:srgbClr val="FFFFCC"/>
    <a:srgbClr val="E6FC60"/>
    <a:srgbClr val="F6988E"/>
    <a:srgbClr val="ED331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3" autoAdjust="0"/>
    <p:restoredTop sz="94649" autoAdjust="0"/>
  </p:normalViewPr>
  <p:slideViewPr>
    <p:cSldViewPr>
      <p:cViewPr varScale="1">
        <p:scale>
          <a:sx n="107" d="100"/>
          <a:sy n="107" d="100"/>
        </p:scale>
        <p:origin x="-1638"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I:\British%20Politics\Electoral%20statistics%20and%20Charts.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GB"/>
              <a:t>The Liberal</a:t>
            </a:r>
            <a:r>
              <a:rPr lang="en-GB" baseline="0"/>
              <a:t> and Liberal Democrat vote 1945-2010</a:t>
            </a:r>
            <a:endParaRPr lang="en-GB"/>
          </a:p>
        </c:rich>
      </c:tx>
      <c:overlay val="0"/>
    </c:title>
    <c:autoTitleDeleted val="0"/>
    <c:plotArea>
      <c:layout/>
      <c:lineChart>
        <c:grouping val="standard"/>
        <c:varyColors val="0"/>
        <c:ser>
          <c:idx val="1"/>
          <c:order val="0"/>
          <c:tx>
            <c:strRef>
              <c:f>Sheet1!$A$2</c:f>
              <c:strCache>
                <c:ptCount val="1"/>
                <c:pt idx="0">
                  <c:v>Lib % vote</c:v>
                </c:pt>
              </c:strCache>
            </c:strRef>
          </c:tx>
          <c:marker>
            <c:symbol val="none"/>
          </c:marker>
          <c:cat>
            <c:strRef>
              <c:f>Sheet1!$B$1:$S$1</c:f>
              <c:strCache>
                <c:ptCount val="18"/>
                <c:pt idx="0">
                  <c:v>1945</c:v>
                </c:pt>
                <c:pt idx="1">
                  <c:v>1950</c:v>
                </c:pt>
                <c:pt idx="2">
                  <c:v>1951</c:v>
                </c:pt>
                <c:pt idx="3">
                  <c:v>1955</c:v>
                </c:pt>
                <c:pt idx="4">
                  <c:v>1959</c:v>
                </c:pt>
                <c:pt idx="5">
                  <c:v>1964</c:v>
                </c:pt>
                <c:pt idx="6">
                  <c:v>1966</c:v>
                </c:pt>
                <c:pt idx="7">
                  <c:v>1970</c:v>
                </c:pt>
                <c:pt idx="8">
                  <c:v>1974F</c:v>
                </c:pt>
                <c:pt idx="9">
                  <c:v>1974O</c:v>
                </c:pt>
                <c:pt idx="10">
                  <c:v>1979</c:v>
                </c:pt>
                <c:pt idx="11">
                  <c:v>1983</c:v>
                </c:pt>
                <c:pt idx="12">
                  <c:v>1987</c:v>
                </c:pt>
                <c:pt idx="13">
                  <c:v>1992</c:v>
                </c:pt>
                <c:pt idx="14">
                  <c:v>1997</c:v>
                </c:pt>
                <c:pt idx="15">
                  <c:v>2001</c:v>
                </c:pt>
                <c:pt idx="16">
                  <c:v>2005</c:v>
                </c:pt>
                <c:pt idx="17">
                  <c:v>2010</c:v>
                </c:pt>
              </c:strCache>
            </c:strRef>
          </c:cat>
          <c:val>
            <c:numRef>
              <c:f>Sheet1!$B$2:$S$2</c:f>
              <c:numCache>
                <c:formatCode>General</c:formatCode>
                <c:ptCount val="18"/>
                <c:pt idx="0">
                  <c:v>8.99</c:v>
                </c:pt>
                <c:pt idx="1">
                  <c:v>9.11</c:v>
                </c:pt>
                <c:pt idx="2">
                  <c:v>2.5499999999999998</c:v>
                </c:pt>
                <c:pt idx="3">
                  <c:v>2.72</c:v>
                </c:pt>
                <c:pt idx="4">
                  <c:v>5.89</c:v>
                </c:pt>
                <c:pt idx="5">
                  <c:v>11.2</c:v>
                </c:pt>
                <c:pt idx="6">
                  <c:v>8.6199999999999992</c:v>
                </c:pt>
                <c:pt idx="7">
                  <c:v>7.47</c:v>
                </c:pt>
                <c:pt idx="8">
                  <c:v>19.34</c:v>
                </c:pt>
                <c:pt idx="9">
                  <c:v>18.32</c:v>
                </c:pt>
                <c:pt idx="10">
                  <c:v>13.82</c:v>
                </c:pt>
                <c:pt idx="11">
                  <c:v>25.38</c:v>
                </c:pt>
                <c:pt idx="12">
                  <c:v>22.54</c:v>
                </c:pt>
                <c:pt idx="13">
                  <c:v>17.850000000000001</c:v>
                </c:pt>
                <c:pt idx="14">
                  <c:v>16.760000000000002</c:v>
                </c:pt>
                <c:pt idx="15">
                  <c:v>18.3</c:v>
                </c:pt>
                <c:pt idx="16">
                  <c:v>22.05</c:v>
                </c:pt>
                <c:pt idx="17">
                  <c:v>23.03</c:v>
                </c:pt>
              </c:numCache>
            </c:numRef>
          </c:val>
          <c:smooth val="0"/>
        </c:ser>
        <c:ser>
          <c:idx val="2"/>
          <c:order val="1"/>
          <c:tx>
            <c:strRef>
              <c:f>Sheet1!$A$3</c:f>
              <c:strCache>
                <c:ptCount val="1"/>
                <c:pt idx="0">
                  <c:v>Lib seats</c:v>
                </c:pt>
              </c:strCache>
            </c:strRef>
          </c:tx>
          <c:marker>
            <c:symbol val="none"/>
          </c:marker>
          <c:cat>
            <c:strRef>
              <c:f>Sheet1!$B$1:$S$1</c:f>
              <c:strCache>
                <c:ptCount val="18"/>
                <c:pt idx="0">
                  <c:v>1945</c:v>
                </c:pt>
                <c:pt idx="1">
                  <c:v>1950</c:v>
                </c:pt>
                <c:pt idx="2">
                  <c:v>1951</c:v>
                </c:pt>
                <c:pt idx="3">
                  <c:v>1955</c:v>
                </c:pt>
                <c:pt idx="4">
                  <c:v>1959</c:v>
                </c:pt>
                <c:pt idx="5">
                  <c:v>1964</c:v>
                </c:pt>
                <c:pt idx="6">
                  <c:v>1966</c:v>
                </c:pt>
                <c:pt idx="7">
                  <c:v>1970</c:v>
                </c:pt>
                <c:pt idx="8">
                  <c:v>1974F</c:v>
                </c:pt>
                <c:pt idx="9">
                  <c:v>1974O</c:v>
                </c:pt>
                <c:pt idx="10">
                  <c:v>1979</c:v>
                </c:pt>
                <c:pt idx="11">
                  <c:v>1983</c:v>
                </c:pt>
                <c:pt idx="12">
                  <c:v>1987</c:v>
                </c:pt>
                <c:pt idx="13">
                  <c:v>1992</c:v>
                </c:pt>
                <c:pt idx="14">
                  <c:v>1997</c:v>
                </c:pt>
                <c:pt idx="15">
                  <c:v>2001</c:v>
                </c:pt>
                <c:pt idx="16">
                  <c:v>2005</c:v>
                </c:pt>
                <c:pt idx="17">
                  <c:v>2010</c:v>
                </c:pt>
              </c:strCache>
            </c:strRef>
          </c:cat>
          <c:val>
            <c:numRef>
              <c:f>Sheet1!$B$3:$S$3</c:f>
              <c:numCache>
                <c:formatCode>General</c:formatCode>
                <c:ptCount val="18"/>
                <c:pt idx="0">
                  <c:v>12</c:v>
                </c:pt>
                <c:pt idx="1">
                  <c:v>9</c:v>
                </c:pt>
                <c:pt idx="2">
                  <c:v>6</c:v>
                </c:pt>
                <c:pt idx="3">
                  <c:v>6</c:v>
                </c:pt>
                <c:pt idx="4">
                  <c:v>6</c:v>
                </c:pt>
                <c:pt idx="5">
                  <c:v>9</c:v>
                </c:pt>
                <c:pt idx="6">
                  <c:v>12</c:v>
                </c:pt>
                <c:pt idx="7">
                  <c:v>6</c:v>
                </c:pt>
                <c:pt idx="8">
                  <c:v>14</c:v>
                </c:pt>
                <c:pt idx="9">
                  <c:v>13</c:v>
                </c:pt>
                <c:pt idx="10">
                  <c:v>11</c:v>
                </c:pt>
                <c:pt idx="11">
                  <c:v>23</c:v>
                </c:pt>
                <c:pt idx="12">
                  <c:v>22</c:v>
                </c:pt>
                <c:pt idx="13">
                  <c:v>20</c:v>
                </c:pt>
                <c:pt idx="14">
                  <c:v>46</c:v>
                </c:pt>
                <c:pt idx="15">
                  <c:v>52</c:v>
                </c:pt>
                <c:pt idx="16">
                  <c:v>62</c:v>
                </c:pt>
                <c:pt idx="17">
                  <c:v>57</c:v>
                </c:pt>
              </c:numCache>
            </c:numRef>
          </c:val>
          <c:smooth val="0"/>
        </c:ser>
        <c:dLbls>
          <c:showLegendKey val="0"/>
          <c:showVal val="0"/>
          <c:showCatName val="0"/>
          <c:showSerName val="0"/>
          <c:showPercent val="0"/>
          <c:showBubbleSize val="0"/>
        </c:dLbls>
        <c:marker val="1"/>
        <c:smooth val="0"/>
        <c:axId val="93118848"/>
        <c:axId val="93120768"/>
      </c:lineChart>
      <c:dateAx>
        <c:axId val="93118848"/>
        <c:scaling>
          <c:orientation val="minMax"/>
        </c:scaling>
        <c:delete val="0"/>
        <c:axPos val="b"/>
        <c:title>
          <c:tx>
            <c:rich>
              <a:bodyPr/>
              <a:lstStyle/>
              <a:p>
                <a:pPr>
                  <a:defRPr/>
                </a:pPr>
                <a:r>
                  <a:rPr lang="en-GB"/>
                  <a:t>Year</a:t>
                </a:r>
              </a:p>
            </c:rich>
          </c:tx>
          <c:overlay val="0"/>
        </c:title>
        <c:numFmt formatCode="@" sourceLinked="0"/>
        <c:majorTickMark val="none"/>
        <c:minorTickMark val="none"/>
        <c:tickLblPos val="nextTo"/>
        <c:spPr>
          <a:ln>
            <a:solidFill>
              <a:schemeClr val="tx1"/>
            </a:solidFill>
          </a:ln>
        </c:spPr>
        <c:crossAx val="93120768"/>
        <c:crosses val="autoZero"/>
        <c:auto val="0"/>
        <c:lblOffset val="100"/>
        <c:baseTimeUnit val="days"/>
        <c:majorUnit val="1"/>
      </c:dateAx>
      <c:valAx>
        <c:axId val="93120768"/>
        <c:scaling>
          <c:orientation val="minMax"/>
        </c:scaling>
        <c:delete val="0"/>
        <c:axPos val="l"/>
        <c:majorGridlines/>
        <c:numFmt formatCode="General" sourceLinked="1"/>
        <c:majorTickMark val="out"/>
        <c:minorTickMark val="none"/>
        <c:tickLblPos val="nextTo"/>
        <c:crossAx val="93118848"/>
        <c:crossesAt val="1"/>
        <c:crossBetween val="between"/>
      </c:valAx>
    </c:plotArea>
    <c:legend>
      <c:legendPos val="r"/>
      <c:overlay val="0"/>
    </c:legend>
    <c:plotVisOnly val="1"/>
    <c:dispBlanksAs val="gap"/>
    <c:showDLblsOverMax val="0"/>
  </c:chart>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3CD87AD-F27D-40B6-A19D-9D55270AEFE2}" type="datetimeFigureOut">
              <a:rPr lang="en-GB" smtClean="0"/>
              <a:t>12/02/2015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B518ECC-104C-4D47-88E7-66518703D18F}" type="slidenum">
              <a:rPr lang="en-GB" smtClean="0"/>
              <a:t>‹#›</a:t>
            </a:fld>
            <a:endParaRPr lang="en-GB"/>
          </a:p>
        </p:txBody>
      </p:sp>
    </p:spTree>
    <p:extLst>
      <p:ext uri="{BB962C8B-B14F-4D97-AF65-F5344CB8AC3E}">
        <p14:creationId xmlns:p14="http://schemas.microsoft.com/office/powerpoint/2010/main" val="13824276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The publication of the Orange book in 2004 with contributions by Nick Clegg, Chris </a:t>
            </a:r>
            <a:r>
              <a:rPr lang="en-GB" dirty="0" err="1" smtClean="0"/>
              <a:t>Huhne</a:t>
            </a:r>
            <a:r>
              <a:rPr lang="en-GB" dirty="0" smtClean="0"/>
              <a:t>, David Laws and Vince Cable showed a more free-market approach</a:t>
            </a:r>
            <a:endParaRPr lang="en-GB" dirty="0"/>
          </a:p>
        </p:txBody>
      </p:sp>
      <p:sp>
        <p:nvSpPr>
          <p:cNvPr id="4" name="Slide Number Placeholder 3"/>
          <p:cNvSpPr>
            <a:spLocks noGrp="1"/>
          </p:cNvSpPr>
          <p:nvPr>
            <p:ph type="sldNum" sz="quarter" idx="10"/>
          </p:nvPr>
        </p:nvSpPr>
        <p:spPr/>
        <p:txBody>
          <a:bodyPr/>
          <a:lstStyle/>
          <a:p>
            <a:fld id="{FB518ECC-104C-4D47-88E7-66518703D18F}" type="slidenum">
              <a:rPr lang="en-GB" smtClean="0"/>
              <a:t>13</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ctr"/>
            <a:endParaRPr lang="en-GB" dirty="0"/>
          </a:p>
        </p:txBody>
      </p:sp>
      <p:sp>
        <p:nvSpPr>
          <p:cNvPr id="4" name="Slide Number Placeholder 3"/>
          <p:cNvSpPr>
            <a:spLocks noGrp="1"/>
          </p:cNvSpPr>
          <p:nvPr>
            <p:ph type="sldNum" sz="quarter" idx="10"/>
          </p:nvPr>
        </p:nvSpPr>
        <p:spPr/>
        <p:txBody>
          <a:bodyPr/>
          <a:lstStyle/>
          <a:p>
            <a:fld id="{FB518ECC-104C-4D47-88E7-66518703D18F}" type="slidenum">
              <a:rPr lang="en-GB" smtClean="0"/>
              <a:t>21</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CCE882A-8CD6-477E-AE09-0DCCA37C84AA}" type="datetimeFigureOut">
              <a:rPr lang="en-GB" smtClean="0"/>
              <a:pPr/>
              <a:t>12/02/2015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AD6F229-7DE7-44C3-B757-A448C6C00A44}"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CCE882A-8CD6-477E-AE09-0DCCA37C84AA}" type="datetimeFigureOut">
              <a:rPr lang="en-GB" smtClean="0"/>
              <a:pPr/>
              <a:t>12/02/2015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AD6F229-7DE7-44C3-B757-A448C6C00A44}"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CCE882A-8CD6-477E-AE09-0DCCA37C84AA}" type="datetimeFigureOut">
              <a:rPr lang="en-GB" smtClean="0"/>
              <a:pPr/>
              <a:t>12/02/2015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AD6F229-7DE7-44C3-B757-A448C6C00A44}"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CCE882A-8CD6-477E-AE09-0DCCA37C84AA}" type="datetimeFigureOut">
              <a:rPr lang="en-GB" smtClean="0"/>
              <a:pPr/>
              <a:t>12/02/2015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AD6F229-7DE7-44C3-B757-A448C6C00A44}"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CCE882A-8CD6-477E-AE09-0DCCA37C84AA}" type="datetimeFigureOut">
              <a:rPr lang="en-GB" smtClean="0"/>
              <a:pPr/>
              <a:t>12/02/2015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AD6F229-7DE7-44C3-B757-A448C6C00A44}"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CCE882A-8CD6-477E-AE09-0DCCA37C84AA}" type="datetimeFigureOut">
              <a:rPr lang="en-GB" smtClean="0"/>
              <a:pPr/>
              <a:t>12/02/2015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AD6F229-7DE7-44C3-B757-A448C6C00A44}"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CCE882A-8CD6-477E-AE09-0DCCA37C84AA}" type="datetimeFigureOut">
              <a:rPr lang="en-GB" smtClean="0"/>
              <a:pPr/>
              <a:t>12/02/2015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AD6F229-7DE7-44C3-B757-A448C6C00A44}"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CCE882A-8CD6-477E-AE09-0DCCA37C84AA}" type="datetimeFigureOut">
              <a:rPr lang="en-GB" smtClean="0"/>
              <a:pPr/>
              <a:t>12/02/2015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AD6F229-7DE7-44C3-B757-A448C6C00A44}"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CE882A-8CD6-477E-AE09-0DCCA37C84AA}" type="datetimeFigureOut">
              <a:rPr lang="en-GB" smtClean="0"/>
              <a:pPr/>
              <a:t>12/02/2015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AD6F229-7DE7-44C3-B757-A448C6C00A44}"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CE882A-8CD6-477E-AE09-0DCCA37C84AA}" type="datetimeFigureOut">
              <a:rPr lang="en-GB" smtClean="0"/>
              <a:pPr/>
              <a:t>12/02/2015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AD6F229-7DE7-44C3-B757-A448C6C00A44}"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CE882A-8CD6-477E-AE09-0DCCA37C84AA}" type="datetimeFigureOut">
              <a:rPr lang="en-GB" smtClean="0"/>
              <a:pPr/>
              <a:t>12/02/2015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AD6F229-7DE7-44C3-B757-A448C6C00A44}"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0">
              <a:srgbClr val="F7FF7F"/>
            </a:gs>
            <a:gs pos="50000">
              <a:schemeClr val="bg2"/>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CE882A-8CD6-477E-AE09-0DCCA37C84AA}" type="datetimeFigureOut">
              <a:rPr lang="en-GB" smtClean="0"/>
              <a:pPr/>
              <a:t>12/02/2015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D6F229-7DE7-44C3-B757-A448C6C00A44}"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ppt_y"/>
                                          </p:val>
                                        </p:tav>
                                        <p:tav tm="100000">
                                          <p:val>
                                            <p:strVal val="#ppt_y"/>
                                          </p:val>
                                        </p:tav>
                                      </p:tavLst>
                                    </p:anim>
                                  </p:childTnLst>
                                </p:cTn>
                              </p:par>
                              <p:par>
                                <p:cTn id="15" presetID="2" presetClass="entr" presetSubtype="8"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ppt_y"/>
                                          </p:val>
                                        </p:tav>
                                        <p:tav tm="100000">
                                          <p:val>
                                            <p:strVal val="#ppt_y"/>
                                          </p:val>
                                        </p:tav>
                                      </p:tavLst>
                                    </p:anim>
                                  </p:childTnLst>
                                </p:cTn>
                              </p:par>
                              <p:par>
                                <p:cTn id="19" presetID="2" presetClass="entr" presetSubtype="8"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additive="base">
                                        <p:cTn id="21"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3">
                                            <p:txEl>
                                              <p:pRg st="2" end="2"/>
                                            </p:txEl>
                                          </p:spTgt>
                                        </p:tgtEl>
                                        <p:attrNameLst>
                                          <p:attrName>ppt_y</p:attrName>
                                        </p:attrNameLst>
                                      </p:cBhvr>
                                      <p:tavLst>
                                        <p:tav tm="0">
                                          <p:val>
                                            <p:strVal val="#ppt_y"/>
                                          </p:val>
                                        </p:tav>
                                        <p:tav tm="100000">
                                          <p:val>
                                            <p:strVal val="#ppt_y"/>
                                          </p:val>
                                        </p:tav>
                                      </p:tavLst>
                                    </p:anim>
                                  </p:childTnLst>
                                </p:cTn>
                              </p:par>
                              <p:par>
                                <p:cTn id="23" presetID="2" presetClass="entr" presetSubtype="8" fill="hold" grpId="0"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ppt_y"/>
                                          </p:val>
                                        </p:tav>
                                        <p:tav tm="100000">
                                          <p:val>
                                            <p:strVal val="#ppt_y"/>
                                          </p:val>
                                        </p:tav>
                                      </p:tavLst>
                                    </p:anim>
                                  </p:childTnLst>
                                </p:cTn>
                              </p:par>
                              <p:par>
                                <p:cTn id="27" presetID="2" presetClass="entr" presetSubtype="8" fill="hold" grpId="0"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tmplLst>
          <p:tmpl lvl="1">
            <p:tnLst>
              <p:par>
                <p:cTn presetID="2" presetClass="entr" presetSubtype="8" fill="hold" nodeType="click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0-#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 lvl="2">
            <p:tnLst>
              <p:par>
                <p:cTn presetID="2" presetClass="entr" presetSubtype="8"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0-#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 lvl="3">
            <p:tnLst>
              <p:par>
                <p:cTn presetID="2" presetClass="entr" presetSubtype="8"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0-#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 lvl="4">
            <p:tnLst>
              <p:par>
                <p:cTn presetID="2" presetClass="entr" presetSubtype="8"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0-#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 lvl="5">
            <p:tnLst>
              <p:par>
                <p:cTn presetID="2" presetClass="entr" presetSubtype="8" fill="hold" nodeType="withEffect">
                  <p:stCondLst>
                    <p:cond delay="0"/>
                  </p:stCondLst>
                  <p:childTnLst>
                    <p:set>
                      <p:cBhvr>
                        <p:cTn dur="1" fill="hold">
                          <p:stCondLst>
                            <p:cond delay="0"/>
                          </p:stCondLst>
                        </p:cTn>
                        <p:tgtEl>
                          <p:spTgt spid="3"/>
                        </p:tgtEl>
                        <p:attrNameLst>
                          <p:attrName>style.visibility</p:attrName>
                        </p:attrNameLst>
                      </p:cBhvr>
                      <p:to>
                        <p:strVal val="visible"/>
                      </p:to>
                    </p:set>
                    <p:anim calcmode="lin" valueType="num">
                      <p:cBhvr additive="base">
                        <p:cTn dur="500" fill="hold"/>
                        <p:tgtEl>
                          <p:spTgt spid="3"/>
                        </p:tgtEl>
                        <p:attrNameLst>
                          <p:attrName>ppt_x</p:attrName>
                        </p:attrNameLst>
                      </p:cBhvr>
                      <p:tavLst>
                        <p:tav tm="0">
                          <p:val>
                            <p:strVal val="0-#ppt_w/2"/>
                          </p:val>
                        </p:tav>
                        <p:tav tm="100000">
                          <p:val>
                            <p:strVal val="#ppt_x"/>
                          </p:val>
                        </p:tav>
                      </p:tavLst>
                    </p:anim>
                    <p:anim calcmode="lin" valueType="num">
                      <p:cBhvr additive="base">
                        <p:cTn dur="500" fill="hold"/>
                        <p:tgtEl>
                          <p:spTgt spid="3"/>
                        </p:tgtEl>
                        <p:attrNameLst>
                          <p:attrName>ppt_y</p:attrName>
                        </p:attrNameLst>
                      </p:cBhvr>
                      <p:tavLst>
                        <p:tav tm="0">
                          <p:val>
                            <p:strVal val="#ppt_y"/>
                          </p:val>
                        </p:tav>
                        <p:tav tm="100000">
                          <p:val>
                            <p:strVal val="#ppt_y"/>
                          </p:val>
                        </p:tav>
                      </p:tavLst>
                    </p:anim>
                  </p:childTnLst>
                </p:cTn>
              </p:par>
            </p:tnLst>
          </p:tmpl>
        </p:tmplLst>
      </p:bldP>
    </p:bld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Party ideas and </a:t>
            </a:r>
            <a:r>
              <a:rPr lang="en-GB" smtClean="0"/>
              <a:t>policies 3</a:t>
            </a:r>
            <a:endParaRPr lang="en-GB" dirty="0"/>
          </a:p>
        </p:txBody>
      </p:sp>
      <p:sp>
        <p:nvSpPr>
          <p:cNvPr id="3" name="Subtitle 2"/>
          <p:cNvSpPr>
            <a:spLocks noGrp="1"/>
          </p:cNvSpPr>
          <p:nvPr>
            <p:ph type="subTitle" idx="1"/>
          </p:nvPr>
        </p:nvSpPr>
        <p:spPr/>
        <p:txBody>
          <a:bodyPr/>
          <a:lstStyle/>
          <a:p>
            <a:r>
              <a:rPr lang="en-GB" dirty="0" smtClean="0"/>
              <a:t>By </a:t>
            </a:r>
          </a:p>
          <a:p>
            <a:r>
              <a:rPr lang="en-GB" dirty="0" smtClean="0"/>
              <a:t>Mike Allen</a:t>
            </a:r>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Liberal Party Ideas and Policies</a:t>
            </a:r>
            <a:endParaRPr lang="en-GB" dirty="0"/>
          </a:p>
        </p:txBody>
      </p:sp>
      <p:sp>
        <p:nvSpPr>
          <p:cNvPr id="3" name="Content Placeholder 2"/>
          <p:cNvSpPr>
            <a:spLocks noGrp="1"/>
          </p:cNvSpPr>
          <p:nvPr>
            <p:ph idx="1"/>
          </p:nvPr>
        </p:nvSpPr>
        <p:spPr/>
        <p:txBody>
          <a:bodyPr>
            <a:normAutofit lnSpcReduction="10000"/>
          </a:bodyPr>
          <a:lstStyle/>
          <a:p>
            <a:r>
              <a:rPr lang="en-GB" dirty="0" smtClean="0"/>
              <a:t>There were some contradictions in liberal ideas.</a:t>
            </a:r>
          </a:p>
          <a:p>
            <a:r>
              <a:rPr lang="en-GB" dirty="0" smtClean="0"/>
              <a:t>Individual freedom and equal opportunity conflicted.</a:t>
            </a:r>
          </a:p>
          <a:p>
            <a:r>
              <a:rPr lang="en-GB" dirty="0" smtClean="0"/>
              <a:t>Towards the end of the century some Liberals began to believe that greater social reform needed more state intervention this conflicted with classic liberal ideas of the limited state.  Sometimes known as social liberals.</a:t>
            </a:r>
            <a:endParaRPr lang="en-GB"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Liberal Party Ideas and Policies</a:t>
            </a:r>
            <a:endParaRPr lang="en-GB" dirty="0"/>
          </a:p>
        </p:txBody>
      </p:sp>
      <p:sp>
        <p:nvSpPr>
          <p:cNvPr id="3" name="Content Placeholder 2"/>
          <p:cNvSpPr>
            <a:spLocks noGrp="1"/>
          </p:cNvSpPr>
          <p:nvPr>
            <p:ph idx="1"/>
          </p:nvPr>
        </p:nvSpPr>
        <p:spPr/>
        <p:txBody>
          <a:bodyPr>
            <a:normAutofit fontScale="85000" lnSpcReduction="10000"/>
          </a:bodyPr>
          <a:lstStyle/>
          <a:p>
            <a:r>
              <a:rPr lang="en-GB" dirty="0" smtClean="0"/>
              <a:t>Modern liberal principles have included the following</a:t>
            </a:r>
          </a:p>
          <a:p>
            <a:r>
              <a:rPr lang="en-GB" dirty="0" smtClean="0"/>
              <a:t>Decentralising power to regional and local government</a:t>
            </a:r>
          </a:p>
          <a:p>
            <a:r>
              <a:rPr lang="en-GB" dirty="0" smtClean="0"/>
              <a:t>Promoting stronger constitutional safeguards against governmental power</a:t>
            </a:r>
          </a:p>
          <a:p>
            <a:r>
              <a:rPr lang="en-GB" dirty="0" smtClean="0"/>
              <a:t>Increasing use of referendums to promote popular democracy</a:t>
            </a:r>
          </a:p>
          <a:p>
            <a:r>
              <a:rPr lang="en-GB" dirty="0" smtClean="0"/>
              <a:t>Strengthening legal safeguards for individual rights</a:t>
            </a:r>
          </a:p>
          <a:p>
            <a:r>
              <a:rPr lang="en-GB" dirty="0" smtClean="0"/>
              <a:t>Promoting freedom of information legislation</a:t>
            </a:r>
          </a:p>
          <a:p>
            <a:r>
              <a:rPr lang="en-GB" dirty="0" smtClean="0"/>
              <a:t>Safeguarding and extending the rights of women and minority groups</a:t>
            </a:r>
            <a:endParaRPr lang="en-GB"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Liberal Party Ideas and Policies</a:t>
            </a:r>
            <a:endParaRPr lang="en-GB" dirty="0"/>
          </a:p>
        </p:txBody>
      </p:sp>
      <p:sp>
        <p:nvSpPr>
          <p:cNvPr id="3" name="Content Placeholder 2"/>
          <p:cNvSpPr>
            <a:spLocks noGrp="1"/>
          </p:cNvSpPr>
          <p:nvPr>
            <p:ph idx="1"/>
          </p:nvPr>
        </p:nvSpPr>
        <p:spPr/>
        <p:txBody>
          <a:bodyPr>
            <a:normAutofit fontScale="70000" lnSpcReduction="20000"/>
          </a:bodyPr>
          <a:lstStyle/>
          <a:p>
            <a:r>
              <a:rPr lang="en-GB" dirty="0" smtClean="0"/>
              <a:t>Liberal Democrat policies have included</a:t>
            </a:r>
          </a:p>
          <a:p>
            <a:r>
              <a:rPr lang="en-GB" dirty="0" smtClean="0"/>
              <a:t>The defence and extension of individual and group’s e.g. women’s rights, minority ethnic groups, gay people and disabled people</a:t>
            </a:r>
          </a:p>
          <a:p>
            <a:r>
              <a:rPr lang="en-GB" dirty="0" smtClean="0"/>
              <a:t>The extension of work and consumer rights</a:t>
            </a:r>
          </a:p>
          <a:p>
            <a:r>
              <a:rPr lang="en-GB" dirty="0" smtClean="0"/>
              <a:t>Environmental</a:t>
            </a:r>
          </a:p>
          <a:p>
            <a:r>
              <a:rPr lang="en-GB" dirty="0" smtClean="0"/>
              <a:t>Taxation and welfare policies to redistribute income to the poor</a:t>
            </a:r>
          </a:p>
          <a:p>
            <a:r>
              <a:rPr lang="en-GB" dirty="0" smtClean="0"/>
              <a:t>Constitutional reform</a:t>
            </a:r>
          </a:p>
          <a:p>
            <a:pPr lvl="1"/>
            <a:r>
              <a:rPr lang="en-GB" dirty="0" smtClean="0"/>
              <a:t>Proportional representation</a:t>
            </a:r>
          </a:p>
          <a:p>
            <a:pPr lvl="1"/>
            <a:r>
              <a:rPr lang="en-GB" dirty="0" smtClean="0"/>
              <a:t>Decentralisation and devolution</a:t>
            </a:r>
          </a:p>
          <a:p>
            <a:pPr lvl="1"/>
            <a:r>
              <a:rPr lang="en-GB" dirty="0" smtClean="0"/>
              <a:t>Freedom of information </a:t>
            </a:r>
          </a:p>
          <a:p>
            <a:pPr lvl="1"/>
            <a:r>
              <a:rPr lang="en-GB" dirty="0" smtClean="0"/>
              <a:t>The human rights Bill </a:t>
            </a:r>
          </a:p>
          <a:p>
            <a:pPr lvl="1"/>
            <a:r>
              <a:rPr lang="en-GB" dirty="0" smtClean="0"/>
              <a:t>An elected second chamber</a:t>
            </a:r>
          </a:p>
          <a:p>
            <a:endParaRPr lang="en-GB"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Liberal Party Ideas and Policies</a:t>
            </a:r>
            <a:endParaRPr lang="en-GB" dirty="0"/>
          </a:p>
        </p:txBody>
      </p:sp>
      <p:sp>
        <p:nvSpPr>
          <p:cNvPr id="3" name="Content Placeholder 2"/>
          <p:cNvSpPr>
            <a:spLocks noGrp="1"/>
          </p:cNvSpPr>
          <p:nvPr>
            <p:ph idx="1"/>
          </p:nvPr>
        </p:nvSpPr>
        <p:spPr>
          <a:xfrm>
            <a:off x="457200" y="1600200"/>
            <a:ext cx="4618856" cy="4525963"/>
          </a:xfrm>
        </p:spPr>
        <p:txBody>
          <a:bodyPr>
            <a:normAutofit fontScale="70000" lnSpcReduction="20000"/>
          </a:bodyPr>
          <a:lstStyle/>
          <a:p>
            <a:r>
              <a:rPr lang="en-GB" dirty="0" smtClean="0"/>
              <a:t>After the Second World War the Liberal party from Jo Grimond (1956-67) onwards and subsequently the Liberal Democrats was regarded as a centre-left party influenced by social liberalism.</a:t>
            </a:r>
          </a:p>
          <a:p>
            <a:r>
              <a:rPr lang="en-GB" dirty="0" smtClean="0"/>
              <a:t>However there are elements sometimes known as economic liberals who want a more free-market approach and Nick Clegg was one of these however apart from dropping the plan to increase income tax it did not have much effect on Liberal Democrat party policy in 2010.</a:t>
            </a:r>
            <a:endParaRPr lang="en-GB" dirty="0"/>
          </a:p>
        </p:txBody>
      </p:sp>
      <p:pic>
        <p:nvPicPr>
          <p:cNvPr id="5" name="Picture 4" descr="nick clegg.png"/>
          <p:cNvPicPr>
            <a:picLocks noChangeAspect="1"/>
          </p:cNvPicPr>
          <p:nvPr/>
        </p:nvPicPr>
        <p:blipFill>
          <a:blip r:embed="rId3" cstate="print"/>
          <a:stretch>
            <a:fillRect/>
          </a:stretch>
        </p:blipFill>
        <p:spPr>
          <a:xfrm>
            <a:off x="5181600" y="4000500"/>
            <a:ext cx="3962400" cy="2857500"/>
          </a:xfrm>
          <a:prstGeom prst="rect">
            <a:avLst/>
          </a:prstGeom>
        </p:spPr>
      </p:pic>
      <p:pic>
        <p:nvPicPr>
          <p:cNvPr id="6" name="Picture 5" descr="jo grimond.png"/>
          <p:cNvPicPr>
            <a:picLocks noChangeAspect="1"/>
          </p:cNvPicPr>
          <p:nvPr/>
        </p:nvPicPr>
        <p:blipFill>
          <a:blip r:embed="rId4" cstate="print"/>
          <a:stretch>
            <a:fillRect/>
          </a:stretch>
        </p:blipFill>
        <p:spPr>
          <a:xfrm>
            <a:off x="5724128" y="1124744"/>
            <a:ext cx="2808312" cy="2808312"/>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p:nvPr/>
        </p:nvGraphicFramePr>
        <p:xfrm>
          <a:off x="683568" y="0"/>
          <a:ext cx="7704856" cy="6858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The United Kingdom Independence Party (UKIP)</a:t>
            </a:r>
            <a:endParaRPr lang="en-GB" dirty="0"/>
          </a:p>
        </p:txBody>
      </p:sp>
      <p:sp>
        <p:nvSpPr>
          <p:cNvPr id="3" name="Content Placeholder 2"/>
          <p:cNvSpPr>
            <a:spLocks noGrp="1"/>
          </p:cNvSpPr>
          <p:nvPr>
            <p:ph idx="1"/>
          </p:nvPr>
        </p:nvSpPr>
        <p:spPr/>
        <p:txBody>
          <a:bodyPr>
            <a:normAutofit fontScale="70000" lnSpcReduction="20000"/>
          </a:bodyPr>
          <a:lstStyle/>
          <a:p>
            <a:r>
              <a:rPr lang="en-GB" dirty="0" smtClean="0"/>
              <a:t>UKIP was founded in 1993. </a:t>
            </a:r>
          </a:p>
          <a:p>
            <a:r>
              <a:rPr lang="en-GB" dirty="0" smtClean="0"/>
              <a:t>Its primary objective was withdrawal of the United Kingdom from the European Union.</a:t>
            </a:r>
          </a:p>
          <a:p>
            <a:r>
              <a:rPr lang="en-GB" dirty="0" smtClean="0"/>
              <a:t>It has subsequently developed a full range of policies.</a:t>
            </a:r>
          </a:p>
          <a:p>
            <a:r>
              <a:rPr lang="en-GB" dirty="0" smtClean="0"/>
              <a:t>Nigel </a:t>
            </a:r>
            <a:r>
              <a:rPr lang="en-GB" dirty="0" err="1" smtClean="0"/>
              <a:t>Farage</a:t>
            </a:r>
            <a:r>
              <a:rPr lang="en-GB" dirty="0" smtClean="0"/>
              <a:t> said his aim was "the development of the party into broadly standing for traditional conservative and libertarian values".</a:t>
            </a:r>
          </a:p>
          <a:p>
            <a:r>
              <a:rPr lang="en-GB" dirty="0" smtClean="0"/>
              <a:t>It stands for lower taxes.</a:t>
            </a:r>
          </a:p>
          <a:p>
            <a:r>
              <a:rPr lang="en-GB" dirty="0" smtClean="0"/>
              <a:t>Cuts in government services though increases in defence spending.</a:t>
            </a:r>
          </a:p>
          <a:p>
            <a:r>
              <a:rPr lang="en-GB" dirty="0" smtClean="0"/>
              <a:t>It would cut immigration by leaving the EU and adopting a points system similar to Australia.</a:t>
            </a:r>
          </a:p>
          <a:p>
            <a:r>
              <a:rPr lang="en-GB" dirty="0" smtClean="0"/>
              <a:t>It can be seen as a party to the right of the Conservative party.</a:t>
            </a:r>
          </a:p>
          <a:p>
            <a:endParaRPr lang="en-GB"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682"/>
            <a:ext cx="8229600" cy="1143000"/>
          </a:xfrm>
        </p:spPr>
        <p:txBody>
          <a:bodyPr/>
          <a:lstStyle/>
          <a:p>
            <a:r>
              <a:rPr lang="en-GB" dirty="0" smtClean="0"/>
              <a:t>UKIP Election Results</a:t>
            </a:r>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137507198"/>
              </p:ext>
            </p:extLst>
          </p:nvPr>
        </p:nvGraphicFramePr>
        <p:xfrm>
          <a:off x="467544" y="1231507"/>
          <a:ext cx="8291264" cy="5594182"/>
        </p:xfrm>
        <a:graphic>
          <a:graphicData uri="http://schemas.openxmlformats.org/drawingml/2006/table">
            <a:tbl>
              <a:tblPr firstRow="1" bandRow="1">
                <a:tableStyleId>{5C22544A-7EE6-4342-B048-85BDC9FD1C3A}</a:tableStyleId>
              </a:tblPr>
              <a:tblGrid>
                <a:gridCol w="675797"/>
                <a:gridCol w="2502363"/>
                <a:gridCol w="981818"/>
                <a:gridCol w="4131286"/>
              </a:tblGrid>
              <a:tr h="633184">
                <a:tc>
                  <a:txBody>
                    <a:bodyPr/>
                    <a:lstStyle/>
                    <a:p>
                      <a:pPr algn="l" fontAlgn="b"/>
                      <a:r>
                        <a:rPr lang="en-GB" sz="2400" b="0" i="0" u="none" strike="noStrike" dirty="0">
                          <a:solidFill>
                            <a:srgbClr val="000000"/>
                          </a:solidFill>
                          <a:latin typeface="Calibri"/>
                        </a:rPr>
                        <a:t>Year</a:t>
                      </a:r>
                    </a:p>
                  </a:txBody>
                  <a:tcPr marL="9525" marR="9525" marT="9525" marB="0" anchor="b"/>
                </a:tc>
                <a:tc>
                  <a:txBody>
                    <a:bodyPr/>
                    <a:lstStyle/>
                    <a:p>
                      <a:pPr algn="l" fontAlgn="b"/>
                      <a:r>
                        <a:rPr lang="en-GB" sz="2400" b="0" i="0" u="none" strike="noStrike">
                          <a:solidFill>
                            <a:srgbClr val="000000"/>
                          </a:solidFill>
                          <a:latin typeface="Calibri"/>
                        </a:rPr>
                        <a:t>Election</a:t>
                      </a:r>
                    </a:p>
                  </a:txBody>
                  <a:tcPr marL="9525" marR="9525" marT="9525" marB="0" anchor="b"/>
                </a:tc>
                <a:tc>
                  <a:txBody>
                    <a:bodyPr/>
                    <a:lstStyle/>
                    <a:p>
                      <a:pPr algn="l" fontAlgn="b"/>
                      <a:r>
                        <a:rPr lang="en-GB" sz="2400" b="0" i="0" u="none" strike="noStrike">
                          <a:solidFill>
                            <a:srgbClr val="000000"/>
                          </a:solidFill>
                          <a:latin typeface="Calibri"/>
                        </a:rPr>
                        <a:t>% votes</a:t>
                      </a:r>
                    </a:p>
                  </a:txBody>
                  <a:tcPr marL="9525" marR="9525" marT="9525" marB="0" anchor="b"/>
                </a:tc>
                <a:tc>
                  <a:txBody>
                    <a:bodyPr/>
                    <a:lstStyle/>
                    <a:p>
                      <a:pPr algn="l" fontAlgn="b"/>
                      <a:r>
                        <a:rPr lang="en-GB" sz="2400" b="0" i="0" u="none" strike="noStrike">
                          <a:solidFill>
                            <a:srgbClr val="000000"/>
                          </a:solidFill>
                          <a:latin typeface="Calibri"/>
                        </a:rPr>
                        <a:t>Seats</a:t>
                      </a:r>
                    </a:p>
                  </a:txBody>
                  <a:tcPr marL="9525" marR="9525" marT="9525" marB="0" anchor="b"/>
                </a:tc>
              </a:tr>
              <a:tr h="773467">
                <a:tc>
                  <a:txBody>
                    <a:bodyPr/>
                    <a:lstStyle/>
                    <a:p>
                      <a:pPr algn="r" fontAlgn="b"/>
                      <a:r>
                        <a:rPr lang="en-GB" sz="2400" b="0" i="0" u="none" strike="noStrike">
                          <a:solidFill>
                            <a:srgbClr val="000000"/>
                          </a:solidFill>
                          <a:latin typeface="Calibri"/>
                        </a:rPr>
                        <a:t>1999</a:t>
                      </a:r>
                    </a:p>
                  </a:txBody>
                  <a:tcPr marL="9525" marR="9525" marT="9525" marB="0" anchor="b"/>
                </a:tc>
                <a:tc>
                  <a:txBody>
                    <a:bodyPr/>
                    <a:lstStyle/>
                    <a:p>
                      <a:pPr algn="l" fontAlgn="b"/>
                      <a:r>
                        <a:rPr lang="en-GB" sz="2400" b="0" i="0" u="none" strike="noStrike">
                          <a:solidFill>
                            <a:srgbClr val="000000"/>
                          </a:solidFill>
                          <a:latin typeface="Calibri"/>
                        </a:rPr>
                        <a:t>European Parliament</a:t>
                      </a:r>
                    </a:p>
                  </a:txBody>
                  <a:tcPr marL="9525" marR="9525" marT="9525" marB="0" anchor="b"/>
                </a:tc>
                <a:tc>
                  <a:txBody>
                    <a:bodyPr/>
                    <a:lstStyle/>
                    <a:p>
                      <a:pPr algn="r" fontAlgn="b"/>
                      <a:r>
                        <a:rPr lang="en-GB" sz="2400" b="0" i="0" u="none" strike="noStrike" dirty="0">
                          <a:solidFill>
                            <a:srgbClr val="000000"/>
                          </a:solidFill>
                          <a:latin typeface="Calibri"/>
                        </a:rPr>
                        <a:t>7</a:t>
                      </a:r>
                    </a:p>
                  </a:txBody>
                  <a:tcPr marL="9525" marR="9525" marT="9525" marB="0" anchor="b"/>
                </a:tc>
                <a:tc>
                  <a:txBody>
                    <a:bodyPr/>
                    <a:lstStyle/>
                    <a:p>
                      <a:pPr algn="r" fontAlgn="b"/>
                      <a:r>
                        <a:rPr lang="en-GB" sz="2400" b="0" i="0" u="none" strike="noStrike">
                          <a:solidFill>
                            <a:srgbClr val="000000"/>
                          </a:solidFill>
                          <a:latin typeface="Calibri"/>
                        </a:rPr>
                        <a:t>3</a:t>
                      </a:r>
                    </a:p>
                  </a:txBody>
                  <a:tcPr marL="9525" marR="9525" marT="9525" marB="0" anchor="b"/>
                </a:tc>
              </a:tr>
              <a:tr h="633184">
                <a:tc>
                  <a:txBody>
                    <a:bodyPr/>
                    <a:lstStyle/>
                    <a:p>
                      <a:pPr algn="r" fontAlgn="b"/>
                      <a:r>
                        <a:rPr lang="en-GB" sz="2400" b="0" i="0" u="none" strike="noStrike">
                          <a:solidFill>
                            <a:srgbClr val="000000"/>
                          </a:solidFill>
                          <a:latin typeface="Calibri"/>
                        </a:rPr>
                        <a:t>2001</a:t>
                      </a:r>
                    </a:p>
                  </a:txBody>
                  <a:tcPr marL="9525" marR="9525" marT="9525" marB="0" anchor="b"/>
                </a:tc>
                <a:tc>
                  <a:txBody>
                    <a:bodyPr/>
                    <a:lstStyle/>
                    <a:p>
                      <a:pPr algn="l" fontAlgn="b"/>
                      <a:r>
                        <a:rPr lang="en-GB" sz="2400" b="0" i="0" u="none" strike="noStrike" dirty="0">
                          <a:solidFill>
                            <a:srgbClr val="000000"/>
                          </a:solidFill>
                          <a:latin typeface="Calibri"/>
                        </a:rPr>
                        <a:t>UK </a:t>
                      </a:r>
                      <a:r>
                        <a:rPr lang="en-GB" sz="2400" b="0" i="0" u="none" strike="noStrike" dirty="0" smtClean="0">
                          <a:solidFill>
                            <a:srgbClr val="000000"/>
                          </a:solidFill>
                          <a:latin typeface="Calibri"/>
                        </a:rPr>
                        <a:t>General Election</a:t>
                      </a:r>
                      <a:endParaRPr lang="en-GB" sz="2400" b="0" i="0" u="none" strike="noStrike" dirty="0">
                        <a:solidFill>
                          <a:srgbClr val="000000"/>
                        </a:solidFill>
                        <a:latin typeface="Calibri"/>
                      </a:endParaRPr>
                    </a:p>
                  </a:txBody>
                  <a:tcPr marL="9525" marR="9525" marT="9525" marB="0" anchor="b"/>
                </a:tc>
                <a:tc>
                  <a:txBody>
                    <a:bodyPr/>
                    <a:lstStyle/>
                    <a:p>
                      <a:pPr algn="r" fontAlgn="b"/>
                      <a:r>
                        <a:rPr lang="en-GB" sz="2400" b="0" i="0" u="none" strike="noStrike">
                          <a:solidFill>
                            <a:srgbClr val="000000"/>
                          </a:solidFill>
                          <a:latin typeface="Calibri"/>
                        </a:rPr>
                        <a:t>1.5</a:t>
                      </a:r>
                    </a:p>
                  </a:txBody>
                  <a:tcPr marL="9525" marR="9525" marT="9525" marB="0" anchor="b"/>
                </a:tc>
                <a:tc>
                  <a:txBody>
                    <a:bodyPr/>
                    <a:lstStyle/>
                    <a:p>
                      <a:pPr algn="r" fontAlgn="b"/>
                      <a:r>
                        <a:rPr lang="en-GB" sz="2400" b="0" i="0" u="none" strike="noStrike">
                          <a:solidFill>
                            <a:srgbClr val="000000"/>
                          </a:solidFill>
                          <a:latin typeface="Calibri"/>
                        </a:rPr>
                        <a:t>0</a:t>
                      </a:r>
                    </a:p>
                  </a:txBody>
                  <a:tcPr marL="9525" marR="9525" marT="9525" marB="0" anchor="b"/>
                </a:tc>
              </a:tr>
              <a:tr h="773467">
                <a:tc>
                  <a:txBody>
                    <a:bodyPr/>
                    <a:lstStyle/>
                    <a:p>
                      <a:pPr algn="r" fontAlgn="b"/>
                      <a:r>
                        <a:rPr lang="en-GB" sz="2400" b="0" i="0" u="none" strike="noStrike">
                          <a:solidFill>
                            <a:srgbClr val="000000"/>
                          </a:solidFill>
                          <a:latin typeface="Calibri"/>
                        </a:rPr>
                        <a:t>2004</a:t>
                      </a:r>
                    </a:p>
                  </a:txBody>
                  <a:tcPr marL="9525" marR="9525" marT="9525" marB="0" anchor="b"/>
                </a:tc>
                <a:tc>
                  <a:txBody>
                    <a:bodyPr/>
                    <a:lstStyle/>
                    <a:p>
                      <a:pPr algn="l" fontAlgn="b"/>
                      <a:r>
                        <a:rPr lang="en-GB" sz="2400" b="0" i="0" u="none" strike="noStrike">
                          <a:solidFill>
                            <a:srgbClr val="000000"/>
                          </a:solidFill>
                          <a:latin typeface="Calibri"/>
                        </a:rPr>
                        <a:t>European Parliament</a:t>
                      </a:r>
                    </a:p>
                  </a:txBody>
                  <a:tcPr marL="9525" marR="9525" marT="9525" marB="0" anchor="b"/>
                </a:tc>
                <a:tc>
                  <a:txBody>
                    <a:bodyPr/>
                    <a:lstStyle/>
                    <a:p>
                      <a:pPr algn="r" fontAlgn="b"/>
                      <a:r>
                        <a:rPr lang="en-GB" sz="2400" b="0" i="0" u="none" strike="noStrike">
                          <a:solidFill>
                            <a:srgbClr val="000000"/>
                          </a:solidFill>
                          <a:latin typeface="Calibri"/>
                        </a:rPr>
                        <a:t>16.1</a:t>
                      </a:r>
                    </a:p>
                  </a:txBody>
                  <a:tcPr marL="9525" marR="9525" marT="9525" marB="0" anchor="b"/>
                </a:tc>
                <a:tc>
                  <a:txBody>
                    <a:bodyPr/>
                    <a:lstStyle/>
                    <a:p>
                      <a:pPr algn="r" fontAlgn="b"/>
                      <a:r>
                        <a:rPr lang="en-GB" sz="2400" b="0" i="0" u="none" strike="noStrike">
                          <a:solidFill>
                            <a:srgbClr val="000000"/>
                          </a:solidFill>
                          <a:latin typeface="Calibri"/>
                        </a:rPr>
                        <a:t>12</a:t>
                      </a:r>
                    </a:p>
                  </a:txBody>
                  <a:tcPr marL="9525" marR="9525" marT="9525" marB="0" anchor="b"/>
                </a:tc>
              </a:tr>
              <a:tr h="633184">
                <a:tc>
                  <a:txBody>
                    <a:bodyPr/>
                    <a:lstStyle/>
                    <a:p>
                      <a:pPr algn="r" fontAlgn="b"/>
                      <a:r>
                        <a:rPr lang="en-GB" sz="2400" b="0" i="0" u="none" strike="noStrike">
                          <a:solidFill>
                            <a:srgbClr val="000000"/>
                          </a:solidFill>
                          <a:latin typeface="Calibri"/>
                        </a:rPr>
                        <a:t>2005</a:t>
                      </a:r>
                    </a:p>
                  </a:txBody>
                  <a:tcPr marL="9525" marR="9525" marT="9525" marB="0" anchor="b"/>
                </a:tc>
                <a:tc>
                  <a:txBody>
                    <a:bodyPr/>
                    <a:lstStyle/>
                    <a:p>
                      <a:pPr algn="l" fontAlgn="b"/>
                      <a:r>
                        <a:rPr lang="en-GB" sz="2400" b="0" i="0" u="none" strike="noStrike" dirty="0">
                          <a:solidFill>
                            <a:srgbClr val="000000"/>
                          </a:solidFill>
                          <a:latin typeface="Calibri"/>
                        </a:rPr>
                        <a:t>UK </a:t>
                      </a:r>
                      <a:r>
                        <a:rPr lang="en-GB" sz="2400" b="0" i="0" u="none" strike="noStrike" dirty="0" smtClean="0">
                          <a:solidFill>
                            <a:srgbClr val="000000"/>
                          </a:solidFill>
                          <a:latin typeface="Calibri"/>
                        </a:rPr>
                        <a:t>General Election</a:t>
                      </a:r>
                      <a:endParaRPr lang="en-GB" sz="2400" b="0" i="0" u="none" strike="noStrike" dirty="0">
                        <a:solidFill>
                          <a:srgbClr val="000000"/>
                        </a:solidFill>
                        <a:latin typeface="Calibri"/>
                      </a:endParaRPr>
                    </a:p>
                  </a:txBody>
                  <a:tcPr marL="9525" marR="9525" marT="9525" marB="0" anchor="b"/>
                </a:tc>
                <a:tc>
                  <a:txBody>
                    <a:bodyPr/>
                    <a:lstStyle/>
                    <a:p>
                      <a:pPr algn="r" fontAlgn="b"/>
                      <a:r>
                        <a:rPr lang="en-GB" sz="2400" b="0" i="0" u="none" strike="noStrike">
                          <a:solidFill>
                            <a:srgbClr val="000000"/>
                          </a:solidFill>
                          <a:latin typeface="Calibri"/>
                        </a:rPr>
                        <a:t>2.3</a:t>
                      </a:r>
                    </a:p>
                  </a:txBody>
                  <a:tcPr marL="9525" marR="9525" marT="9525" marB="0" anchor="b"/>
                </a:tc>
                <a:tc>
                  <a:txBody>
                    <a:bodyPr/>
                    <a:lstStyle/>
                    <a:p>
                      <a:pPr algn="r" fontAlgn="b"/>
                      <a:r>
                        <a:rPr lang="en-GB" sz="2400" b="0" i="0" u="none" strike="noStrike">
                          <a:solidFill>
                            <a:srgbClr val="000000"/>
                          </a:solidFill>
                          <a:latin typeface="Calibri"/>
                        </a:rPr>
                        <a:t>0</a:t>
                      </a:r>
                    </a:p>
                  </a:txBody>
                  <a:tcPr marL="9525" marR="9525" marT="9525" marB="0" anchor="b"/>
                </a:tc>
              </a:tr>
              <a:tr h="773467">
                <a:tc>
                  <a:txBody>
                    <a:bodyPr/>
                    <a:lstStyle/>
                    <a:p>
                      <a:pPr algn="r" fontAlgn="b"/>
                      <a:r>
                        <a:rPr lang="en-GB" sz="2400" b="0" i="0" u="none" strike="noStrike">
                          <a:solidFill>
                            <a:srgbClr val="000000"/>
                          </a:solidFill>
                          <a:latin typeface="Calibri"/>
                        </a:rPr>
                        <a:t>2009</a:t>
                      </a:r>
                    </a:p>
                  </a:txBody>
                  <a:tcPr marL="9525" marR="9525" marT="9525" marB="0" anchor="b"/>
                </a:tc>
                <a:tc>
                  <a:txBody>
                    <a:bodyPr/>
                    <a:lstStyle/>
                    <a:p>
                      <a:pPr algn="l" fontAlgn="b"/>
                      <a:r>
                        <a:rPr lang="en-GB" sz="2400" b="0" i="0" u="none" strike="noStrike" dirty="0">
                          <a:solidFill>
                            <a:srgbClr val="000000"/>
                          </a:solidFill>
                          <a:latin typeface="Calibri"/>
                        </a:rPr>
                        <a:t>European Parliament</a:t>
                      </a:r>
                    </a:p>
                  </a:txBody>
                  <a:tcPr marL="9525" marR="9525" marT="9525" marB="0" anchor="b"/>
                </a:tc>
                <a:tc>
                  <a:txBody>
                    <a:bodyPr/>
                    <a:lstStyle/>
                    <a:p>
                      <a:pPr algn="r" fontAlgn="b"/>
                      <a:r>
                        <a:rPr lang="en-GB" sz="2400" b="0" i="0" u="none" strike="noStrike">
                          <a:solidFill>
                            <a:srgbClr val="000000"/>
                          </a:solidFill>
                          <a:latin typeface="Calibri"/>
                        </a:rPr>
                        <a:t>16.5</a:t>
                      </a:r>
                    </a:p>
                  </a:txBody>
                  <a:tcPr marL="9525" marR="9525" marT="9525" marB="0" anchor="b"/>
                </a:tc>
                <a:tc>
                  <a:txBody>
                    <a:bodyPr/>
                    <a:lstStyle/>
                    <a:p>
                      <a:pPr algn="r" fontAlgn="b"/>
                      <a:r>
                        <a:rPr lang="en-GB" sz="2400" b="0" i="0" u="none" strike="noStrike">
                          <a:solidFill>
                            <a:srgbClr val="000000"/>
                          </a:solidFill>
                          <a:latin typeface="Calibri"/>
                        </a:rPr>
                        <a:t>13</a:t>
                      </a:r>
                    </a:p>
                  </a:txBody>
                  <a:tcPr marL="9525" marR="9525" marT="9525" marB="0" anchor="b"/>
                </a:tc>
              </a:tr>
              <a:tr h="633184">
                <a:tc>
                  <a:txBody>
                    <a:bodyPr/>
                    <a:lstStyle/>
                    <a:p>
                      <a:pPr algn="r" fontAlgn="b"/>
                      <a:r>
                        <a:rPr lang="en-GB" sz="2400" b="0" i="0" u="none" strike="noStrike">
                          <a:solidFill>
                            <a:srgbClr val="000000"/>
                          </a:solidFill>
                          <a:latin typeface="Calibri"/>
                        </a:rPr>
                        <a:t>2010</a:t>
                      </a:r>
                    </a:p>
                  </a:txBody>
                  <a:tcPr marL="9525" marR="9525" marT="9525" marB="0" anchor="b"/>
                </a:tc>
                <a:tc>
                  <a:txBody>
                    <a:bodyPr/>
                    <a:lstStyle/>
                    <a:p>
                      <a:pPr algn="l" fontAlgn="b"/>
                      <a:r>
                        <a:rPr lang="en-GB" sz="2400" b="0" i="0" u="none" strike="noStrike" dirty="0">
                          <a:solidFill>
                            <a:srgbClr val="000000"/>
                          </a:solidFill>
                          <a:latin typeface="Calibri"/>
                        </a:rPr>
                        <a:t>UK </a:t>
                      </a:r>
                      <a:r>
                        <a:rPr lang="en-GB" sz="2400" b="0" i="0" u="none" strike="noStrike" dirty="0" smtClean="0">
                          <a:solidFill>
                            <a:srgbClr val="000000"/>
                          </a:solidFill>
                          <a:latin typeface="Calibri"/>
                        </a:rPr>
                        <a:t>General Election</a:t>
                      </a:r>
                      <a:endParaRPr lang="en-GB" sz="2400" b="0" i="0" u="none" strike="noStrike" dirty="0">
                        <a:solidFill>
                          <a:srgbClr val="000000"/>
                        </a:solidFill>
                        <a:latin typeface="Calibri"/>
                      </a:endParaRPr>
                    </a:p>
                  </a:txBody>
                  <a:tcPr marL="9525" marR="9525" marT="9525" marB="0" anchor="b"/>
                </a:tc>
                <a:tc>
                  <a:txBody>
                    <a:bodyPr/>
                    <a:lstStyle/>
                    <a:p>
                      <a:pPr algn="r" fontAlgn="b"/>
                      <a:r>
                        <a:rPr lang="en-GB" sz="2400" b="0" i="0" u="none" strike="noStrike">
                          <a:solidFill>
                            <a:srgbClr val="000000"/>
                          </a:solidFill>
                          <a:latin typeface="Calibri"/>
                        </a:rPr>
                        <a:t>3.1</a:t>
                      </a:r>
                    </a:p>
                  </a:txBody>
                  <a:tcPr marL="9525" marR="9525" marT="9525" marB="0" anchor="b"/>
                </a:tc>
                <a:tc>
                  <a:txBody>
                    <a:bodyPr/>
                    <a:lstStyle/>
                    <a:p>
                      <a:pPr algn="r" fontAlgn="b"/>
                      <a:r>
                        <a:rPr lang="en-GB" sz="2400" b="0" i="0" u="none" strike="noStrike" dirty="0">
                          <a:solidFill>
                            <a:srgbClr val="000000"/>
                          </a:solidFill>
                          <a:latin typeface="Calibri"/>
                        </a:rPr>
                        <a:t>0</a:t>
                      </a:r>
                    </a:p>
                  </a:txBody>
                  <a:tcPr marL="9525" marR="9525" marT="9525" marB="0" anchor="b"/>
                </a:tc>
              </a:tr>
              <a:tr h="633184">
                <a:tc>
                  <a:txBody>
                    <a:bodyPr/>
                    <a:lstStyle/>
                    <a:p>
                      <a:pPr algn="r" fontAlgn="b"/>
                      <a:r>
                        <a:rPr lang="en-GB" sz="2400" b="0" i="0" u="none" strike="noStrike" dirty="0" smtClean="0">
                          <a:solidFill>
                            <a:srgbClr val="000000"/>
                          </a:solidFill>
                          <a:latin typeface="Calibri"/>
                        </a:rPr>
                        <a:t>2014</a:t>
                      </a:r>
                      <a:endParaRPr lang="en-GB" sz="2400" b="0" i="0" u="none" strike="noStrike" dirty="0">
                        <a:solidFill>
                          <a:srgbClr val="000000"/>
                        </a:solidFill>
                        <a:latin typeface="Calibri"/>
                      </a:endParaRPr>
                    </a:p>
                  </a:txBody>
                  <a:tcPr marL="9525" marR="9525" marT="9525" marB="0" anchor="b"/>
                </a:tc>
                <a:tc>
                  <a:txBody>
                    <a:bodyPr/>
                    <a:lstStyle/>
                    <a:p>
                      <a:pPr algn="l" fontAlgn="b"/>
                      <a:r>
                        <a:rPr lang="en-GB" sz="2400" b="0" i="0" u="none" strike="noStrike" dirty="0" smtClean="0">
                          <a:solidFill>
                            <a:srgbClr val="000000"/>
                          </a:solidFill>
                          <a:latin typeface="+mn-lt"/>
                        </a:rPr>
                        <a:t>European Parliament</a:t>
                      </a:r>
                      <a:endParaRPr lang="en-GB" sz="2400" b="0" i="0" u="none" strike="noStrike" dirty="0">
                        <a:solidFill>
                          <a:srgbClr val="000000"/>
                        </a:solidFill>
                        <a:latin typeface="+mn-lt"/>
                      </a:endParaRPr>
                    </a:p>
                  </a:txBody>
                  <a:tcPr marL="9525" marR="9525" marT="9525" marB="0" anchor="b"/>
                </a:tc>
                <a:tc>
                  <a:txBody>
                    <a:bodyPr/>
                    <a:lstStyle/>
                    <a:p>
                      <a:pPr algn="r" fontAlgn="b"/>
                      <a:r>
                        <a:rPr lang="en-GB" sz="2400" b="0" i="0" u="none" strike="noStrike" dirty="0" smtClean="0">
                          <a:solidFill>
                            <a:srgbClr val="000000"/>
                          </a:solidFill>
                          <a:latin typeface="Calibri"/>
                        </a:rPr>
                        <a:t>27.5</a:t>
                      </a:r>
                      <a:endParaRPr lang="en-GB" sz="2400" b="0" i="0" u="none" strike="noStrike" dirty="0">
                        <a:solidFill>
                          <a:srgbClr val="000000"/>
                        </a:solidFill>
                        <a:latin typeface="Calibri"/>
                      </a:endParaRPr>
                    </a:p>
                  </a:txBody>
                  <a:tcPr marL="9525" marR="9525" marT="9525" marB="0" anchor="b"/>
                </a:tc>
                <a:tc>
                  <a:txBody>
                    <a:bodyPr/>
                    <a:lstStyle/>
                    <a:p>
                      <a:pPr algn="r" fontAlgn="b"/>
                      <a:r>
                        <a:rPr lang="en-GB" sz="2400" b="0" i="0" u="none" strike="noStrike" dirty="0" smtClean="0">
                          <a:solidFill>
                            <a:srgbClr val="000000"/>
                          </a:solidFill>
                          <a:latin typeface="Calibri"/>
                        </a:rPr>
                        <a:t>24</a:t>
                      </a:r>
                      <a:endParaRPr lang="en-GB" sz="2400" b="0" i="0" u="none" strike="noStrike" dirty="0">
                        <a:solidFill>
                          <a:srgbClr val="000000"/>
                        </a:solidFill>
                        <a:latin typeface="Calibri"/>
                      </a:endParaRPr>
                    </a:p>
                  </a:txBody>
                  <a:tcPr marL="9525" marR="9525" marT="9525" marB="0" anchor="b"/>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British National Party</a:t>
            </a:r>
            <a:endParaRPr lang="en-GB" dirty="0"/>
          </a:p>
        </p:txBody>
      </p:sp>
      <p:sp>
        <p:nvSpPr>
          <p:cNvPr id="3" name="Content Placeholder 2"/>
          <p:cNvSpPr>
            <a:spLocks noGrp="1"/>
          </p:cNvSpPr>
          <p:nvPr>
            <p:ph idx="1"/>
          </p:nvPr>
        </p:nvSpPr>
        <p:spPr/>
        <p:txBody>
          <a:bodyPr>
            <a:normAutofit fontScale="85000" lnSpcReduction="10000"/>
          </a:bodyPr>
          <a:lstStyle/>
          <a:p>
            <a:r>
              <a:rPr lang="en-GB" dirty="0" smtClean="0"/>
              <a:t>This is a far right wing political party formed as a splinter group from the National front by John Tyndall in 1982.</a:t>
            </a:r>
          </a:p>
          <a:p>
            <a:r>
              <a:rPr lang="en-GB" dirty="0" smtClean="0"/>
              <a:t>The BNP advocates "firm but voluntary incentives for immigrants and their descendants to return home“,</a:t>
            </a:r>
            <a:r>
              <a:rPr lang="en-GB" baseline="30000" dirty="0" smtClean="0"/>
              <a:t> </a:t>
            </a:r>
            <a:r>
              <a:rPr lang="en-GB" dirty="0" smtClean="0"/>
              <a:t>as well as the repeal of anti-discrimination legislation.</a:t>
            </a:r>
          </a:p>
          <a:p>
            <a:r>
              <a:rPr lang="en-GB" dirty="0" smtClean="0"/>
              <a:t>In 2009 it won its first county council seats and two seats in the European Parliament. </a:t>
            </a:r>
          </a:p>
          <a:p>
            <a:r>
              <a:rPr lang="en-GB" dirty="0" smtClean="0"/>
              <a:t>During the 2010 General Election, the BNP received 1.9% of the vote and failed to win any seats.</a:t>
            </a:r>
          </a:p>
          <a:p>
            <a:r>
              <a:rPr lang="en-GB" dirty="0" smtClean="0"/>
              <a:t>In 2012 it lost 6 out of its 9 seats in the local elections.</a:t>
            </a:r>
            <a:endParaRPr lang="en-GB"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Scottish National Party</a:t>
            </a:r>
            <a:endParaRPr lang="en-GB" dirty="0"/>
          </a:p>
        </p:txBody>
      </p:sp>
      <p:sp>
        <p:nvSpPr>
          <p:cNvPr id="3" name="Content Placeholder 2"/>
          <p:cNvSpPr>
            <a:spLocks noGrp="1"/>
          </p:cNvSpPr>
          <p:nvPr>
            <p:ph idx="1"/>
          </p:nvPr>
        </p:nvSpPr>
        <p:spPr/>
        <p:txBody>
          <a:bodyPr>
            <a:normAutofit fontScale="62500" lnSpcReduction="20000"/>
          </a:bodyPr>
          <a:lstStyle/>
          <a:p>
            <a:r>
              <a:rPr lang="en-GB" dirty="0" smtClean="0"/>
              <a:t>The SNP was founded in 1934, and has had continuous representation in the Parliament of the United Kingdom since </a:t>
            </a:r>
            <a:r>
              <a:rPr lang="en-GB" dirty="0" err="1" smtClean="0"/>
              <a:t>Winnie</a:t>
            </a:r>
            <a:r>
              <a:rPr lang="en-GB" dirty="0" smtClean="0"/>
              <a:t> Ewing's groundbreaking victory at the 1967 Hamilton by-election.</a:t>
            </a:r>
            <a:endParaRPr lang="en-GB" baseline="30000" dirty="0" smtClean="0"/>
          </a:p>
          <a:p>
            <a:r>
              <a:rPr lang="en-GB" dirty="0" smtClean="0"/>
              <a:t>The SNP's policy base is mostly in the mainstream European social-democratic mould. </a:t>
            </a:r>
          </a:p>
          <a:p>
            <a:r>
              <a:rPr lang="en-GB" dirty="0" smtClean="0"/>
              <a:t>Its policies </a:t>
            </a:r>
          </a:p>
          <a:p>
            <a:r>
              <a:rPr lang="en-GB" dirty="0" smtClean="0"/>
              <a:t>It is committed to an independent Scotland being a full member state of the European Union. </a:t>
            </a:r>
          </a:p>
          <a:p>
            <a:r>
              <a:rPr lang="en-GB" dirty="0" smtClean="0"/>
              <a:t>Progressive personal taxation</a:t>
            </a:r>
          </a:p>
          <a:p>
            <a:r>
              <a:rPr lang="en-GB" dirty="0" smtClean="0"/>
              <a:t>The eradication of poverty</a:t>
            </a:r>
          </a:p>
          <a:p>
            <a:r>
              <a:rPr lang="en-GB" dirty="0" smtClean="0"/>
              <a:t>Free state education including support grants for higher education students </a:t>
            </a:r>
          </a:p>
          <a:p>
            <a:r>
              <a:rPr lang="en-GB" dirty="0" smtClean="0"/>
              <a:t>A pay increase for nurses</a:t>
            </a:r>
          </a:p>
          <a:p>
            <a:r>
              <a:rPr lang="en-GB" dirty="0" smtClean="0"/>
              <a:t>A commitment to unilateral nuclear disarmament </a:t>
            </a:r>
          </a:p>
          <a:p>
            <a:r>
              <a:rPr lang="en-GB" dirty="0" smtClean="0"/>
              <a:t>The SNP is against membership of NATO</a:t>
            </a:r>
            <a:endParaRPr lang="en-GB"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SNP in General Elections</a:t>
            </a:r>
            <a:endParaRPr lang="en-GB" dirty="0"/>
          </a:p>
        </p:txBody>
      </p:sp>
      <p:graphicFrame>
        <p:nvGraphicFramePr>
          <p:cNvPr id="4" name="Content Placeholder 3"/>
          <p:cNvGraphicFramePr>
            <a:graphicFrameLocks noGrp="1"/>
          </p:cNvGraphicFramePr>
          <p:nvPr>
            <p:ph idx="1"/>
          </p:nvPr>
        </p:nvGraphicFramePr>
        <p:xfrm>
          <a:off x="539551" y="1600200"/>
          <a:ext cx="8280921" cy="4853134"/>
        </p:xfrm>
        <a:graphic>
          <a:graphicData uri="http://schemas.openxmlformats.org/drawingml/2006/table">
            <a:tbl>
              <a:tblPr firstRow="1" bandRow="1">
                <a:tableStyleId>{5C22544A-7EE6-4342-B048-85BDC9FD1C3A}</a:tableStyleId>
              </a:tblPr>
              <a:tblGrid>
                <a:gridCol w="1465305"/>
                <a:gridCol w="2271872"/>
                <a:gridCol w="2271872"/>
                <a:gridCol w="2271872"/>
              </a:tblGrid>
              <a:tr h="441194">
                <a:tc>
                  <a:txBody>
                    <a:bodyPr/>
                    <a:lstStyle/>
                    <a:p>
                      <a:pPr algn="r" fontAlgn="b"/>
                      <a:r>
                        <a:rPr lang="en-GB" sz="2400" b="0" i="0" u="none" strike="noStrike" dirty="0">
                          <a:solidFill>
                            <a:srgbClr val="000000"/>
                          </a:solidFill>
                          <a:latin typeface="Calibri"/>
                        </a:rPr>
                        <a:t>Year</a:t>
                      </a:r>
                    </a:p>
                  </a:txBody>
                  <a:tcPr marL="9525" marR="9525" marT="9525" marB="0" anchor="b"/>
                </a:tc>
                <a:tc>
                  <a:txBody>
                    <a:bodyPr/>
                    <a:lstStyle/>
                    <a:p>
                      <a:pPr algn="ctr" fontAlgn="b"/>
                      <a:r>
                        <a:rPr lang="en-GB" sz="2400" b="0" i="0" u="none" strike="noStrike" dirty="0">
                          <a:solidFill>
                            <a:srgbClr val="000000"/>
                          </a:solidFill>
                          <a:latin typeface="Calibri"/>
                        </a:rPr>
                        <a:t>Election</a:t>
                      </a:r>
                    </a:p>
                  </a:txBody>
                  <a:tcPr marL="9525" marR="9525" marT="9525" marB="0" anchor="b"/>
                </a:tc>
                <a:tc>
                  <a:txBody>
                    <a:bodyPr/>
                    <a:lstStyle/>
                    <a:p>
                      <a:pPr algn="ctr" fontAlgn="b"/>
                      <a:r>
                        <a:rPr lang="en-GB" sz="2400" b="0" i="0" u="none" strike="noStrike" dirty="0">
                          <a:solidFill>
                            <a:srgbClr val="000000"/>
                          </a:solidFill>
                          <a:latin typeface="Calibri"/>
                        </a:rPr>
                        <a:t>% Vote</a:t>
                      </a:r>
                    </a:p>
                  </a:txBody>
                  <a:tcPr marL="9525" marR="9525" marT="9525" marB="0" anchor="b"/>
                </a:tc>
                <a:tc>
                  <a:txBody>
                    <a:bodyPr/>
                    <a:lstStyle/>
                    <a:p>
                      <a:pPr algn="ctr" fontAlgn="b"/>
                      <a:r>
                        <a:rPr lang="en-GB" sz="2400" b="0" i="0" u="none" strike="noStrike" dirty="0">
                          <a:solidFill>
                            <a:srgbClr val="000000"/>
                          </a:solidFill>
                          <a:latin typeface="Calibri"/>
                        </a:rPr>
                        <a:t>Seats</a:t>
                      </a:r>
                    </a:p>
                  </a:txBody>
                  <a:tcPr marL="9525" marR="9525" marT="9525" marB="0" anchor="b"/>
                </a:tc>
              </a:tr>
              <a:tr h="441194">
                <a:tc>
                  <a:txBody>
                    <a:bodyPr/>
                    <a:lstStyle/>
                    <a:p>
                      <a:pPr algn="r" rtl="0" fontAlgn="b"/>
                      <a:r>
                        <a:rPr lang="en-GB" sz="2400" b="0" i="0" u="none" strike="noStrike">
                          <a:solidFill>
                            <a:srgbClr val="000000"/>
                          </a:solidFill>
                          <a:latin typeface="Calibri"/>
                        </a:rPr>
                        <a:t>1970</a:t>
                      </a:r>
                    </a:p>
                  </a:txBody>
                  <a:tcPr marL="9525" marR="9525" marT="9525" marB="0" anchor="b"/>
                </a:tc>
                <a:tc>
                  <a:txBody>
                    <a:bodyPr/>
                    <a:lstStyle/>
                    <a:p>
                      <a:pPr algn="l" fontAlgn="b"/>
                      <a:r>
                        <a:rPr lang="en-GB" sz="2400" b="0" i="0" u="none" strike="noStrike">
                          <a:solidFill>
                            <a:srgbClr val="000000"/>
                          </a:solidFill>
                          <a:latin typeface="Calibri"/>
                        </a:rPr>
                        <a:t>General Election</a:t>
                      </a:r>
                    </a:p>
                  </a:txBody>
                  <a:tcPr marL="9525" marR="9525" marT="9525" marB="0" anchor="b"/>
                </a:tc>
                <a:tc>
                  <a:txBody>
                    <a:bodyPr/>
                    <a:lstStyle/>
                    <a:p>
                      <a:pPr algn="ctr" fontAlgn="b"/>
                      <a:r>
                        <a:rPr lang="en-GB" sz="2400" b="0" i="0" u="none" strike="noStrike" dirty="0">
                          <a:solidFill>
                            <a:srgbClr val="000000"/>
                          </a:solidFill>
                          <a:latin typeface="Calibri"/>
                        </a:rPr>
                        <a:t>11.40%</a:t>
                      </a:r>
                    </a:p>
                  </a:txBody>
                  <a:tcPr marL="9525" marR="9525" marT="9525" marB="0" anchor="b"/>
                </a:tc>
                <a:tc>
                  <a:txBody>
                    <a:bodyPr/>
                    <a:lstStyle/>
                    <a:p>
                      <a:pPr algn="ctr" fontAlgn="b"/>
                      <a:r>
                        <a:rPr lang="en-GB" sz="2400" b="0" i="0" u="none" strike="noStrike" dirty="0">
                          <a:solidFill>
                            <a:srgbClr val="000000"/>
                          </a:solidFill>
                          <a:latin typeface="Calibri"/>
                        </a:rPr>
                        <a:t>1 seat</a:t>
                      </a:r>
                    </a:p>
                  </a:txBody>
                  <a:tcPr marL="9525" marR="9525" marT="9525" marB="0" anchor="b"/>
                </a:tc>
              </a:tr>
              <a:tr h="441194">
                <a:tc>
                  <a:txBody>
                    <a:bodyPr/>
                    <a:lstStyle/>
                    <a:p>
                      <a:pPr algn="l" fontAlgn="b"/>
                      <a:r>
                        <a:rPr lang="en-GB" sz="2400" b="0" i="0" u="none" strike="noStrike">
                          <a:solidFill>
                            <a:srgbClr val="000000"/>
                          </a:solidFill>
                          <a:latin typeface="Calibri"/>
                        </a:rPr>
                        <a:t>1974(Feb)</a:t>
                      </a:r>
                    </a:p>
                  </a:txBody>
                  <a:tcPr marL="9525" marR="9525" marT="9525" marB="0" anchor="b"/>
                </a:tc>
                <a:tc>
                  <a:txBody>
                    <a:bodyPr/>
                    <a:lstStyle/>
                    <a:p>
                      <a:pPr algn="l" fontAlgn="b"/>
                      <a:r>
                        <a:rPr lang="en-GB" sz="2400" b="0" i="0" u="none" strike="noStrike">
                          <a:solidFill>
                            <a:srgbClr val="000000"/>
                          </a:solidFill>
                          <a:latin typeface="Calibri"/>
                        </a:rPr>
                        <a:t>General Election</a:t>
                      </a:r>
                    </a:p>
                  </a:txBody>
                  <a:tcPr marL="9525" marR="9525" marT="9525" marB="0" anchor="b"/>
                </a:tc>
                <a:tc>
                  <a:txBody>
                    <a:bodyPr/>
                    <a:lstStyle/>
                    <a:p>
                      <a:pPr algn="ctr" fontAlgn="b"/>
                      <a:r>
                        <a:rPr lang="en-GB" sz="2400" b="0" i="0" u="none" strike="noStrike" dirty="0">
                          <a:solidFill>
                            <a:srgbClr val="000000"/>
                          </a:solidFill>
                          <a:latin typeface="Calibri"/>
                        </a:rPr>
                        <a:t>21.90%</a:t>
                      </a:r>
                    </a:p>
                  </a:txBody>
                  <a:tcPr marL="9525" marR="9525" marT="9525" marB="0" anchor="b"/>
                </a:tc>
                <a:tc>
                  <a:txBody>
                    <a:bodyPr/>
                    <a:lstStyle/>
                    <a:p>
                      <a:pPr algn="ctr" fontAlgn="b"/>
                      <a:r>
                        <a:rPr lang="en-GB" sz="2400" b="0" i="0" u="none" strike="noStrike" dirty="0">
                          <a:solidFill>
                            <a:srgbClr val="000000"/>
                          </a:solidFill>
                          <a:latin typeface="Calibri"/>
                        </a:rPr>
                        <a:t>7 seats</a:t>
                      </a:r>
                    </a:p>
                  </a:txBody>
                  <a:tcPr marL="9525" marR="9525" marT="9525" marB="0" anchor="b"/>
                </a:tc>
              </a:tr>
              <a:tr h="441194">
                <a:tc>
                  <a:txBody>
                    <a:bodyPr/>
                    <a:lstStyle/>
                    <a:p>
                      <a:pPr algn="l" fontAlgn="b"/>
                      <a:r>
                        <a:rPr lang="en-GB" sz="2400" b="0" i="0" u="none" strike="noStrike">
                          <a:solidFill>
                            <a:srgbClr val="000000"/>
                          </a:solidFill>
                          <a:latin typeface="Calibri"/>
                        </a:rPr>
                        <a:t>1974 (Oct)</a:t>
                      </a:r>
                    </a:p>
                  </a:txBody>
                  <a:tcPr marL="9525" marR="9525" marT="9525" marB="0" anchor="b"/>
                </a:tc>
                <a:tc>
                  <a:txBody>
                    <a:bodyPr/>
                    <a:lstStyle/>
                    <a:p>
                      <a:pPr algn="l" fontAlgn="b"/>
                      <a:r>
                        <a:rPr lang="en-GB" sz="2400" b="0" i="0" u="none" strike="noStrike">
                          <a:solidFill>
                            <a:srgbClr val="000000"/>
                          </a:solidFill>
                          <a:latin typeface="Calibri"/>
                        </a:rPr>
                        <a:t>General Election</a:t>
                      </a:r>
                    </a:p>
                  </a:txBody>
                  <a:tcPr marL="9525" marR="9525" marT="9525" marB="0" anchor="b"/>
                </a:tc>
                <a:tc>
                  <a:txBody>
                    <a:bodyPr/>
                    <a:lstStyle/>
                    <a:p>
                      <a:pPr algn="ctr" fontAlgn="b"/>
                      <a:r>
                        <a:rPr lang="en-GB" sz="2400" b="0" i="0" u="none" strike="noStrike" dirty="0">
                          <a:solidFill>
                            <a:srgbClr val="000000"/>
                          </a:solidFill>
                          <a:latin typeface="Calibri"/>
                        </a:rPr>
                        <a:t>30.40%</a:t>
                      </a:r>
                    </a:p>
                  </a:txBody>
                  <a:tcPr marL="9525" marR="9525" marT="9525" marB="0" anchor="b"/>
                </a:tc>
                <a:tc>
                  <a:txBody>
                    <a:bodyPr/>
                    <a:lstStyle/>
                    <a:p>
                      <a:pPr algn="ctr" fontAlgn="b"/>
                      <a:r>
                        <a:rPr lang="en-GB" sz="2400" b="0" i="0" u="none" strike="noStrike" dirty="0">
                          <a:solidFill>
                            <a:srgbClr val="000000"/>
                          </a:solidFill>
                          <a:latin typeface="Calibri"/>
                        </a:rPr>
                        <a:t>11 seats </a:t>
                      </a:r>
                    </a:p>
                  </a:txBody>
                  <a:tcPr marL="9525" marR="9525" marT="9525" marB="0" anchor="b"/>
                </a:tc>
              </a:tr>
              <a:tr h="441194">
                <a:tc>
                  <a:txBody>
                    <a:bodyPr/>
                    <a:lstStyle/>
                    <a:p>
                      <a:pPr algn="r" rtl="0" fontAlgn="b"/>
                      <a:r>
                        <a:rPr lang="en-GB" sz="2400" b="0" i="0" u="none" strike="noStrike">
                          <a:solidFill>
                            <a:srgbClr val="000000"/>
                          </a:solidFill>
                          <a:latin typeface="Calibri"/>
                        </a:rPr>
                        <a:t>1983</a:t>
                      </a:r>
                    </a:p>
                  </a:txBody>
                  <a:tcPr marL="9525" marR="9525" marT="9525" marB="0" anchor="b"/>
                </a:tc>
                <a:tc>
                  <a:txBody>
                    <a:bodyPr/>
                    <a:lstStyle/>
                    <a:p>
                      <a:pPr algn="l" fontAlgn="b"/>
                      <a:r>
                        <a:rPr lang="en-GB" sz="2400" b="0" i="0" u="none" strike="noStrike">
                          <a:solidFill>
                            <a:srgbClr val="000000"/>
                          </a:solidFill>
                          <a:latin typeface="Calibri"/>
                        </a:rPr>
                        <a:t>General Election</a:t>
                      </a:r>
                    </a:p>
                  </a:txBody>
                  <a:tcPr marL="9525" marR="9525" marT="9525" marB="0" anchor="b"/>
                </a:tc>
                <a:tc>
                  <a:txBody>
                    <a:bodyPr/>
                    <a:lstStyle/>
                    <a:p>
                      <a:pPr algn="ctr" fontAlgn="b"/>
                      <a:r>
                        <a:rPr lang="en-GB" sz="2400" b="0" i="0" u="none" strike="noStrike" dirty="0">
                          <a:solidFill>
                            <a:srgbClr val="000000"/>
                          </a:solidFill>
                          <a:latin typeface="Calibri"/>
                        </a:rPr>
                        <a:t>11.70%</a:t>
                      </a:r>
                    </a:p>
                  </a:txBody>
                  <a:tcPr marL="9525" marR="9525" marT="9525" marB="0" anchor="b"/>
                </a:tc>
                <a:tc>
                  <a:txBody>
                    <a:bodyPr/>
                    <a:lstStyle/>
                    <a:p>
                      <a:pPr algn="ctr" fontAlgn="b"/>
                      <a:r>
                        <a:rPr lang="en-GB" sz="2400" b="0" i="0" u="none" strike="noStrike" dirty="0">
                          <a:solidFill>
                            <a:srgbClr val="000000"/>
                          </a:solidFill>
                          <a:latin typeface="Calibri"/>
                        </a:rPr>
                        <a:t>2 seats</a:t>
                      </a:r>
                    </a:p>
                  </a:txBody>
                  <a:tcPr marL="9525" marR="9525" marT="9525" marB="0" anchor="b"/>
                </a:tc>
              </a:tr>
              <a:tr h="441194">
                <a:tc>
                  <a:txBody>
                    <a:bodyPr/>
                    <a:lstStyle/>
                    <a:p>
                      <a:pPr algn="r" fontAlgn="b"/>
                      <a:r>
                        <a:rPr lang="en-GB" sz="2400" b="0" i="0" u="none" strike="noStrike">
                          <a:solidFill>
                            <a:srgbClr val="000000"/>
                          </a:solidFill>
                          <a:latin typeface="Calibri"/>
                        </a:rPr>
                        <a:t>1987</a:t>
                      </a:r>
                    </a:p>
                  </a:txBody>
                  <a:tcPr marL="9525" marR="9525" marT="9525" marB="0" anchor="b"/>
                </a:tc>
                <a:tc>
                  <a:txBody>
                    <a:bodyPr/>
                    <a:lstStyle/>
                    <a:p>
                      <a:pPr algn="l" fontAlgn="b"/>
                      <a:r>
                        <a:rPr lang="en-GB" sz="2400" b="0" i="0" u="none" strike="noStrike">
                          <a:solidFill>
                            <a:srgbClr val="000000"/>
                          </a:solidFill>
                          <a:latin typeface="Calibri"/>
                        </a:rPr>
                        <a:t>General Election</a:t>
                      </a:r>
                    </a:p>
                  </a:txBody>
                  <a:tcPr marL="9525" marR="9525" marT="9525" marB="0" anchor="b"/>
                </a:tc>
                <a:tc>
                  <a:txBody>
                    <a:bodyPr/>
                    <a:lstStyle/>
                    <a:p>
                      <a:pPr algn="ctr" fontAlgn="b"/>
                      <a:r>
                        <a:rPr lang="en-GB" sz="2400" b="0" i="0" u="none" strike="noStrike" dirty="0">
                          <a:solidFill>
                            <a:srgbClr val="000000"/>
                          </a:solidFill>
                          <a:latin typeface="Calibri"/>
                        </a:rPr>
                        <a:t>14.00%</a:t>
                      </a:r>
                    </a:p>
                  </a:txBody>
                  <a:tcPr marL="9525" marR="9525" marT="9525" marB="0" anchor="b"/>
                </a:tc>
                <a:tc>
                  <a:txBody>
                    <a:bodyPr/>
                    <a:lstStyle/>
                    <a:p>
                      <a:pPr algn="ctr" fontAlgn="b"/>
                      <a:r>
                        <a:rPr lang="en-GB" sz="2400" b="0" i="0" u="none" strike="noStrike" dirty="0">
                          <a:solidFill>
                            <a:srgbClr val="000000"/>
                          </a:solidFill>
                          <a:latin typeface="Calibri"/>
                        </a:rPr>
                        <a:t>3 seats</a:t>
                      </a:r>
                    </a:p>
                  </a:txBody>
                  <a:tcPr marL="9525" marR="9525" marT="9525" marB="0" anchor="b"/>
                </a:tc>
              </a:tr>
              <a:tr h="441194">
                <a:tc>
                  <a:txBody>
                    <a:bodyPr/>
                    <a:lstStyle/>
                    <a:p>
                      <a:pPr algn="r" fontAlgn="b"/>
                      <a:r>
                        <a:rPr lang="en-GB" sz="2400" b="0" i="0" u="none" strike="noStrike">
                          <a:solidFill>
                            <a:srgbClr val="000000"/>
                          </a:solidFill>
                          <a:latin typeface="Calibri"/>
                        </a:rPr>
                        <a:t>1992</a:t>
                      </a:r>
                    </a:p>
                  </a:txBody>
                  <a:tcPr marL="9525" marR="9525" marT="9525" marB="0" anchor="b"/>
                </a:tc>
                <a:tc>
                  <a:txBody>
                    <a:bodyPr/>
                    <a:lstStyle/>
                    <a:p>
                      <a:pPr algn="l" fontAlgn="b"/>
                      <a:r>
                        <a:rPr lang="en-GB" sz="2400" b="0" i="0" u="none" strike="noStrike">
                          <a:solidFill>
                            <a:srgbClr val="000000"/>
                          </a:solidFill>
                          <a:latin typeface="Calibri"/>
                        </a:rPr>
                        <a:t>General Election</a:t>
                      </a:r>
                    </a:p>
                  </a:txBody>
                  <a:tcPr marL="9525" marR="9525" marT="9525" marB="0" anchor="b"/>
                </a:tc>
                <a:tc>
                  <a:txBody>
                    <a:bodyPr/>
                    <a:lstStyle/>
                    <a:p>
                      <a:pPr algn="ctr" fontAlgn="b"/>
                      <a:r>
                        <a:rPr lang="en-GB" sz="2400" b="0" i="0" u="none" strike="noStrike" dirty="0">
                          <a:solidFill>
                            <a:srgbClr val="000000"/>
                          </a:solidFill>
                          <a:latin typeface="Calibri"/>
                        </a:rPr>
                        <a:t>21.50%</a:t>
                      </a:r>
                    </a:p>
                  </a:txBody>
                  <a:tcPr marL="9525" marR="9525" marT="9525" marB="0" anchor="b"/>
                </a:tc>
                <a:tc>
                  <a:txBody>
                    <a:bodyPr/>
                    <a:lstStyle/>
                    <a:p>
                      <a:pPr algn="ctr" fontAlgn="b"/>
                      <a:r>
                        <a:rPr lang="en-GB" sz="2400" b="0" i="0" u="none" strike="noStrike" dirty="0">
                          <a:solidFill>
                            <a:srgbClr val="000000"/>
                          </a:solidFill>
                          <a:latin typeface="Calibri"/>
                        </a:rPr>
                        <a:t>3 seats</a:t>
                      </a:r>
                    </a:p>
                  </a:txBody>
                  <a:tcPr marL="9525" marR="9525" marT="9525" marB="0" anchor="b"/>
                </a:tc>
              </a:tr>
              <a:tr h="441194">
                <a:tc>
                  <a:txBody>
                    <a:bodyPr/>
                    <a:lstStyle/>
                    <a:p>
                      <a:pPr algn="r" fontAlgn="b"/>
                      <a:r>
                        <a:rPr lang="en-GB" sz="2400" b="0" i="0" u="none" strike="noStrike">
                          <a:solidFill>
                            <a:srgbClr val="000000"/>
                          </a:solidFill>
                          <a:latin typeface="Calibri"/>
                        </a:rPr>
                        <a:t>1997</a:t>
                      </a:r>
                    </a:p>
                  </a:txBody>
                  <a:tcPr marL="9525" marR="9525" marT="9525" marB="0" anchor="b"/>
                </a:tc>
                <a:tc>
                  <a:txBody>
                    <a:bodyPr/>
                    <a:lstStyle/>
                    <a:p>
                      <a:pPr algn="l" fontAlgn="b"/>
                      <a:r>
                        <a:rPr lang="en-GB" sz="2400" b="0" i="0" u="none" strike="noStrike">
                          <a:solidFill>
                            <a:srgbClr val="000000"/>
                          </a:solidFill>
                          <a:latin typeface="Calibri"/>
                        </a:rPr>
                        <a:t>General Election</a:t>
                      </a:r>
                    </a:p>
                  </a:txBody>
                  <a:tcPr marL="9525" marR="9525" marT="9525" marB="0" anchor="b"/>
                </a:tc>
                <a:tc>
                  <a:txBody>
                    <a:bodyPr/>
                    <a:lstStyle/>
                    <a:p>
                      <a:pPr algn="ctr" fontAlgn="b"/>
                      <a:r>
                        <a:rPr lang="en-GB" sz="2400" b="0" i="0" u="none" strike="noStrike" dirty="0">
                          <a:solidFill>
                            <a:srgbClr val="000000"/>
                          </a:solidFill>
                          <a:latin typeface="Calibri"/>
                        </a:rPr>
                        <a:t>22.10%</a:t>
                      </a:r>
                    </a:p>
                  </a:txBody>
                  <a:tcPr marL="9525" marR="9525" marT="9525" marB="0" anchor="b"/>
                </a:tc>
                <a:tc>
                  <a:txBody>
                    <a:bodyPr/>
                    <a:lstStyle/>
                    <a:p>
                      <a:pPr algn="ctr" fontAlgn="b"/>
                      <a:r>
                        <a:rPr lang="en-GB" sz="2400" b="0" i="0" u="none" strike="noStrike" dirty="0">
                          <a:solidFill>
                            <a:srgbClr val="000000"/>
                          </a:solidFill>
                          <a:latin typeface="Calibri"/>
                        </a:rPr>
                        <a:t>6 seats</a:t>
                      </a:r>
                    </a:p>
                  </a:txBody>
                  <a:tcPr marL="9525" marR="9525" marT="9525" marB="0" anchor="b"/>
                </a:tc>
              </a:tr>
              <a:tr h="441194">
                <a:tc>
                  <a:txBody>
                    <a:bodyPr/>
                    <a:lstStyle/>
                    <a:p>
                      <a:pPr algn="r" fontAlgn="b"/>
                      <a:r>
                        <a:rPr lang="en-GB" sz="2400" b="0" i="0" u="none" strike="noStrike">
                          <a:solidFill>
                            <a:srgbClr val="000000"/>
                          </a:solidFill>
                          <a:latin typeface="Calibri"/>
                        </a:rPr>
                        <a:t>2001</a:t>
                      </a:r>
                    </a:p>
                  </a:txBody>
                  <a:tcPr marL="9525" marR="9525" marT="9525" marB="0" anchor="b"/>
                </a:tc>
                <a:tc>
                  <a:txBody>
                    <a:bodyPr/>
                    <a:lstStyle/>
                    <a:p>
                      <a:pPr algn="l" fontAlgn="b"/>
                      <a:r>
                        <a:rPr lang="en-GB" sz="2400" b="0" i="0" u="none" strike="noStrike">
                          <a:solidFill>
                            <a:srgbClr val="000000"/>
                          </a:solidFill>
                          <a:latin typeface="Calibri"/>
                        </a:rPr>
                        <a:t>General Election</a:t>
                      </a:r>
                    </a:p>
                  </a:txBody>
                  <a:tcPr marL="9525" marR="9525" marT="9525" marB="0" anchor="b"/>
                </a:tc>
                <a:tc>
                  <a:txBody>
                    <a:bodyPr/>
                    <a:lstStyle/>
                    <a:p>
                      <a:pPr algn="ctr" fontAlgn="b"/>
                      <a:r>
                        <a:rPr lang="en-GB" sz="2400" b="0" i="0" u="none" strike="noStrike" dirty="0">
                          <a:solidFill>
                            <a:srgbClr val="000000"/>
                          </a:solidFill>
                          <a:latin typeface="Calibri"/>
                        </a:rPr>
                        <a:t>20.10%</a:t>
                      </a:r>
                    </a:p>
                  </a:txBody>
                  <a:tcPr marL="9525" marR="9525" marT="9525" marB="0" anchor="b"/>
                </a:tc>
                <a:tc>
                  <a:txBody>
                    <a:bodyPr/>
                    <a:lstStyle/>
                    <a:p>
                      <a:pPr algn="ctr" fontAlgn="b"/>
                      <a:r>
                        <a:rPr lang="en-GB" sz="2400" b="0" i="0" u="none" strike="noStrike" dirty="0">
                          <a:solidFill>
                            <a:srgbClr val="000000"/>
                          </a:solidFill>
                          <a:latin typeface="Calibri"/>
                        </a:rPr>
                        <a:t>5 seats</a:t>
                      </a:r>
                    </a:p>
                  </a:txBody>
                  <a:tcPr marL="9525" marR="9525" marT="9525" marB="0" anchor="b"/>
                </a:tc>
              </a:tr>
              <a:tr h="441194">
                <a:tc>
                  <a:txBody>
                    <a:bodyPr/>
                    <a:lstStyle/>
                    <a:p>
                      <a:pPr algn="r" rtl="0" fontAlgn="b"/>
                      <a:r>
                        <a:rPr lang="en-GB" sz="2400" b="0" i="0" u="none" strike="noStrike">
                          <a:solidFill>
                            <a:srgbClr val="000000"/>
                          </a:solidFill>
                          <a:latin typeface="Calibri"/>
                        </a:rPr>
                        <a:t>2005</a:t>
                      </a:r>
                    </a:p>
                  </a:txBody>
                  <a:tcPr marL="9525" marR="9525" marT="9525" marB="0" anchor="b"/>
                </a:tc>
                <a:tc>
                  <a:txBody>
                    <a:bodyPr/>
                    <a:lstStyle/>
                    <a:p>
                      <a:pPr algn="l" fontAlgn="b"/>
                      <a:r>
                        <a:rPr lang="en-GB" sz="2400" b="0" i="0" u="none" strike="noStrike">
                          <a:solidFill>
                            <a:srgbClr val="000000"/>
                          </a:solidFill>
                          <a:latin typeface="Calibri"/>
                        </a:rPr>
                        <a:t>General Election</a:t>
                      </a:r>
                    </a:p>
                  </a:txBody>
                  <a:tcPr marL="9525" marR="9525" marT="9525" marB="0" anchor="b"/>
                </a:tc>
                <a:tc>
                  <a:txBody>
                    <a:bodyPr/>
                    <a:lstStyle/>
                    <a:p>
                      <a:pPr algn="ctr" fontAlgn="b"/>
                      <a:r>
                        <a:rPr lang="en-GB" sz="2400" b="0" i="0" u="none" strike="noStrike" dirty="0">
                          <a:solidFill>
                            <a:srgbClr val="000000"/>
                          </a:solidFill>
                          <a:latin typeface="Calibri"/>
                        </a:rPr>
                        <a:t>17.70%</a:t>
                      </a:r>
                    </a:p>
                  </a:txBody>
                  <a:tcPr marL="9525" marR="9525" marT="9525" marB="0" anchor="b"/>
                </a:tc>
                <a:tc>
                  <a:txBody>
                    <a:bodyPr/>
                    <a:lstStyle/>
                    <a:p>
                      <a:pPr algn="ctr" fontAlgn="b"/>
                      <a:r>
                        <a:rPr lang="en-GB" sz="2400" b="0" i="0" u="none" strike="noStrike" dirty="0">
                          <a:solidFill>
                            <a:srgbClr val="000000"/>
                          </a:solidFill>
                          <a:latin typeface="Calibri"/>
                        </a:rPr>
                        <a:t>6 seats </a:t>
                      </a:r>
                    </a:p>
                  </a:txBody>
                  <a:tcPr marL="9525" marR="9525" marT="9525" marB="0" anchor="b"/>
                </a:tc>
              </a:tr>
              <a:tr h="441194">
                <a:tc>
                  <a:txBody>
                    <a:bodyPr/>
                    <a:lstStyle/>
                    <a:p>
                      <a:pPr algn="r" fontAlgn="b"/>
                      <a:r>
                        <a:rPr lang="en-GB" sz="2400" b="0" i="0" u="none" strike="noStrike">
                          <a:solidFill>
                            <a:srgbClr val="000000"/>
                          </a:solidFill>
                          <a:latin typeface="Calibri"/>
                        </a:rPr>
                        <a:t>2010</a:t>
                      </a:r>
                    </a:p>
                  </a:txBody>
                  <a:tcPr marL="9525" marR="9525" marT="9525" marB="0" anchor="b"/>
                </a:tc>
                <a:tc>
                  <a:txBody>
                    <a:bodyPr/>
                    <a:lstStyle/>
                    <a:p>
                      <a:pPr algn="l" fontAlgn="b"/>
                      <a:r>
                        <a:rPr lang="en-GB" sz="2400" b="0" i="0" u="none" strike="noStrike">
                          <a:solidFill>
                            <a:srgbClr val="000000"/>
                          </a:solidFill>
                          <a:latin typeface="Calibri"/>
                        </a:rPr>
                        <a:t>General Election</a:t>
                      </a:r>
                    </a:p>
                  </a:txBody>
                  <a:tcPr marL="9525" marR="9525" marT="9525" marB="0" anchor="b"/>
                </a:tc>
                <a:tc>
                  <a:txBody>
                    <a:bodyPr/>
                    <a:lstStyle/>
                    <a:p>
                      <a:pPr algn="ctr" fontAlgn="b"/>
                      <a:r>
                        <a:rPr lang="en-GB" sz="2400" b="0" i="0" u="none" strike="noStrike" dirty="0">
                          <a:solidFill>
                            <a:srgbClr val="000000"/>
                          </a:solidFill>
                          <a:latin typeface="Calibri"/>
                        </a:rPr>
                        <a:t>19.90%</a:t>
                      </a:r>
                    </a:p>
                  </a:txBody>
                  <a:tcPr marL="9525" marR="9525" marT="9525" marB="0" anchor="b"/>
                </a:tc>
                <a:tc>
                  <a:txBody>
                    <a:bodyPr/>
                    <a:lstStyle/>
                    <a:p>
                      <a:pPr algn="ctr" fontAlgn="b"/>
                      <a:r>
                        <a:rPr lang="en-GB" sz="2400" b="0" i="0" u="none" strike="noStrike" dirty="0">
                          <a:solidFill>
                            <a:srgbClr val="000000"/>
                          </a:solidFill>
                          <a:latin typeface="Calibri"/>
                        </a:rPr>
                        <a:t>6 seats</a:t>
                      </a:r>
                    </a:p>
                  </a:txBody>
                  <a:tcPr marL="9525" marR="9525" marT="9525" marB="0" anchor="b"/>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 name="Group 20"/>
          <p:cNvGrpSpPr/>
          <p:nvPr/>
        </p:nvGrpSpPr>
        <p:grpSpPr>
          <a:xfrm>
            <a:off x="899592" y="1556792"/>
            <a:ext cx="7560840" cy="4248472"/>
            <a:chOff x="899592" y="404664"/>
            <a:chExt cx="7560840" cy="4248472"/>
          </a:xfrm>
        </p:grpSpPr>
        <p:sp>
          <p:nvSpPr>
            <p:cNvPr id="4" name="Rectangle 3"/>
            <p:cNvSpPr/>
            <p:nvPr/>
          </p:nvSpPr>
          <p:spPr>
            <a:xfrm>
              <a:off x="1043608" y="404664"/>
              <a:ext cx="1152128"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Tory Party</a:t>
              </a:r>
              <a:endParaRPr lang="en-GB" dirty="0"/>
            </a:p>
          </p:txBody>
        </p:sp>
        <p:sp>
          <p:nvSpPr>
            <p:cNvPr id="5" name="Rectangle 4"/>
            <p:cNvSpPr/>
            <p:nvPr/>
          </p:nvSpPr>
          <p:spPr>
            <a:xfrm>
              <a:off x="7308304" y="1988840"/>
              <a:ext cx="1152128" cy="720080"/>
            </a:xfrm>
            <a:prstGeom prst="rect">
              <a:avLst/>
            </a:prstGeom>
            <a:solidFill>
              <a:srgbClr val="F6988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Radicals</a:t>
              </a:r>
              <a:endParaRPr lang="en-GB" dirty="0">
                <a:solidFill>
                  <a:schemeClr val="tx1"/>
                </a:solidFill>
              </a:endParaRPr>
            </a:p>
          </p:txBody>
        </p:sp>
        <p:sp>
          <p:nvSpPr>
            <p:cNvPr id="6" name="Rectangle 5"/>
            <p:cNvSpPr/>
            <p:nvPr/>
          </p:nvSpPr>
          <p:spPr>
            <a:xfrm>
              <a:off x="3995936" y="1988840"/>
              <a:ext cx="1152128" cy="720080"/>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Peelites</a:t>
              </a:r>
              <a:endParaRPr lang="en-GB" dirty="0">
                <a:solidFill>
                  <a:schemeClr val="tx1"/>
                </a:solidFill>
              </a:endParaRPr>
            </a:p>
          </p:txBody>
        </p:sp>
        <p:sp>
          <p:nvSpPr>
            <p:cNvPr id="7" name="Rectangle 6"/>
            <p:cNvSpPr/>
            <p:nvPr/>
          </p:nvSpPr>
          <p:spPr>
            <a:xfrm>
              <a:off x="5652120" y="1052736"/>
              <a:ext cx="1152128" cy="720080"/>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Whig Party</a:t>
              </a:r>
              <a:endParaRPr lang="en-GB" dirty="0">
                <a:solidFill>
                  <a:schemeClr val="tx1"/>
                </a:solidFill>
              </a:endParaRPr>
            </a:p>
          </p:txBody>
        </p:sp>
        <p:cxnSp>
          <p:nvCxnSpPr>
            <p:cNvPr id="9" name="Straight Arrow Connector 8"/>
            <p:cNvCxnSpPr/>
            <p:nvPr/>
          </p:nvCxnSpPr>
          <p:spPr>
            <a:xfrm>
              <a:off x="1835696" y="1124744"/>
              <a:ext cx="2160240" cy="11521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2483768" y="1628800"/>
              <a:ext cx="1296144" cy="923330"/>
            </a:xfrm>
            <a:prstGeom prst="rect">
              <a:avLst/>
            </a:prstGeom>
            <a:noFill/>
          </p:spPr>
          <p:txBody>
            <a:bodyPr wrap="square" rtlCol="0">
              <a:spAutoFit/>
            </a:bodyPr>
            <a:lstStyle/>
            <a:p>
              <a:r>
                <a:rPr lang="en-GB" dirty="0" smtClean="0"/>
                <a:t>Repeal of the Corn Laws 1846</a:t>
              </a:r>
              <a:endParaRPr lang="en-GB" dirty="0"/>
            </a:p>
          </p:txBody>
        </p:sp>
        <p:cxnSp>
          <p:nvCxnSpPr>
            <p:cNvPr id="13" name="Straight Arrow Connector 12"/>
            <p:cNvCxnSpPr>
              <a:stCxn id="4" idx="2"/>
            </p:cNvCxnSpPr>
            <p:nvPr/>
          </p:nvCxnSpPr>
          <p:spPr>
            <a:xfrm>
              <a:off x="1619672" y="1124744"/>
              <a:ext cx="0" cy="28083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899592" y="3933056"/>
              <a:ext cx="1440160"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Conservative Party</a:t>
              </a:r>
              <a:endParaRPr lang="en-GB" dirty="0"/>
            </a:p>
          </p:txBody>
        </p:sp>
        <p:sp>
          <p:nvSpPr>
            <p:cNvPr id="15" name="Right Brace 14"/>
            <p:cNvSpPr/>
            <p:nvPr/>
          </p:nvSpPr>
          <p:spPr>
            <a:xfrm rot="5400000">
              <a:off x="6012160" y="908720"/>
              <a:ext cx="432048" cy="4032448"/>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cxnSp>
          <p:nvCxnSpPr>
            <p:cNvPr id="17" name="Straight Arrow Connector 16"/>
            <p:cNvCxnSpPr>
              <a:stCxn id="7" idx="2"/>
            </p:cNvCxnSpPr>
            <p:nvPr/>
          </p:nvCxnSpPr>
          <p:spPr>
            <a:xfrm>
              <a:off x="6228184" y="1772816"/>
              <a:ext cx="0" cy="11521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9" name="Rectangle 18"/>
            <p:cNvSpPr/>
            <p:nvPr/>
          </p:nvSpPr>
          <p:spPr>
            <a:xfrm>
              <a:off x="5508104" y="3140968"/>
              <a:ext cx="1440160" cy="720080"/>
            </a:xfrm>
            <a:prstGeom prst="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Liberal Party</a:t>
              </a:r>
              <a:endParaRPr lang="en-GB" dirty="0">
                <a:solidFill>
                  <a:schemeClr val="tx1"/>
                </a:solidFill>
              </a:endParaRPr>
            </a:p>
          </p:txBody>
        </p:sp>
      </p:grpSp>
      <p:sp>
        <p:nvSpPr>
          <p:cNvPr id="20" name="Title 19"/>
          <p:cNvSpPr>
            <a:spLocks noGrp="1"/>
          </p:cNvSpPr>
          <p:nvPr>
            <p:ph type="title"/>
          </p:nvPr>
        </p:nvSpPr>
        <p:spPr>
          <a:xfrm>
            <a:off x="611560" y="332656"/>
            <a:ext cx="8229600" cy="1143000"/>
          </a:xfrm>
        </p:spPr>
        <p:txBody>
          <a:bodyPr>
            <a:normAutofit fontScale="90000"/>
          </a:bodyPr>
          <a:lstStyle/>
          <a:p>
            <a:r>
              <a:rPr lang="en-GB" dirty="0" smtClean="0"/>
              <a:t>Formation of the Liberal and Conservative  parties</a:t>
            </a:r>
            <a:endParaRPr lang="en-GB" dirty="0"/>
          </a:p>
        </p:txBody>
      </p:sp>
      <p:sp>
        <p:nvSpPr>
          <p:cNvPr id="26" name="TextBox 25"/>
          <p:cNvSpPr txBox="1"/>
          <p:nvPr/>
        </p:nvSpPr>
        <p:spPr>
          <a:xfrm>
            <a:off x="179512" y="2420888"/>
            <a:ext cx="2880320" cy="369332"/>
          </a:xfrm>
          <a:prstGeom prst="rect">
            <a:avLst/>
          </a:prstGeom>
          <a:noFill/>
        </p:spPr>
        <p:txBody>
          <a:bodyPr wrap="square" rtlCol="0">
            <a:spAutoFit/>
          </a:bodyPr>
          <a:lstStyle/>
          <a:p>
            <a:r>
              <a:rPr lang="en-GB" dirty="0" smtClean="0"/>
              <a:t>Tamworth Manifesto 1834</a:t>
            </a:r>
            <a:endParaRPr lang="en-GB" dirty="0"/>
          </a:p>
        </p:txBody>
      </p:sp>
      <p:sp>
        <p:nvSpPr>
          <p:cNvPr id="16" name="TextBox 15"/>
          <p:cNvSpPr txBox="1"/>
          <p:nvPr/>
        </p:nvSpPr>
        <p:spPr>
          <a:xfrm>
            <a:off x="3995936" y="5301209"/>
            <a:ext cx="4680520" cy="923330"/>
          </a:xfrm>
          <a:prstGeom prst="rect">
            <a:avLst/>
          </a:prstGeom>
          <a:noFill/>
        </p:spPr>
        <p:txBody>
          <a:bodyPr wrap="square" rtlCol="0">
            <a:spAutoFit/>
          </a:bodyPr>
          <a:lstStyle/>
          <a:p>
            <a:r>
              <a:rPr lang="en-GB" dirty="0" smtClean="0"/>
              <a:t>The Liberal party was created by the coalescence of the three groups  - the Whigs, the Radicals and the Peelites.</a:t>
            </a:r>
            <a:endParaRPr lang="en-GB"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SNP in European Elections</a:t>
            </a:r>
            <a:endParaRPr lang="en-GB" dirty="0"/>
          </a:p>
        </p:txBody>
      </p:sp>
      <p:graphicFrame>
        <p:nvGraphicFramePr>
          <p:cNvPr id="4" name="Content Placeholder 3"/>
          <p:cNvGraphicFramePr>
            <a:graphicFrameLocks noGrp="1"/>
          </p:cNvGraphicFramePr>
          <p:nvPr>
            <p:ph idx="1"/>
          </p:nvPr>
        </p:nvGraphicFramePr>
        <p:xfrm>
          <a:off x="457200" y="1600200"/>
          <a:ext cx="8229600" cy="4821555"/>
        </p:xfrm>
        <a:graphic>
          <a:graphicData uri="http://schemas.openxmlformats.org/drawingml/2006/table">
            <a:tbl>
              <a:tblPr firstRow="1" bandRow="1">
                <a:tableStyleId>{5C22544A-7EE6-4342-B048-85BDC9FD1C3A}</a:tableStyleId>
              </a:tblPr>
              <a:tblGrid>
                <a:gridCol w="2057400"/>
                <a:gridCol w="2057400"/>
                <a:gridCol w="2057400"/>
                <a:gridCol w="2057400"/>
              </a:tblGrid>
              <a:tr h="370840">
                <a:tc>
                  <a:txBody>
                    <a:bodyPr/>
                    <a:lstStyle/>
                    <a:p>
                      <a:pPr algn="ctr" fontAlgn="b"/>
                      <a:r>
                        <a:rPr lang="en-GB" sz="2400" b="0" i="0" u="none" strike="noStrike" dirty="0">
                          <a:solidFill>
                            <a:srgbClr val="000000"/>
                          </a:solidFill>
                          <a:latin typeface="Calibri"/>
                        </a:rPr>
                        <a:t>Year</a:t>
                      </a:r>
                    </a:p>
                  </a:txBody>
                  <a:tcPr marL="9525" marR="9525" marT="9525" marB="0" anchor="b"/>
                </a:tc>
                <a:tc>
                  <a:txBody>
                    <a:bodyPr/>
                    <a:lstStyle/>
                    <a:p>
                      <a:pPr algn="ctr" fontAlgn="b"/>
                      <a:r>
                        <a:rPr lang="en-GB" sz="2400" b="0" i="0" u="none" strike="noStrike">
                          <a:solidFill>
                            <a:srgbClr val="000000"/>
                          </a:solidFill>
                          <a:latin typeface="Calibri"/>
                        </a:rPr>
                        <a:t>Election</a:t>
                      </a:r>
                    </a:p>
                  </a:txBody>
                  <a:tcPr marL="9525" marR="9525" marT="9525" marB="0" anchor="b"/>
                </a:tc>
                <a:tc>
                  <a:txBody>
                    <a:bodyPr/>
                    <a:lstStyle/>
                    <a:p>
                      <a:pPr algn="ctr" fontAlgn="b"/>
                      <a:r>
                        <a:rPr lang="en-GB" sz="2400" b="0" i="0" u="none" strike="noStrike">
                          <a:solidFill>
                            <a:srgbClr val="000000"/>
                          </a:solidFill>
                          <a:latin typeface="Calibri"/>
                        </a:rPr>
                        <a:t>% Vote</a:t>
                      </a:r>
                    </a:p>
                  </a:txBody>
                  <a:tcPr marL="9525" marR="9525" marT="9525" marB="0" anchor="b"/>
                </a:tc>
                <a:tc>
                  <a:txBody>
                    <a:bodyPr/>
                    <a:lstStyle/>
                    <a:p>
                      <a:pPr algn="ctr" fontAlgn="b"/>
                      <a:r>
                        <a:rPr lang="en-GB" sz="2400" b="0" i="0" u="none" strike="noStrike">
                          <a:solidFill>
                            <a:srgbClr val="000000"/>
                          </a:solidFill>
                          <a:latin typeface="Calibri"/>
                        </a:rPr>
                        <a:t>Seats</a:t>
                      </a:r>
                    </a:p>
                  </a:txBody>
                  <a:tcPr marL="9525" marR="9525" marT="9525" marB="0" anchor="b"/>
                </a:tc>
              </a:tr>
              <a:tr h="370840">
                <a:tc>
                  <a:txBody>
                    <a:bodyPr/>
                    <a:lstStyle/>
                    <a:p>
                      <a:pPr algn="ctr" fontAlgn="b"/>
                      <a:r>
                        <a:rPr lang="en-GB" sz="2400" b="0" i="0" u="none" strike="noStrike" dirty="0">
                          <a:solidFill>
                            <a:srgbClr val="000000"/>
                          </a:solidFill>
                          <a:latin typeface="Calibri"/>
                        </a:rPr>
                        <a:t>1984</a:t>
                      </a:r>
                    </a:p>
                  </a:txBody>
                  <a:tcPr marL="9525" marR="9525" marT="9525" marB="0" anchor="b"/>
                </a:tc>
                <a:tc>
                  <a:txBody>
                    <a:bodyPr/>
                    <a:lstStyle/>
                    <a:p>
                      <a:pPr algn="ctr" fontAlgn="b"/>
                      <a:r>
                        <a:rPr lang="en-GB" sz="2400" b="0" i="0" u="none" strike="noStrike" dirty="0">
                          <a:solidFill>
                            <a:srgbClr val="000000"/>
                          </a:solidFill>
                          <a:latin typeface="Calibri"/>
                        </a:rPr>
                        <a:t>European Parliament </a:t>
                      </a:r>
                    </a:p>
                  </a:txBody>
                  <a:tcPr marL="9525" marR="9525" marT="9525" marB="0" anchor="b"/>
                </a:tc>
                <a:tc>
                  <a:txBody>
                    <a:bodyPr/>
                    <a:lstStyle/>
                    <a:p>
                      <a:pPr algn="ctr" fontAlgn="b"/>
                      <a:r>
                        <a:rPr lang="en-GB" sz="2400" b="0" i="0" u="none" strike="noStrike">
                          <a:solidFill>
                            <a:srgbClr val="000000"/>
                          </a:solidFill>
                          <a:latin typeface="Calibri"/>
                        </a:rPr>
                        <a:t>17.80%</a:t>
                      </a:r>
                    </a:p>
                  </a:txBody>
                  <a:tcPr marL="9525" marR="9525" marT="9525" marB="0" anchor="b"/>
                </a:tc>
                <a:tc>
                  <a:txBody>
                    <a:bodyPr/>
                    <a:lstStyle/>
                    <a:p>
                      <a:pPr algn="ctr" fontAlgn="b"/>
                      <a:r>
                        <a:rPr lang="en-GB" sz="2400" b="0" i="0" u="none" strike="noStrike">
                          <a:solidFill>
                            <a:srgbClr val="000000"/>
                          </a:solidFill>
                          <a:latin typeface="Calibri"/>
                        </a:rPr>
                        <a:t>1 seat</a:t>
                      </a:r>
                    </a:p>
                  </a:txBody>
                  <a:tcPr marL="9525" marR="9525" marT="9525" marB="0" anchor="b"/>
                </a:tc>
              </a:tr>
              <a:tr h="370840">
                <a:tc>
                  <a:txBody>
                    <a:bodyPr/>
                    <a:lstStyle/>
                    <a:p>
                      <a:pPr algn="ctr" fontAlgn="b"/>
                      <a:r>
                        <a:rPr lang="en-GB" sz="2400" b="0" i="0" u="none" strike="noStrike" dirty="0">
                          <a:solidFill>
                            <a:srgbClr val="000000"/>
                          </a:solidFill>
                          <a:latin typeface="Calibri"/>
                        </a:rPr>
                        <a:t>1989</a:t>
                      </a:r>
                    </a:p>
                  </a:txBody>
                  <a:tcPr marL="9525" marR="9525" marT="9525" marB="0" anchor="b"/>
                </a:tc>
                <a:tc>
                  <a:txBody>
                    <a:bodyPr/>
                    <a:lstStyle/>
                    <a:p>
                      <a:pPr algn="ctr" fontAlgn="b"/>
                      <a:r>
                        <a:rPr lang="en-GB" sz="2400" b="0" i="0" u="none" strike="noStrike" dirty="0">
                          <a:solidFill>
                            <a:srgbClr val="000000"/>
                          </a:solidFill>
                          <a:latin typeface="Calibri"/>
                        </a:rPr>
                        <a:t>European Parliament </a:t>
                      </a:r>
                    </a:p>
                  </a:txBody>
                  <a:tcPr marL="9525" marR="9525" marT="9525" marB="0" anchor="b"/>
                </a:tc>
                <a:tc>
                  <a:txBody>
                    <a:bodyPr/>
                    <a:lstStyle/>
                    <a:p>
                      <a:pPr algn="ctr" fontAlgn="b"/>
                      <a:r>
                        <a:rPr lang="en-GB" sz="2400" b="0" i="0" u="none" strike="noStrike" dirty="0">
                          <a:solidFill>
                            <a:srgbClr val="000000"/>
                          </a:solidFill>
                          <a:latin typeface="Calibri"/>
                        </a:rPr>
                        <a:t>25.60%</a:t>
                      </a:r>
                    </a:p>
                  </a:txBody>
                  <a:tcPr marL="9525" marR="9525" marT="9525" marB="0" anchor="b"/>
                </a:tc>
                <a:tc>
                  <a:txBody>
                    <a:bodyPr/>
                    <a:lstStyle/>
                    <a:p>
                      <a:pPr algn="ctr" fontAlgn="b"/>
                      <a:r>
                        <a:rPr lang="en-GB" sz="2400" b="0" i="0" u="none" strike="noStrike">
                          <a:solidFill>
                            <a:srgbClr val="000000"/>
                          </a:solidFill>
                          <a:latin typeface="Calibri"/>
                        </a:rPr>
                        <a:t>1 seat</a:t>
                      </a:r>
                    </a:p>
                  </a:txBody>
                  <a:tcPr marL="9525" marR="9525" marT="9525" marB="0" anchor="b"/>
                </a:tc>
              </a:tr>
              <a:tr h="370840">
                <a:tc>
                  <a:txBody>
                    <a:bodyPr/>
                    <a:lstStyle/>
                    <a:p>
                      <a:pPr algn="ctr" fontAlgn="b"/>
                      <a:r>
                        <a:rPr lang="en-GB" sz="2400" b="0" i="0" u="none" strike="noStrike" dirty="0">
                          <a:solidFill>
                            <a:srgbClr val="000000"/>
                          </a:solidFill>
                          <a:latin typeface="Calibri"/>
                        </a:rPr>
                        <a:t>1994</a:t>
                      </a:r>
                    </a:p>
                  </a:txBody>
                  <a:tcPr marL="9525" marR="9525" marT="9525" marB="0" anchor="b"/>
                </a:tc>
                <a:tc>
                  <a:txBody>
                    <a:bodyPr/>
                    <a:lstStyle/>
                    <a:p>
                      <a:pPr algn="ctr" fontAlgn="b"/>
                      <a:r>
                        <a:rPr lang="en-GB" sz="2400" b="0" i="0" u="none" strike="noStrike">
                          <a:solidFill>
                            <a:srgbClr val="000000"/>
                          </a:solidFill>
                          <a:latin typeface="Calibri"/>
                        </a:rPr>
                        <a:t>European Parliament </a:t>
                      </a:r>
                    </a:p>
                  </a:txBody>
                  <a:tcPr marL="9525" marR="9525" marT="9525" marB="0" anchor="b"/>
                </a:tc>
                <a:tc>
                  <a:txBody>
                    <a:bodyPr/>
                    <a:lstStyle/>
                    <a:p>
                      <a:pPr algn="ctr" fontAlgn="b"/>
                      <a:r>
                        <a:rPr lang="en-GB" sz="2400" b="0" i="0" u="none" strike="noStrike" dirty="0">
                          <a:solidFill>
                            <a:srgbClr val="000000"/>
                          </a:solidFill>
                          <a:latin typeface="Calibri"/>
                        </a:rPr>
                        <a:t>32.60%</a:t>
                      </a:r>
                    </a:p>
                  </a:txBody>
                  <a:tcPr marL="9525" marR="9525" marT="9525" marB="0" anchor="b"/>
                </a:tc>
                <a:tc>
                  <a:txBody>
                    <a:bodyPr/>
                    <a:lstStyle/>
                    <a:p>
                      <a:pPr algn="ctr" fontAlgn="b"/>
                      <a:r>
                        <a:rPr lang="en-GB" sz="2400" b="0" i="0" u="none" strike="noStrike">
                          <a:solidFill>
                            <a:srgbClr val="000000"/>
                          </a:solidFill>
                          <a:latin typeface="Calibri"/>
                        </a:rPr>
                        <a:t>2 seats</a:t>
                      </a:r>
                    </a:p>
                  </a:txBody>
                  <a:tcPr marL="9525" marR="9525" marT="9525" marB="0" anchor="b"/>
                </a:tc>
              </a:tr>
              <a:tr h="370840">
                <a:tc>
                  <a:txBody>
                    <a:bodyPr/>
                    <a:lstStyle/>
                    <a:p>
                      <a:pPr algn="ctr" fontAlgn="b"/>
                      <a:r>
                        <a:rPr lang="en-GB" sz="2400" b="0" i="0" u="none" strike="noStrike" dirty="0">
                          <a:solidFill>
                            <a:srgbClr val="000000"/>
                          </a:solidFill>
                          <a:latin typeface="Calibri"/>
                        </a:rPr>
                        <a:t>1999</a:t>
                      </a:r>
                    </a:p>
                  </a:txBody>
                  <a:tcPr marL="9525" marR="9525" marT="9525" marB="0" anchor="b"/>
                </a:tc>
                <a:tc>
                  <a:txBody>
                    <a:bodyPr/>
                    <a:lstStyle/>
                    <a:p>
                      <a:pPr algn="ctr" fontAlgn="b"/>
                      <a:r>
                        <a:rPr lang="en-GB" sz="2400" b="0" i="0" u="none" strike="noStrike">
                          <a:solidFill>
                            <a:srgbClr val="000000"/>
                          </a:solidFill>
                          <a:latin typeface="Calibri"/>
                        </a:rPr>
                        <a:t>European Parliament </a:t>
                      </a:r>
                    </a:p>
                  </a:txBody>
                  <a:tcPr marL="9525" marR="9525" marT="9525" marB="0" anchor="b"/>
                </a:tc>
                <a:tc>
                  <a:txBody>
                    <a:bodyPr/>
                    <a:lstStyle/>
                    <a:p>
                      <a:pPr algn="ctr" fontAlgn="b"/>
                      <a:r>
                        <a:rPr lang="en-GB" sz="2400" b="0" i="0" u="none" strike="noStrike" dirty="0">
                          <a:solidFill>
                            <a:srgbClr val="000000"/>
                          </a:solidFill>
                          <a:latin typeface="Calibri"/>
                        </a:rPr>
                        <a:t>27.20%</a:t>
                      </a:r>
                    </a:p>
                  </a:txBody>
                  <a:tcPr marL="9525" marR="9525" marT="9525" marB="0" anchor="b"/>
                </a:tc>
                <a:tc>
                  <a:txBody>
                    <a:bodyPr/>
                    <a:lstStyle/>
                    <a:p>
                      <a:pPr algn="ctr" fontAlgn="b"/>
                      <a:r>
                        <a:rPr lang="en-GB" sz="2400" b="0" i="0" u="none" strike="noStrike" dirty="0">
                          <a:solidFill>
                            <a:srgbClr val="000000"/>
                          </a:solidFill>
                          <a:latin typeface="Calibri"/>
                        </a:rPr>
                        <a:t>2 seats</a:t>
                      </a:r>
                    </a:p>
                  </a:txBody>
                  <a:tcPr marL="9525" marR="9525" marT="9525" marB="0" anchor="b"/>
                </a:tc>
              </a:tr>
              <a:tr h="370840">
                <a:tc>
                  <a:txBody>
                    <a:bodyPr/>
                    <a:lstStyle/>
                    <a:p>
                      <a:pPr algn="ctr" fontAlgn="b"/>
                      <a:r>
                        <a:rPr lang="en-GB" sz="2400" b="0" i="0" u="none" strike="noStrike" dirty="0">
                          <a:solidFill>
                            <a:srgbClr val="000000"/>
                          </a:solidFill>
                          <a:latin typeface="Calibri"/>
                        </a:rPr>
                        <a:t>2004</a:t>
                      </a:r>
                    </a:p>
                  </a:txBody>
                  <a:tcPr marL="9525" marR="9525" marT="9525" marB="0" anchor="b"/>
                </a:tc>
                <a:tc>
                  <a:txBody>
                    <a:bodyPr/>
                    <a:lstStyle/>
                    <a:p>
                      <a:pPr algn="ctr" fontAlgn="b"/>
                      <a:r>
                        <a:rPr lang="en-GB" sz="2400" b="0" i="0" u="none" strike="noStrike">
                          <a:solidFill>
                            <a:srgbClr val="000000"/>
                          </a:solidFill>
                          <a:latin typeface="Calibri"/>
                        </a:rPr>
                        <a:t>European Parliament </a:t>
                      </a:r>
                    </a:p>
                  </a:txBody>
                  <a:tcPr marL="9525" marR="9525" marT="9525" marB="0" anchor="b"/>
                </a:tc>
                <a:tc>
                  <a:txBody>
                    <a:bodyPr/>
                    <a:lstStyle/>
                    <a:p>
                      <a:pPr algn="ctr" fontAlgn="b"/>
                      <a:r>
                        <a:rPr lang="en-GB" sz="2400" b="0" i="0" u="none" strike="noStrike">
                          <a:solidFill>
                            <a:srgbClr val="000000"/>
                          </a:solidFill>
                          <a:latin typeface="Calibri"/>
                        </a:rPr>
                        <a:t>19.70%</a:t>
                      </a:r>
                    </a:p>
                  </a:txBody>
                  <a:tcPr marL="9525" marR="9525" marT="9525" marB="0" anchor="b"/>
                </a:tc>
                <a:tc>
                  <a:txBody>
                    <a:bodyPr/>
                    <a:lstStyle/>
                    <a:p>
                      <a:pPr algn="ctr" fontAlgn="b"/>
                      <a:r>
                        <a:rPr lang="en-GB" sz="2400" b="0" i="0" u="none" strike="noStrike" dirty="0">
                          <a:solidFill>
                            <a:srgbClr val="000000"/>
                          </a:solidFill>
                          <a:latin typeface="Calibri"/>
                        </a:rPr>
                        <a:t>2 seats</a:t>
                      </a:r>
                    </a:p>
                  </a:txBody>
                  <a:tcPr marL="9525" marR="9525" marT="9525" marB="0" anchor="b"/>
                </a:tc>
              </a:tr>
              <a:tr h="370840">
                <a:tc>
                  <a:txBody>
                    <a:bodyPr/>
                    <a:lstStyle/>
                    <a:p>
                      <a:pPr algn="ctr" fontAlgn="b"/>
                      <a:r>
                        <a:rPr lang="en-GB" sz="2400" b="0" i="0" u="none" strike="noStrike" dirty="0">
                          <a:solidFill>
                            <a:srgbClr val="000000"/>
                          </a:solidFill>
                          <a:latin typeface="Calibri"/>
                        </a:rPr>
                        <a:t>2009</a:t>
                      </a:r>
                    </a:p>
                  </a:txBody>
                  <a:tcPr marL="9525" marR="9525" marT="9525" marB="0" anchor="b"/>
                </a:tc>
                <a:tc>
                  <a:txBody>
                    <a:bodyPr/>
                    <a:lstStyle/>
                    <a:p>
                      <a:pPr algn="ctr" fontAlgn="b"/>
                      <a:r>
                        <a:rPr lang="en-GB" sz="2400" b="0" i="0" u="none" strike="noStrike">
                          <a:solidFill>
                            <a:srgbClr val="000000"/>
                          </a:solidFill>
                          <a:latin typeface="Calibri"/>
                        </a:rPr>
                        <a:t>European Parliament </a:t>
                      </a:r>
                    </a:p>
                  </a:txBody>
                  <a:tcPr marL="9525" marR="9525" marT="9525" marB="0" anchor="b"/>
                </a:tc>
                <a:tc>
                  <a:txBody>
                    <a:bodyPr/>
                    <a:lstStyle/>
                    <a:p>
                      <a:pPr algn="ctr" fontAlgn="b"/>
                      <a:r>
                        <a:rPr lang="en-GB" sz="2400" b="0" i="0" u="none" strike="noStrike">
                          <a:solidFill>
                            <a:srgbClr val="000000"/>
                          </a:solidFill>
                          <a:latin typeface="Calibri"/>
                        </a:rPr>
                        <a:t>29.10%</a:t>
                      </a:r>
                    </a:p>
                  </a:txBody>
                  <a:tcPr marL="9525" marR="9525" marT="9525" marB="0" anchor="b"/>
                </a:tc>
                <a:tc>
                  <a:txBody>
                    <a:bodyPr/>
                    <a:lstStyle/>
                    <a:p>
                      <a:pPr algn="ctr" fontAlgn="b"/>
                      <a:r>
                        <a:rPr lang="en-GB" sz="2400" b="0" i="0" u="none" strike="noStrike" dirty="0">
                          <a:solidFill>
                            <a:srgbClr val="000000"/>
                          </a:solidFill>
                          <a:latin typeface="Calibri"/>
                        </a:rPr>
                        <a:t>2 seats</a:t>
                      </a:r>
                    </a:p>
                  </a:txBody>
                  <a:tcPr marL="9525" marR="9525" marT="9525" marB="0" anchor="b"/>
                </a:tc>
              </a:tr>
            </a:tbl>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SNP in Scottish Parliament Elections</a:t>
            </a:r>
            <a:endParaRPr lang="en-GB" dirty="0"/>
          </a:p>
        </p:txBody>
      </p:sp>
      <p:graphicFrame>
        <p:nvGraphicFramePr>
          <p:cNvPr id="5" name="Content Placeholder 4"/>
          <p:cNvGraphicFramePr>
            <a:graphicFrameLocks noGrp="1"/>
          </p:cNvGraphicFramePr>
          <p:nvPr>
            <p:ph idx="1"/>
          </p:nvPr>
        </p:nvGraphicFramePr>
        <p:xfrm>
          <a:off x="0" y="1225700"/>
          <a:ext cx="9144000" cy="4795589"/>
        </p:xfrm>
        <a:graphic>
          <a:graphicData uri="http://schemas.openxmlformats.org/drawingml/2006/table">
            <a:tbl>
              <a:tblPr firstRow="1" bandRow="1">
                <a:tableStyleId>{5C22544A-7EE6-4342-B048-85BDC9FD1C3A}</a:tableStyleId>
              </a:tblPr>
              <a:tblGrid>
                <a:gridCol w="904667"/>
                <a:gridCol w="2510057"/>
                <a:gridCol w="1282918"/>
                <a:gridCol w="4446358"/>
              </a:tblGrid>
              <a:tr h="610069">
                <a:tc>
                  <a:txBody>
                    <a:bodyPr/>
                    <a:lstStyle/>
                    <a:p>
                      <a:pPr algn="ctr" fontAlgn="b"/>
                      <a:r>
                        <a:rPr lang="en-GB" sz="2800" b="0" i="0" u="none" strike="noStrike" dirty="0">
                          <a:solidFill>
                            <a:srgbClr val="000000"/>
                          </a:solidFill>
                          <a:latin typeface="Calibri"/>
                        </a:rPr>
                        <a:t>Year</a:t>
                      </a:r>
                    </a:p>
                  </a:txBody>
                  <a:tcPr marL="9525" marR="9525" marT="9525" marB="0" anchor="b"/>
                </a:tc>
                <a:tc>
                  <a:txBody>
                    <a:bodyPr/>
                    <a:lstStyle/>
                    <a:p>
                      <a:pPr algn="ctr" fontAlgn="b"/>
                      <a:r>
                        <a:rPr lang="en-GB" sz="2800" b="0" i="0" u="none" strike="noStrike">
                          <a:solidFill>
                            <a:srgbClr val="000000"/>
                          </a:solidFill>
                          <a:latin typeface="Calibri"/>
                        </a:rPr>
                        <a:t>Election</a:t>
                      </a:r>
                    </a:p>
                  </a:txBody>
                  <a:tcPr marL="9525" marR="9525" marT="9525" marB="0" anchor="b"/>
                </a:tc>
                <a:tc>
                  <a:txBody>
                    <a:bodyPr/>
                    <a:lstStyle/>
                    <a:p>
                      <a:pPr algn="ctr" fontAlgn="b"/>
                      <a:r>
                        <a:rPr lang="en-GB" sz="2800" b="0" i="0" u="none" strike="noStrike">
                          <a:solidFill>
                            <a:srgbClr val="000000"/>
                          </a:solidFill>
                          <a:latin typeface="Calibri"/>
                        </a:rPr>
                        <a:t>% Vote</a:t>
                      </a:r>
                    </a:p>
                  </a:txBody>
                  <a:tcPr marL="9525" marR="9525" marT="9525" marB="0" anchor="b"/>
                </a:tc>
                <a:tc>
                  <a:txBody>
                    <a:bodyPr/>
                    <a:lstStyle/>
                    <a:p>
                      <a:pPr algn="ctr" fontAlgn="b"/>
                      <a:r>
                        <a:rPr lang="en-GB" sz="2800" b="0" i="0" u="none" strike="noStrike">
                          <a:solidFill>
                            <a:srgbClr val="000000"/>
                          </a:solidFill>
                          <a:latin typeface="Calibri"/>
                        </a:rPr>
                        <a:t>Seats</a:t>
                      </a:r>
                    </a:p>
                  </a:txBody>
                  <a:tcPr marL="9525" marR="9525" marT="9525" marB="0" anchor="b"/>
                </a:tc>
              </a:tr>
              <a:tr h="1046380">
                <a:tc>
                  <a:txBody>
                    <a:bodyPr/>
                    <a:lstStyle/>
                    <a:p>
                      <a:pPr algn="ctr" fontAlgn="b"/>
                      <a:r>
                        <a:rPr lang="en-GB" sz="2800" b="0" i="0" u="none" strike="noStrike" dirty="0">
                          <a:solidFill>
                            <a:srgbClr val="000000"/>
                          </a:solidFill>
                          <a:latin typeface="Calibri"/>
                        </a:rPr>
                        <a:t>1999</a:t>
                      </a:r>
                    </a:p>
                  </a:txBody>
                  <a:tcPr marL="9525" marR="9525" marT="9525" marB="0" anchor="b"/>
                </a:tc>
                <a:tc>
                  <a:txBody>
                    <a:bodyPr/>
                    <a:lstStyle/>
                    <a:p>
                      <a:pPr algn="ctr" fontAlgn="b"/>
                      <a:r>
                        <a:rPr lang="en-GB" sz="2800" b="0" i="0" u="none" strike="noStrike" dirty="0">
                          <a:solidFill>
                            <a:srgbClr val="000000"/>
                          </a:solidFill>
                          <a:latin typeface="Calibri"/>
                        </a:rPr>
                        <a:t> Scottish Parliament</a:t>
                      </a:r>
                    </a:p>
                  </a:txBody>
                  <a:tcPr marL="9525" marR="9525" marT="9525" marB="0" anchor="b"/>
                </a:tc>
                <a:tc>
                  <a:txBody>
                    <a:bodyPr/>
                    <a:lstStyle/>
                    <a:p>
                      <a:pPr algn="ctr" fontAlgn="b"/>
                      <a:r>
                        <a:rPr lang="en-GB" sz="2800" b="0" i="0" u="none" strike="noStrike">
                          <a:solidFill>
                            <a:srgbClr val="000000"/>
                          </a:solidFill>
                          <a:latin typeface="Calibri"/>
                        </a:rPr>
                        <a:t>28.70%</a:t>
                      </a:r>
                    </a:p>
                  </a:txBody>
                  <a:tcPr marL="9525" marR="9525" marT="9525" marB="0" anchor="b"/>
                </a:tc>
                <a:tc>
                  <a:txBody>
                    <a:bodyPr/>
                    <a:lstStyle/>
                    <a:p>
                      <a:pPr algn="l" fontAlgn="b"/>
                      <a:r>
                        <a:rPr lang="en-GB" sz="2800" b="0" i="0" u="none" strike="noStrike" dirty="0">
                          <a:solidFill>
                            <a:srgbClr val="000000"/>
                          </a:solidFill>
                          <a:latin typeface="Calibri"/>
                        </a:rPr>
                        <a:t>35 seats (</a:t>
                      </a:r>
                      <a:r>
                        <a:rPr lang="en-GB" sz="2800" b="0" i="0" u="none" strike="noStrike" dirty="0" smtClean="0">
                          <a:solidFill>
                            <a:srgbClr val="000000"/>
                          </a:solidFill>
                          <a:latin typeface="Calibri"/>
                        </a:rPr>
                        <a:t>inc </a:t>
                      </a:r>
                      <a:r>
                        <a:rPr lang="en-GB" sz="2800" b="0" i="0" u="none" strike="noStrike" dirty="0">
                          <a:solidFill>
                            <a:srgbClr val="000000"/>
                          </a:solidFill>
                          <a:latin typeface="Calibri"/>
                        </a:rPr>
                        <a:t>7 </a:t>
                      </a:r>
                      <a:r>
                        <a:rPr lang="en-GB" sz="2800" b="0" i="0" u="none" strike="noStrike" dirty="0" smtClean="0">
                          <a:solidFill>
                            <a:srgbClr val="000000"/>
                          </a:solidFill>
                          <a:latin typeface="Calibri"/>
                        </a:rPr>
                        <a:t>FPTP seats</a:t>
                      </a:r>
                      <a:r>
                        <a:rPr lang="en-GB" sz="2800" b="0" i="0" u="none" strike="noStrike" dirty="0">
                          <a:solidFill>
                            <a:srgbClr val="000000"/>
                          </a:solidFill>
                          <a:latin typeface="Calibri"/>
                        </a:rPr>
                        <a:t>)</a:t>
                      </a:r>
                    </a:p>
                  </a:txBody>
                  <a:tcPr marL="9525" marR="9525" marT="9525" marB="0" anchor="b"/>
                </a:tc>
              </a:tr>
              <a:tr h="1046380">
                <a:tc>
                  <a:txBody>
                    <a:bodyPr/>
                    <a:lstStyle/>
                    <a:p>
                      <a:pPr algn="ctr" fontAlgn="b"/>
                      <a:r>
                        <a:rPr lang="en-GB" sz="2800" b="0" i="0" u="none" strike="noStrike">
                          <a:solidFill>
                            <a:srgbClr val="000000"/>
                          </a:solidFill>
                          <a:latin typeface="Calibri"/>
                        </a:rPr>
                        <a:t>2003</a:t>
                      </a:r>
                    </a:p>
                  </a:txBody>
                  <a:tcPr marL="9525" marR="9525" marT="9525" marB="0" anchor="b"/>
                </a:tc>
                <a:tc>
                  <a:txBody>
                    <a:bodyPr/>
                    <a:lstStyle/>
                    <a:p>
                      <a:pPr algn="ctr" fontAlgn="b"/>
                      <a:r>
                        <a:rPr lang="en-GB" sz="2800" b="0" i="0" u="none" strike="noStrike" dirty="0">
                          <a:solidFill>
                            <a:srgbClr val="000000"/>
                          </a:solidFill>
                          <a:latin typeface="Calibri"/>
                        </a:rPr>
                        <a:t>Scottish Parliament</a:t>
                      </a:r>
                    </a:p>
                  </a:txBody>
                  <a:tcPr marL="9525" marR="9525" marT="9525" marB="0" anchor="b"/>
                </a:tc>
                <a:tc>
                  <a:txBody>
                    <a:bodyPr/>
                    <a:lstStyle/>
                    <a:p>
                      <a:pPr algn="ctr" fontAlgn="b"/>
                      <a:r>
                        <a:rPr lang="en-GB" sz="2800" b="0" i="0" u="none" strike="noStrike" dirty="0">
                          <a:solidFill>
                            <a:srgbClr val="000000"/>
                          </a:solidFill>
                          <a:latin typeface="Calibri"/>
                        </a:rPr>
                        <a:t>23.80%</a:t>
                      </a:r>
                    </a:p>
                  </a:txBody>
                  <a:tcPr marL="9525" marR="9525" marT="9525" marB="0" anchor="b"/>
                </a:tc>
                <a:tc>
                  <a:txBody>
                    <a:bodyPr/>
                    <a:lstStyle/>
                    <a:p>
                      <a:pPr algn="l" fontAlgn="b"/>
                      <a:r>
                        <a:rPr lang="en-GB" sz="2800" b="0" i="0" u="none" strike="noStrike" dirty="0">
                          <a:solidFill>
                            <a:srgbClr val="000000"/>
                          </a:solidFill>
                          <a:latin typeface="Calibri"/>
                        </a:rPr>
                        <a:t>27 seats (</a:t>
                      </a:r>
                      <a:r>
                        <a:rPr lang="en-GB" sz="2800" b="0" i="0" u="none" strike="noStrike" dirty="0" smtClean="0">
                          <a:solidFill>
                            <a:srgbClr val="000000"/>
                          </a:solidFill>
                          <a:latin typeface="Calibri"/>
                        </a:rPr>
                        <a:t>in </a:t>
                      </a:r>
                      <a:r>
                        <a:rPr lang="en-GB" sz="2800" b="0" i="0" u="none" strike="noStrike" dirty="0">
                          <a:solidFill>
                            <a:srgbClr val="000000"/>
                          </a:solidFill>
                          <a:latin typeface="Calibri"/>
                        </a:rPr>
                        <a:t>9 </a:t>
                      </a:r>
                      <a:r>
                        <a:rPr lang="en-GB" sz="2800" b="0" i="0" u="none" strike="noStrike" dirty="0" smtClean="0">
                          <a:solidFill>
                            <a:srgbClr val="000000"/>
                          </a:solidFill>
                          <a:latin typeface="+mn-lt"/>
                        </a:rPr>
                        <a:t>FPTP </a:t>
                      </a:r>
                      <a:r>
                        <a:rPr lang="en-GB" sz="2800" b="0" i="0" u="none" strike="noStrike" dirty="0" smtClean="0">
                          <a:solidFill>
                            <a:srgbClr val="000000"/>
                          </a:solidFill>
                          <a:latin typeface="Calibri"/>
                        </a:rPr>
                        <a:t>seats</a:t>
                      </a:r>
                      <a:r>
                        <a:rPr lang="en-GB" sz="2800" b="0" i="0" u="none" strike="noStrike" dirty="0">
                          <a:solidFill>
                            <a:srgbClr val="000000"/>
                          </a:solidFill>
                          <a:latin typeface="Calibri"/>
                        </a:rPr>
                        <a:t>)</a:t>
                      </a:r>
                    </a:p>
                  </a:txBody>
                  <a:tcPr marL="9525" marR="9525" marT="9525" marB="0" anchor="b"/>
                </a:tc>
              </a:tr>
              <a:tr h="1046380">
                <a:tc>
                  <a:txBody>
                    <a:bodyPr/>
                    <a:lstStyle/>
                    <a:p>
                      <a:pPr algn="ctr" fontAlgn="b"/>
                      <a:r>
                        <a:rPr lang="en-GB" sz="2800" b="0" i="0" u="none" strike="noStrike">
                          <a:solidFill>
                            <a:srgbClr val="000000"/>
                          </a:solidFill>
                          <a:latin typeface="Calibri"/>
                        </a:rPr>
                        <a:t>2007</a:t>
                      </a:r>
                    </a:p>
                  </a:txBody>
                  <a:tcPr marL="9525" marR="9525" marT="9525" marB="0" anchor="b"/>
                </a:tc>
                <a:tc>
                  <a:txBody>
                    <a:bodyPr/>
                    <a:lstStyle/>
                    <a:p>
                      <a:pPr algn="ctr" fontAlgn="b"/>
                      <a:r>
                        <a:rPr lang="en-GB" sz="2800" b="0" i="0" u="none" strike="noStrike">
                          <a:solidFill>
                            <a:srgbClr val="000000"/>
                          </a:solidFill>
                          <a:latin typeface="Calibri"/>
                        </a:rPr>
                        <a:t>Scottish Parliament</a:t>
                      </a:r>
                    </a:p>
                  </a:txBody>
                  <a:tcPr marL="9525" marR="9525" marT="9525" marB="0" anchor="b"/>
                </a:tc>
                <a:tc>
                  <a:txBody>
                    <a:bodyPr/>
                    <a:lstStyle/>
                    <a:p>
                      <a:pPr algn="ctr" fontAlgn="b"/>
                      <a:r>
                        <a:rPr lang="en-GB" sz="2800" b="0" i="0" u="none" strike="noStrike" dirty="0">
                          <a:solidFill>
                            <a:srgbClr val="000000"/>
                          </a:solidFill>
                          <a:latin typeface="Calibri"/>
                        </a:rPr>
                        <a:t>32.90%</a:t>
                      </a:r>
                    </a:p>
                  </a:txBody>
                  <a:tcPr marL="9525" marR="9525" marT="9525" marB="0" anchor="b"/>
                </a:tc>
                <a:tc>
                  <a:txBody>
                    <a:bodyPr/>
                    <a:lstStyle/>
                    <a:p>
                      <a:pPr algn="l" fontAlgn="b"/>
                      <a:r>
                        <a:rPr lang="en-GB" sz="2800" b="0" i="0" u="none" strike="noStrike" dirty="0">
                          <a:solidFill>
                            <a:srgbClr val="000000"/>
                          </a:solidFill>
                          <a:latin typeface="Calibri"/>
                        </a:rPr>
                        <a:t>47 seats (</a:t>
                      </a:r>
                      <a:r>
                        <a:rPr lang="en-GB" sz="2800" b="0" i="0" u="none" strike="noStrike" dirty="0" smtClean="0">
                          <a:solidFill>
                            <a:srgbClr val="000000"/>
                          </a:solidFill>
                          <a:latin typeface="Calibri"/>
                        </a:rPr>
                        <a:t>inc </a:t>
                      </a:r>
                      <a:r>
                        <a:rPr lang="en-GB" sz="2800" b="0" i="0" u="none" strike="noStrike" dirty="0">
                          <a:solidFill>
                            <a:srgbClr val="000000"/>
                          </a:solidFill>
                          <a:latin typeface="Calibri"/>
                        </a:rPr>
                        <a:t>21 </a:t>
                      </a:r>
                      <a:r>
                        <a:rPr lang="en-GB" sz="2800" b="0" i="0" u="none" strike="noStrike" dirty="0" smtClean="0">
                          <a:solidFill>
                            <a:srgbClr val="000000"/>
                          </a:solidFill>
                          <a:latin typeface="+mn-lt"/>
                        </a:rPr>
                        <a:t>FPTP </a:t>
                      </a:r>
                      <a:r>
                        <a:rPr lang="en-GB" sz="2800" b="0" i="0" u="none" strike="noStrike" dirty="0" smtClean="0">
                          <a:solidFill>
                            <a:srgbClr val="000000"/>
                          </a:solidFill>
                          <a:latin typeface="Calibri"/>
                        </a:rPr>
                        <a:t>seats</a:t>
                      </a:r>
                      <a:r>
                        <a:rPr lang="en-GB" sz="2800" b="0" i="0" u="none" strike="noStrike" dirty="0">
                          <a:solidFill>
                            <a:srgbClr val="000000"/>
                          </a:solidFill>
                          <a:latin typeface="Calibri"/>
                        </a:rPr>
                        <a:t>)</a:t>
                      </a:r>
                    </a:p>
                  </a:txBody>
                  <a:tcPr marL="9525" marR="9525" marT="9525" marB="0" anchor="b"/>
                </a:tc>
              </a:tr>
              <a:tr h="1046380">
                <a:tc>
                  <a:txBody>
                    <a:bodyPr/>
                    <a:lstStyle/>
                    <a:p>
                      <a:pPr algn="ctr" fontAlgn="b"/>
                      <a:r>
                        <a:rPr lang="en-GB" sz="2800" b="0" i="0" u="none" strike="noStrike">
                          <a:solidFill>
                            <a:srgbClr val="000000"/>
                          </a:solidFill>
                          <a:latin typeface="Calibri"/>
                        </a:rPr>
                        <a:t>2011</a:t>
                      </a:r>
                    </a:p>
                  </a:txBody>
                  <a:tcPr marL="9525" marR="9525" marT="9525" marB="0" anchor="b"/>
                </a:tc>
                <a:tc>
                  <a:txBody>
                    <a:bodyPr/>
                    <a:lstStyle/>
                    <a:p>
                      <a:pPr algn="ctr" fontAlgn="b"/>
                      <a:r>
                        <a:rPr lang="en-GB" sz="2800" b="0" i="0" u="none" strike="noStrike">
                          <a:solidFill>
                            <a:srgbClr val="000000"/>
                          </a:solidFill>
                          <a:latin typeface="Calibri"/>
                        </a:rPr>
                        <a:t>Scottish Parliament</a:t>
                      </a:r>
                    </a:p>
                  </a:txBody>
                  <a:tcPr marL="9525" marR="9525" marT="9525" marB="0" anchor="b"/>
                </a:tc>
                <a:tc>
                  <a:txBody>
                    <a:bodyPr/>
                    <a:lstStyle/>
                    <a:p>
                      <a:pPr algn="ctr" fontAlgn="b"/>
                      <a:r>
                        <a:rPr lang="en-GB" sz="2800" b="0" i="0" u="none" strike="noStrike">
                          <a:solidFill>
                            <a:srgbClr val="000000"/>
                          </a:solidFill>
                          <a:latin typeface="Calibri"/>
                        </a:rPr>
                        <a:t>45.40%</a:t>
                      </a:r>
                    </a:p>
                  </a:txBody>
                  <a:tcPr marL="9525" marR="9525" marT="9525" marB="0" anchor="b"/>
                </a:tc>
                <a:tc>
                  <a:txBody>
                    <a:bodyPr/>
                    <a:lstStyle/>
                    <a:p>
                      <a:pPr algn="l" fontAlgn="b"/>
                      <a:r>
                        <a:rPr lang="en-GB" sz="2800" b="0" i="0" u="none" strike="noStrike" dirty="0">
                          <a:solidFill>
                            <a:srgbClr val="000000"/>
                          </a:solidFill>
                          <a:latin typeface="Calibri"/>
                        </a:rPr>
                        <a:t>69 seats (</a:t>
                      </a:r>
                      <a:r>
                        <a:rPr lang="en-GB" sz="2800" b="0" i="0" u="none" strike="noStrike" dirty="0" smtClean="0">
                          <a:solidFill>
                            <a:srgbClr val="000000"/>
                          </a:solidFill>
                          <a:latin typeface="Calibri"/>
                        </a:rPr>
                        <a:t>inc </a:t>
                      </a:r>
                      <a:r>
                        <a:rPr lang="en-GB" sz="2800" b="0" i="0" u="none" strike="noStrike" dirty="0">
                          <a:solidFill>
                            <a:srgbClr val="000000"/>
                          </a:solidFill>
                          <a:latin typeface="Calibri"/>
                        </a:rPr>
                        <a:t>53 </a:t>
                      </a:r>
                      <a:r>
                        <a:rPr lang="en-GB" sz="2800" b="0" i="0" u="none" strike="noStrike" dirty="0" smtClean="0">
                          <a:solidFill>
                            <a:srgbClr val="000000"/>
                          </a:solidFill>
                          <a:latin typeface="+mn-lt"/>
                        </a:rPr>
                        <a:t>FPTP </a:t>
                      </a:r>
                      <a:r>
                        <a:rPr lang="en-GB" sz="2800" b="0" i="0" u="none" strike="noStrike" dirty="0" smtClean="0">
                          <a:solidFill>
                            <a:srgbClr val="000000"/>
                          </a:solidFill>
                          <a:latin typeface="Calibri"/>
                        </a:rPr>
                        <a:t>seats</a:t>
                      </a:r>
                      <a:r>
                        <a:rPr lang="en-GB" sz="2800" b="0" i="0" u="none" strike="noStrike" dirty="0">
                          <a:solidFill>
                            <a:srgbClr val="000000"/>
                          </a:solidFill>
                          <a:latin typeface="Calibri"/>
                        </a:rPr>
                        <a:t>)</a:t>
                      </a:r>
                    </a:p>
                  </a:txBody>
                  <a:tcPr marL="9525" marR="9525" marT="9525" marB="0" anchor="b"/>
                </a:tc>
              </a:tr>
            </a:tbl>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The Scottish Referendum on Independence</a:t>
            </a:r>
            <a:endParaRPr lang="en-GB" dirty="0"/>
          </a:p>
        </p:txBody>
      </p:sp>
      <p:sp>
        <p:nvSpPr>
          <p:cNvPr id="3" name="Content Placeholder 2"/>
          <p:cNvSpPr>
            <a:spLocks noGrp="1"/>
          </p:cNvSpPr>
          <p:nvPr>
            <p:ph idx="1"/>
          </p:nvPr>
        </p:nvSpPr>
        <p:spPr/>
        <p:txBody>
          <a:bodyPr>
            <a:normAutofit fontScale="62500" lnSpcReduction="20000"/>
          </a:bodyPr>
          <a:lstStyle/>
          <a:p>
            <a:r>
              <a:rPr lang="en-GB" dirty="0" smtClean="0"/>
              <a:t>After their success in the 2011 Scottish Parliamentary elections the SNP called for a referendum on Scottish Independence.</a:t>
            </a:r>
          </a:p>
          <a:p>
            <a:r>
              <a:rPr lang="en-GB" dirty="0"/>
              <a:t>First Minister Alex </a:t>
            </a:r>
            <a:r>
              <a:rPr lang="en-GB" dirty="0" err="1"/>
              <a:t>Salmond</a:t>
            </a:r>
            <a:r>
              <a:rPr lang="en-GB" dirty="0"/>
              <a:t> stated his desire to hold a referendum "in the second half of the parliament" which would place it in 2014 or </a:t>
            </a:r>
            <a:r>
              <a:rPr lang="en-GB" dirty="0" smtClean="0"/>
              <a:t>2015.</a:t>
            </a:r>
            <a:r>
              <a:rPr lang="en-GB" dirty="0"/>
              <a:t> </a:t>
            </a:r>
            <a:endParaRPr lang="en-GB" dirty="0" smtClean="0"/>
          </a:p>
          <a:p>
            <a:r>
              <a:rPr lang="en-GB" dirty="0" smtClean="0"/>
              <a:t>In </a:t>
            </a:r>
            <a:r>
              <a:rPr lang="en-GB" dirty="0"/>
              <a:t>January 2012, the UK Government offered to provide the Scottish Parliament with the specific powers to hold a referendum, providing it was "fair, legal and decisive</a:t>
            </a:r>
            <a:r>
              <a:rPr lang="en-GB" dirty="0" smtClean="0"/>
              <a:t>".</a:t>
            </a:r>
            <a:r>
              <a:rPr lang="en-GB" dirty="0"/>
              <a:t> Negotiations continued between the two governments until October 2012, when the Edinburgh Agreement was reached</a:t>
            </a:r>
            <a:r>
              <a:rPr lang="en-GB" dirty="0" smtClean="0"/>
              <a:t>.</a:t>
            </a:r>
            <a:r>
              <a:rPr lang="en-GB" dirty="0"/>
              <a:t> </a:t>
            </a:r>
            <a:endParaRPr lang="en-GB" dirty="0" smtClean="0"/>
          </a:p>
          <a:p>
            <a:r>
              <a:rPr lang="en-GB" dirty="0" smtClean="0"/>
              <a:t>The </a:t>
            </a:r>
            <a:r>
              <a:rPr lang="en-GB" dirty="0"/>
              <a:t>Scottish Independence Referendum (Franchise) Act 2013 was passed by the Scottish Parliament on 27 June 2013 and received Royal Assent on 7 August 2013.</a:t>
            </a:r>
            <a:r>
              <a:rPr lang="en-GB" dirty="0" smtClean="0"/>
              <a:t> </a:t>
            </a:r>
          </a:p>
          <a:p>
            <a:r>
              <a:rPr lang="en-GB" dirty="0" smtClean="0"/>
              <a:t>The question was </a:t>
            </a:r>
            <a:r>
              <a:rPr lang="en-GB" dirty="0"/>
              <a:t>"Should Scotland be an independent country?"</a:t>
            </a:r>
            <a:endParaRPr lang="en-GB" dirty="0" smtClean="0"/>
          </a:p>
          <a:p>
            <a:r>
              <a:rPr lang="en-GB" dirty="0" smtClean="0"/>
              <a:t>The referendum took place on </a:t>
            </a:r>
            <a:r>
              <a:rPr lang="en-GB" dirty="0"/>
              <a:t>18 September </a:t>
            </a:r>
            <a:r>
              <a:rPr lang="en-GB" dirty="0" smtClean="0"/>
              <a:t>2014.</a:t>
            </a:r>
          </a:p>
          <a:p>
            <a:r>
              <a:rPr lang="en-GB" dirty="0"/>
              <a:t>The "No" option won, achieving 55.3% (2,001,926</a:t>
            </a:r>
            <a:r>
              <a:rPr lang="en-GB" dirty="0" smtClean="0"/>
              <a:t>) of </a:t>
            </a:r>
            <a:r>
              <a:rPr lang="en-GB" dirty="0"/>
              <a:t>votes, compared to the "Yes" proportion of 44.7</a:t>
            </a:r>
            <a:r>
              <a:rPr lang="en-GB" dirty="0" smtClean="0"/>
              <a:t>% (</a:t>
            </a:r>
            <a:r>
              <a:rPr lang="en-GB" dirty="0"/>
              <a:t>1,617,989)</a:t>
            </a:r>
            <a:r>
              <a:rPr lang="en-GB" dirty="0" smtClean="0"/>
              <a:t>, </a:t>
            </a:r>
            <a:r>
              <a:rPr lang="en-GB" dirty="0"/>
              <a:t>from a </a:t>
            </a:r>
            <a:r>
              <a:rPr lang="en-GB" dirty="0" smtClean="0"/>
              <a:t>turnout of </a:t>
            </a:r>
            <a:r>
              <a:rPr lang="en-GB" dirty="0"/>
              <a:t>84.5</a:t>
            </a:r>
            <a:r>
              <a:rPr lang="en-GB" dirty="0" smtClean="0"/>
              <a:t>%.</a:t>
            </a:r>
            <a:endParaRPr lang="en-GB" dirty="0"/>
          </a:p>
        </p:txBody>
      </p:sp>
    </p:spTree>
    <p:extLst>
      <p:ext uri="{BB962C8B-B14F-4D97-AF65-F5344CB8AC3E}">
        <p14:creationId xmlns:p14="http://schemas.microsoft.com/office/powerpoint/2010/main" val="21365921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Plaid </a:t>
            </a:r>
            <a:r>
              <a:rPr lang="en-GB" dirty="0" err="1" smtClean="0"/>
              <a:t>Cymru</a:t>
            </a:r>
            <a:endParaRPr lang="en-GB" dirty="0"/>
          </a:p>
        </p:txBody>
      </p:sp>
      <p:sp>
        <p:nvSpPr>
          <p:cNvPr id="3" name="Content Placeholder 2"/>
          <p:cNvSpPr>
            <a:spLocks noGrp="1"/>
          </p:cNvSpPr>
          <p:nvPr>
            <p:ph idx="1"/>
          </p:nvPr>
        </p:nvSpPr>
        <p:spPr/>
        <p:txBody>
          <a:bodyPr>
            <a:normAutofit fontScale="62500" lnSpcReduction="20000"/>
          </a:bodyPr>
          <a:lstStyle/>
          <a:p>
            <a:r>
              <a:rPr lang="en-GB" dirty="0" smtClean="0"/>
              <a:t>Means The Party of Wales</a:t>
            </a:r>
          </a:p>
          <a:p>
            <a:r>
              <a:rPr lang="cy-GB" dirty="0" smtClean="0"/>
              <a:t>Plaid Cymru</a:t>
            </a:r>
            <a:r>
              <a:rPr lang="en-GB" dirty="0" smtClean="0"/>
              <a:t> was formed in 1925 and won its first UK parliamentary seat in 1966.</a:t>
            </a:r>
          </a:p>
          <a:p>
            <a:r>
              <a:rPr lang="en-GB" dirty="0" smtClean="0"/>
              <a:t>Its aims are</a:t>
            </a:r>
          </a:p>
          <a:p>
            <a:r>
              <a:rPr lang="en-GB" dirty="0" smtClean="0"/>
              <a:t>To promote the constitutional advancement of Wales with a view to attaining independence within the European Union;</a:t>
            </a:r>
          </a:p>
          <a:p>
            <a:r>
              <a:rPr lang="en-GB" dirty="0" smtClean="0"/>
              <a:t>To ensure economic prosperity, social justice and the health of the natural environment, based on decentralist socialism;</a:t>
            </a:r>
          </a:p>
          <a:p>
            <a:r>
              <a:rPr lang="en-GB" dirty="0" smtClean="0"/>
              <a:t>To build a national community based on equal citizenship, respect for different traditions and cultures and the equal worth of all individuals, whatever their race, nationality, gender, colour, creed, sexuality, age, ability or social background;</a:t>
            </a:r>
          </a:p>
          <a:p>
            <a:r>
              <a:rPr lang="en-GB" dirty="0" smtClean="0"/>
              <a:t>To create a bilingual society by promoting the revival of the Welsh language;</a:t>
            </a:r>
          </a:p>
          <a:p>
            <a:r>
              <a:rPr lang="en-GB" dirty="0" smtClean="0"/>
              <a:t>To promote Wales's contribution to the global community and to attain membership of the United Nations.</a:t>
            </a:r>
          </a:p>
          <a:p>
            <a:endParaRPr lang="en-GB"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Plaid </a:t>
            </a:r>
            <a:r>
              <a:rPr lang="en-GB" dirty="0" err="1" smtClean="0"/>
              <a:t>Cymru</a:t>
            </a:r>
            <a:r>
              <a:rPr lang="en-GB" dirty="0" smtClean="0"/>
              <a:t> General election Results</a:t>
            </a:r>
            <a:endParaRPr lang="en-GB" dirty="0"/>
          </a:p>
        </p:txBody>
      </p:sp>
      <p:graphicFrame>
        <p:nvGraphicFramePr>
          <p:cNvPr id="4" name="Content Placeholder 3"/>
          <p:cNvGraphicFramePr>
            <a:graphicFrameLocks noGrp="1"/>
          </p:cNvGraphicFramePr>
          <p:nvPr>
            <p:ph idx="1"/>
          </p:nvPr>
        </p:nvGraphicFramePr>
        <p:xfrm>
          <a:off x="899592" y="1556796"/>
          <a:ext cx="7283152" cy="5301204"/>
        </p:xfrm>
        <a:graphic>
          <a:graphicData uri="http://schemas.openxmlformats.org/drawingml/2006/table">
            <a:tbl>
              <a:tblPr firstRow="1" bandRow="1">
                <a:tableStyleId>{5C22544A-7EE6-4342-B048-85BDC9FD1C3A}</a:tableStyleId>
              </a:tblPr>
              <a:tblGrid>
                <a:gridCol w="1775880"/>
                <a:gridCol w="3758709"/>
                <a:gridCol w="1748563"/>
              </a:tblGrid>
              <a:tr h="441767">
                <a:tc>
                  <a:txBody>
                    <a:bodyPr/>
                    <a:lstStyle/>
                    <a:p>
                      <a:pPr algn="r" rtl="0" fontAlgn="ctr"/>
                      <a:r>
                        <a:rPr lang="en-GB" sz="2400" b="1" i="0" u="none" strike="noStrike" dirty="0">
                          <a:solidFill>
                            <a:srgbClr val="000000"/>
                          </a:solidFill>
                          <a:latin typeface="Calibri"/>
                        </a:rPr>
                        <a:t>Year</a:t>
                      </a:r>
                    </a:p>
                  </a:txBody>
                  <a:tcPr marL="9525" marR="9525" marT="9525" marB="0" anchor="ctr"/>
                </a:tc>
                <a:tc>
                  <a:txBody>
                    <a:bodyPr/>
                    <a:lstStyle/>
                    <a:p>
                      <a:pPr algn="ctr" fontAlgn="ctr"/>
                      <a:r>
                        <a:rPr lang="en-GB" sz="2400" b="1" i="0" u="none" strike="noStrike">
                          <a:solidFill>
                            <a:srgbClr val="000000"/>
                          </a:solidFill>
                          <a:latin typeface="Calibri"/>
                        </a:rPr>
                        <a:t>Percentage Welsh vote</a:t>
                      </a:r>
                    </a:p>
                  </a:txBody>
                  <a:tcPr marL="9525" marR="9525" marT="9525" marB="0" anchor="ctr"/>
                </a:tc>
                <a:tc>
                  <a:txBody>
                    <a:bodyPr/>
                    <a:lstStyle/>
                    <a:p>
                      <a:pPr algn="ctr" fontAlgn="ctr"/>
                      <a:r>
                        <a:rPr lang="en-GB" sz="2400" b="1" i="0" u="none" strike="noStrike">
                          <a:solidFill>
                            <a:srgbClr val="000000"/>
                          </a:solidFill>
                          <a:latin typeface="Calibri"/>
                        </a:rPr>
                        <a:t>Seats won</a:t>
                      </a:r>
                    </a:p>
                  </a:txBody>
                  <a:tcPr marL="9525" marR="9525" marT="9525" marB="0" anchor="ctr"/>
                </a:tc>
              </a:tr>
              <a:tr h="441767">
                <a:tc>
                  <a:txBody>
                    <a:bodyPr/>
                    <a:lstStyle/>
                    <a:p>
                      <a:pPr algn="r" fontAlgn="b"/>
                      <a:r>
                        <a:rPr lang="en-GB" sz="2400" b="0" i="0" u="none" strike="noStrike" dirty="0">
                          <a:solidFill>
                            <a:srgbClr val="000000"/>
                          </a:solidFill>
                          <a:latin typeface="Calibri"/>
                        </a:rPr>
                        <a:t>1970</a:t>
                      </a:r>
                    </a:p>
                  </a:txBody>
                  <a:tcPr marL="9525" marR="9525" marT="9525" marB="0" anchor="b"/>
                </a:tc>
                <a:tc>
                  <a:txBody>
                    <a:bodyPr/>
                    <a:lstStyle/>
                    <a:p>
                      <a:pPr algn="ctr" fontAlgn="b"/>
                      <a:r>
                        <a:rPr lang="en-GB" sz="2400" b="0" i="0" u="none" strike="noStrike">
                          <a:solidFill>
                            <a:srgbClr val="000000"/>
                          </a:solidFill>
                          <a:latin typeface="Calibri"/>
                        </a:rPr>
                        <a:t>11.5%</a:t>
                      </a:r>
                    </a:p>
                  </a:txBody>
                  <a:tcPr marL="9525" marR="9525" marT="9525" marB="0" anchor="b"/>
                </a:tc>
                <a:tc>
                  <a:txBody>
                    <a:bodyPr/>
                    <a:lstStyle/>
                    <a:p>
                      <a:pPr algn="ctr" fontAlgn="b"/>
                      <a:r>
                        <a:rPr lang="en-GB" sz="2400" b="0" i="0" u="none" strike="noStrike">
                          <a:solidFill>
                            <a:srgbClr val="000000"/>
                          </a:solidFill>
                          <a:latin typeface="Calibri"/>
                        </a:rPr>
                        <a:t>0 (of 36)</a:t>
                      </a:r>
                    </a:p>
                  </a:txBody>
                  <a:tcPr marL="9525" marR="9525" marT="9525" marB="0" anchor="b"/>
                </a:tc>
              </a:tr>
              <a:tr h="441767">
                <a:tc>
                  <a:txBody>
                    <a:bodyPr/>
                    <a:lstStyle/>
                    <a:p>
                      <a:pPr algn="r" fontAlgn="b"/>
                      <a:r>
                        <a:rPr lang="en-GB" sz="2400" b="0" i="0" u="none" strike="noStrike" dirty="0">
                          <a:solidFill>
                            <a:srgbClr val="000000"/>
                          </a:solidFill>
                          <a:latin typeface="Calibri"/>
                        </a:rPr>
                        <a:t>1974 (Feb)</a:t>
                      </a:r>
                    </a:p>
                  </a:txBody>
                  <a:tcPr marL="9525" marR="9525" marT="9525" marB="0" anchor="b"/>
                </a:tc>
                <a:tc>
                  <a:txBody>
                    <a:bodyPr/>
                    <a:lstStyle/>
                    <a:p>
                      <a:pPr algn="ctr" fontAlgn="b"/>
                      <a:r>
                        <a:rPr lang="en-GB" sz="2400" b="0" i="0" u="none" strike="noStrike">
                          <a:solidFill>
                            <a:srgbClr val="000000"/>
                          </a:solidFill>
                          <a:latin typeface="Calibri"/>
                        </a:rPr>
                        <a:t>10.8%</a:t>
                      </a:r>
                    </a:p>
                  </a:txBody>
                  <a:tcPr marL="9525" marR="9525" marT="9525" marB="0" anchor="b"/>
                </a:tc>
                <a:tc>
                  <a:txBody>
                    <a:bodyPr/>
                    <a:lstStyle/>
                    <a:p>
                      <a:pPr algn="ctr" fontAlgn="b"/>
                      <a:r>
                        <a:rPr lang="en-GB" sz="2400" b="0" i="0" u="none" strike="noStrike">
                          <a:solidFill>
                            <a:srgbClr val="000000"/>
                          </a:solidFill>
                          <a:latin typeface="Calibri"/>
                        </a:rPr>
                        <a:t>2 (of 36)</a:t>
                      </a:r>
                    </a:p>
                  </a:txBody>
                  <a:tcPr marL="9525" marR="9525" marT="9525" marB="0" anchor="b"/>
                </a:tc>
              </a:tr>
              <a:tr h="441767">
                <a:tc>
                  <a:txBody>
                    <a:bodyPr/>
                    <a:lstStyle/>
                    <a:p>
                      <a:pPr algn="r" fontAlgn="b"/>
                      <a:r>
                        <a:rPr lang="en-GB" sz="2400" b="0" i="0" u="none" strike="noStrike" dirty="0">
                          <a:solidFill>
                            <a:srgbClr val="000000"/>
                          </a:solidFill>
                          <a:latin typeface="Calibri"/>
                        </a:rPr>
                        <a:t>1974 (Oct)</a:t>
                      </a:r>
                    </a:p>
                  </a:txBody>
                  <a:tcPr marL="9525" marR="9525" marT="9525" marB="0" anchor="b"/>
                </a:tc>
                <a:tc>
                  <a:txBody>
                    <a:bodyPr/>
                    <a:lstStyle/>
                    <a:p>
                      <a:pPr algn="ctr" fontAlgn="b"/>
                      <a:r>
                        <a:rPr lang="en-GB" sz="2400" b="0" i="0" u="none" strike="noStrike">
                          <a:solidFill>
                            <a:srgbClr val="000000"/>
                          </a:solidFill>
                          <a:latin typeface="Calibri"/>
                        </a:rPr>
                        <a:t>10.8%</a:t>
                      </a:r>
                    </a:p>
                  </a:txBody>
                  <a:tcPr marL="9525" marR="9525" marT="9525" marB="0" anchor="b"/>
                </a:tc>
                <a:tc>
                  <a:txBody>
                    <a:bodyPr/>
                    <a:lstStyle/>
                    <a:p>
                      <a:pPr algn="ctr" fontAlgn="b"/>
                      <a:r>
                        <a:rPr lang="en-GB" sz="2400" b="0" i="0" u="none" strike="noStrike">
                          <a:solidFill>
                            <a:srgbClr val="000000"/>
                          </a:solidFill>
                          <a:latin typeface="Calibri"/>
                        </a:rPr>
                        <a:t>3 (of 36)</a:t>
                      </a:r>
                    </a:p>
                  </a:txBody>
                  <a:tcPr marL="9525" marR="9525" marT="9525" marB="0" anchor="b"/>
                </a:tc>
              </a:tr>
              <a:tr h="441767">
                <a:tc>
                  <a:txBody>
                    <a:bodyPr/>
                    <a:lstStyle/>
                    <a:p>
                      <a:pPr algn="r" fontAlgn="b"/>
                      <a:r>
                        <a:rPr lang="en-GB" sz="2400" b="0" i="0" u="none" strike="noStrike" dirty="0">
                          <a:solidFill>
                            <a:srgbClr val="000000"/>
                          </a:solidFill>
                          <a:latin typeface="Calibri"/>
                        </a:rPr>
                        <a:t>1979</a:t>
                      </a:r>
                    </a:p>
                  </a:txBody>
                  <a:tcPr marL="9525" marR="9525" marT="9525" marB="0" anchor="b"/>
                </a:tc>
                <a:tc>
                  <a:txBody>
                    <a:bodyPr/>
                    <a:lstStyle/>
                    <a:p>
                      <a:pPr algn="ctr" fontAlgn="b"/>
                      <a:r>
                        <a:rPr lang="en-GB" sz="2400" b="0" i="0" u="none" strike="noStrike">
                          <a:solidFill>
                            <a:srgbClr val="000000"/>
                          </a:solidFill>
                          <a:latin typeface="Calibri"/>
                        </a:rPr>
                        <a:t>8.1%</a:t>
                      </a:r>
                    </a:p>
                  </a:txBody>
                  <a:tcPr marL="9525" marR="9525" marT="9525" marB="0" anchor="b"/>
                </a:tc>
                <a:tc>
                  <a:txBody>
                    <a:bodyPr/>
                    <a:lstStyle/>
                    <a:p>
                      <a:pPr algn="ctr" fontAlgn="b"/>
                      <a:r>
                        <a:rPr lang="en-GB" sz="2400" b="0" i="0" u="none" strike="noStrike">
                          <a:solidFill>
                            <a:srgbClr val="000000"/>
                          </a:solidFill>
                          <a:latin typeface="Calibri"/>
                        </a:rPr>
                        <a:t>2 (of 36)</a:t>
                      </a:r>
                    </a:p>
                  </a:txBody>
                  <a:tcPr marL="9525" marR="9525" marT="9525" marB="0" anchor="b"/>
                </a:tc>
              </a:tr>
              <a:tr h="441767">
                <a:tc>
                  <a:txBody>
                    <a:bodyPr/>
                    <a:lstStyle/>
                    <a:p>
                      <a:pPr algn="r" fontAlgn="b"/>
                      <a:r>
                        <a:rPr lang="en-GB" sz="2400" b="0" i="0" u="none" strike="noStrike" dirty="0">
                          <a:solidFill>
                            <a:srgbClr val="000000"/>
                          </a:solidFill>
                          <a:latin typeface="Calibri"/>
                        </a:rPr>
                        <a:t>1983</a:t>
                      </a:r>
                    </a:p>
                  </a:txBody>
                  <a:tcPr marL="9525" marR="9525" marT="9525" marB="0" anchor="b"/>
                </a:tc>
                <a:tc>
                  <a:txBody>
                    <a:bodyPr/>
                    <a:lstStyle/>
                    <a:p>
                      <a:pPr algn="ctr" fontAlgn="b"/>
                      <a:r>
                        <a:rPr lang="en-GB" sz="2400" b="0" i="0" u="none" strike="noStrike">
                          <a:solidFill>
                            <a:srgbClr val="000000"/>
                          </a:solidFill>
                          <a:latin typeface="Calibri"/>
                        </a:rPr>
                        <a:t>7.8%</a:t>
                      </a:r>
                    </a:p>
                  </a:txBody>
                  <a:tcPr marL="9525" marR="9525" marT="9525" marB="0" anchor="b"/>
                </a:tc>
                <a:tc>
                  <a:txBody>
                    <a:bodyPr/>
                    <a:lstStyle/>
                    <a:p>
                      <a:pPr algn="ctr" fontAlgn="b"/>
                      <a:r>
                        <a:rPr lang="en-GB" sz="2400" b="0" i="0" u="none" strike="noStrike">
                          <a:solidFill>
                            <a:srgbClr val="000000"/>
                          </a:solidFill>
                          <a:latin typeface="Calibri"/>
                        </a:rPr>
                        <a:t>2 (of 38)</a:t>
                      </a:r>
                    </a:p>
                  </a:txBody>
                  <a:tcPr marL="9525" marR="9525" marT="9525" marB="0" anchor="b"/>
                </a:tc>
              </a:tr>
              <a:tr h="441767">
                <a:tc>
                  <a:txBody>
                    <a:bodyPr/>
                    <a:lstStyle/>
                    <a:p>
                      <a:pPr algn="r" fontAlgn="b"/>
                      <a:r>
                        <a:rPr lang="en-GB" sz="2400" b="0" i="0" u="none" strike="noStrike" dirty="0">
                          <a:solidFill>
                            <a:srgbClr val="000000"/>
                          </a:solidFill>
                          <a:latin typeface="Calibri"/>
                        </a:rPr>
                        <a:t>1987</a:t>
                      </a:r>
                    </a:p>
                  </a:txBody>
                  <a:tcPr marL="9525" marR="9525" marT="9525" marB="0" anchor="b"/>
                </a:tc>
                <a:tc>
                  <a:txBody>
                    <a:bodyPr/>
                    <a:lstStyle/>
                    <a:p>
                      <a:pPr algn="ctr" fontAlgn="b"/>
                      <a:r>
                        <a:rPr lang="en-GB" sz="2400" b="0" i="0" u="none" strike="noStrike">
                          <a:solidFill>
                            <a:srgbClr val="000000"/>
                          </a:solidFill>
                          <a:latin typeface="Calibri"/>
                        </a:rPr>
                        <a:t>7.3%</a:t>
                      </a:r>
                    </a:p>
                  </a:txBody>
                  <a:tcPr marL="9525" marR="9525" marT="9525" marB="0" anchor="b"/>
                </a:tc>
                <a:tc>
                  <a:txBody>
                    <a:bodyPr/>
                    <a:lstStyle/>
                    <a:p>
                      <a:pPr algn="ctr" fontAlgn="b"/>
                      <a:r>
                        <a:rPr lang="en-GB" sz="2400" b="0" i="0" u="none" strike="noStrike">
                          <a:solidFill>
                            <a:srgbClr val="000000"/>
                          </a:solidFill>
                          <a:latin typeface="Calibri"/>
                        </a:rPr>
                        <a:t>3 (of 38)</a:t>
                      </a:r>
                    </a:p>
                  </a:txBody>
                  <a:tcPr marL="9525" marR="9525" marT="9525" marB="0" anchor="b"/>
                </a:tc>
              </a:tr>
              <a:tr h="441767">
                <a:tc>
                  <a:txBody>
                    <a:bodyPr/>
                    <a:lstStyle/>
                    <a:p>
                      <a:pPr algn="r" fontAlgn="b"/>
                      <a:r>
                        <a:rPr lang="en-GB" sz="2400" b="0" i="0" u="none" strike="noStrike" dirty="0">
                          <a:solidFill>
                            <a:srgbClr val="000000"/>
                          </a:solidFill>
                          <a:latin typeface="Calibri"/>
                        </a:rPr>
                        <a:t>1992</a:t>
                      </a:r>
                    </a:p>
                  </a:txBody>
                  <a:tcPr marL="9525" marR="9525" marT="9525" marB="0" anchor="b"/>
                </a:tc>
                <a:tc>
                  <a:txBody>
                    <a:bodyPr/>
                    <a:lstStyle/>
                    <a:p>
                      <a:pPr algn="ctr" fontAlgn="b"/>
                      <a:r>
                        <a:rPr lang="en-GB" sz="2400" b="0" i="0" u="none" strike="noStrike">
                          <a:solidFill>
                            <a:srgbClr val="000000"/>
                          </a:solidFill>
                          <a:latin typeface="Calibri"/>
                        </a:rPr>
                        <a:t>9.0%</a:t>
                      </a:r>
                    </a:p>
                  </a:txBody>
                  <a:tcPr marL="9525" marR="9525" marT="9525" marB="0" anchor="b"/>
                </a:tc>
                <a:tc>
                  <a:txBody>
                    <a:bodyPr/>
                    <a:lstStyle/>
                    <a:p>
                      <a:pPr algn="ctr" fontAlgn="b"/>
                      <a:r>
                        <a:rPr lang="en-GB" sz="2400" b="0" i="0" u="none" strike="noStrike">
                          <a:solidFill>
                            <a:srgbClr val="000000"/>
                          </a:solidFill>
                          <a:latin typeface="Calibri"/>
                        </a:rPr>
                        <a:t>4 (of 38)</a:t>
                      </a:r>
                    </a:p>
                  </a:txBody>
                  <a:tcPr marL="9525" marR="9525" marT="9525" marB="0" anchor="b"/>
                </a:tc>
              </a:tr>
              <a:tr h="441767">
                <a:tc>
                  <a:txBody>
                    <a:bodyPr/>
                    <a:lstStyle/>
                    <a:p>
                      <a:pPr algn="r" fontAlgn="b"/>
                      <a:r>
                        <a:rPr lang="en-GB" sz="2400" b="0" i="0" u="none" strike="noStrike" dirty="0">
                          <a:solidFill>
                            <a:srgbClr val="000000"/>
                          </a:solidFill>
                          <a:latin typeface="Calibri"/>
                        </a:rPr>
                        <a:t>1997</a:t>
                      </a:r>
                    </a:p>
                  </a:txBody>
                  <a:tcPr marL="9525" marR="9525" marT="9525" marB="0" anchor="b"/>
                </a:tc>
                <a:tc>
                  <a:txBody>
                    <a:bodyPr/>
                    <a:lstStyle/>
                    <a:p>
                      <a:pPr algn="ctr" fontAlgn="b"/>
                      <a:r>
                        <a:rPr lang="en-GB" sz="2400" b="0" i="0" u="none" strike="noStrike">
                          <a:solidFill>
                            <a:srgbClr val="000000"/>
                          </a:solidFill>
                          <a:latin typeface="Calibri"/>
                        </a:rPr>
                        <a:t>9.9%</a:t>
                      </a:r>
                    </a:p>
                  </a:txBody>
                  <a:tcPr marL="9525" marR="9525" marT="9525" marB="0" anchor="b"/>
                </a:tc>
                <a:tc>
                  <a:txBody>
                    <a:bodyPr/>
                    <a:lstStyle/>
                    <a:p>
                      <a:pPr algn="ctr" fontAlgn="b"/>
                      <a:r>
                        <a:rPr lang="en-GB" sz="2400" b="0" i="0" u="none" strike="noStrike">
                          <a:solidFill>
                            <a:srgbClr val="000000"/>
                          </a:solidFill>
                          <a:latin typeface="Calibri"/>
                        </a:rPr>
                        <a:t>4 (of 40)</a:t>
                      </a:r>
                    </a:p>
                  </a:txBody>
                  <a:tcPr marL="9525" marR="9525" marT="9525" marB="0" anchor="b"/>
                </a:tc>
              </a:tr>
              <a:tr h="441767">
                <a:tc>
                  <a:txBody>
                    <a:bodyPr/>
                    <a:lstStyle/>
                    <a:p>
                      <a:pPr algn="r" fontAlgn="b"/>
                      <a:r>
                        <a:rPr lang="en-GB" sz="2400" b="0" i="0" u="none" strike="noStrike" dirty="0">
                          <a:solidFill>
                            <a:srgbClr val="000000"/>
                          </a:solidFill>
                          <a:latin typeface="Calibri"/>
                        </a:rPr>
                        <a:t>2001</a:t>
                      </a:r>
                    </a:p>
                  </a:txBody>
                  <a:tcPr marL="9525" marR="9525" marT="9525" marB="0" anchor="b"/>
                </a:tc>
                <a:tc>
                  <a:txBody>
                    <a:bodyPr/>
                    <a:lstStyle/>
                    <a:p>
                      <a:pPr algn="ctr" fontAlgn="b"/>
                      <a:r>
                        <a:rPr lang="en-GB" sz="2400" b="0" i="0" u="none" strike="noStrike">
                          <a:solidFill>
                            <a:srgbClr val="000000"/>
                          </a:solidFill>
                          <a:latin typeface="Calibri"/>
                        </a:rPr>
                        <a:t>14.3%</a:t>
                      </a:r>
                    </a:p>
                  </a:txBody>
                  <a:tcPr marL="9525" marR="9525" marT="9525" marB="0" anchor="b"/>
                </a:tc>
                <a:tc>
                  <a:txBody>
                    <a:bodyPr/>
                    <a:lstStyle/>
                    <a:p>
                      <a:pPr algn="ctr" fontAlgn="b"/>
                      <a:r>
                        <a:rPr lang="en-GB" sz="2400" b="0" i="0" u="none" strike="noStrike">
                          <a:solidFill>
                            <a:srgbClr val="000000"/>
                          </a:solidFill>
                          <a:latin typeface="Calibri"/>
                        </a:rPr>
                        <a:t>4 (of 40)</a:t>
                      </a:r>
                    </a:p>
                  </a:txBody>
                  <a:tcPr marL="9525" marR="9525" marT="9525" marB="0" anchor="b"/>
                </a:tc>
              </a:tr>
              <a:tr h="441767">
                <a:tc>
                  <a:txBody>
                    <a:bodyPr/>
                    <a:lstStyle/>
                    <a:p>
                      <a:pPr algn="r" fontAlgn="b"/>
                      <a:r>
                        <a:rPr lang="en-GB" sz="2400" b="0" i="0" u="none" strike="noStrike" dirty="0">
                          <a:solidFill>
                            <a:srgbClr val="000000"/>
                          </a:solidFill>
                          <a:latin typeface="Calibri"/>
                        </a:rPr>
                        <a:t>2005</a:t>
                      </a:r>
                    </a:p>
                  </a:txBody>
                  <a:tcPr marL="9525" marR="9525" marT="9525" marB="0" anchor="b"/>
                </a:tc>
                <a:tc>
                  <a:txBody>
                    <a:bodyPr/>
                    <a:lstStyle/>
                    <a:p>
                      <a:pPr algn="ctr" fontAlgn="b"/>
                      <a:r>
                        <a:rPr lang="en-GB" sz="2400" b="0" i="0" u="none" strike="noStrike">
                          <a:solidFill>
                            <a:srgbClr val="000000"/>
                          </a:solidFill>
                          <a:latin typeface="Calibri"/>
                        </a:rPr>
                        <a:t>12.6%</a:t>
                      </a:r>
                    </a:p>
                  </a:txBody>
                  <a:tcPr marL="9525" marR="9525" marT="9525" marB="0" anchor="b"/>
                </a:tc>
                <a:tc>
                  <a:txBody>
                    <a:bodyPr/>
                    <a:lstStyle/>
                    <a:p>
                      <a:pPr algn="ctr" fontAlgn="b"/>
                      <a:r>
                        <a:rPr lang="en-GB" sz="2400" b="0" i="0" u="none" strike="noStrike">
                          <a:solidFill>
                            <a:srgbClr val="000000"/>
                          </a:solidFill>
                          <a:latin typeface="Calibri"/>
                        </a:rPr>
                        <a:t>3 (of 40)</a:t>
                      </a:r>
                    </a:p>
                  </a:txBody>
                  <a:tcPr marL="9525" marR="9525" marT="9525" marB="0" anchor="b"/>
                </a:tc>
              </a:tr>
              <a:tr h="441767">
                <a:tc>
                  <a:txBody>
                    <a:bodyPr/>
                    <a:lstStyle/>
                    <a:p>
                      <a:pPr algn="r" fontAlgn="b"/>
                      <a:r>
                        <a:rPr lang="en-GB" sz="2400" b="0" i="0" u="none" strike="noStrike" dirty="0">
                          <a:solidFill>
                            <a:srgbClr val="000000"/>
                          </a:solidFill>
                          <a:latin typeface="Calibri"/>
                        </a:rPr>
                        <a:t>2010</a:t>
                      </a:r>
                    </a:p>
                  </a:txBody>
                  <a:tcPr marL="9525" marR="9525" marT="9525" marB="0" anchor="b"/>
                </a:tc>
                <a:tc>
                  <a:txBody>
                    <a:bodyPr/>
                    <a:lstStyle/>
                    <a:p>
                      <a:pPr algn="ctr" fontAlgn="b"/>
                      <a:r>
                        <a:rPr lang="en-GB" sz="2400" b="0" i="0" u="none" strike="noStrike" dirty="0">
                          <a:solidFill>
                            <a:srgbClr val="000000"/>
                          </a:solidFill>
                          <a:latin typeface="Calibri"/>
                        </a:rPr>
                        <a:t>11.3%</a:t>
                      </a:r>
                    </a:p>
                  </a:txBody>
                  <a:tcPr marL="9525" marR="9525" marT="9525" marB="0" anchor="b"/>
                </a:tc>
                <a:tc>
                  <a:txBody>
                    <a:bodyPr/>
                    <a:lstStyle/>
                    <a:p>
                      <a:pPr algn="ctr" fontAlgn="b"/>
                      <a:r>
                        <a:rPr lang="en-GB" sz="2400" b="0" i="0" u="none" strike="noStrike" dirty="0">
                          <a:solidFill>
                            <a:srgbClr val="000000"/>
                          </a:solidFill>
                          <a:latin typeface="Calibri"/>
                        </a:rPr>
                        <a:t>3 (of 40) </a:t>
                      </a:r>
                    </a:p>
                  </a:txBody>
                  <a:tcPr marL="9525" marR="9525" marT="9525" marB="0" anchor="b"/>
                </a:tc>
              </a:tr>
            </a:tbl>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Plaid </a:t>
            </a:r>
            <a:r>
              <a:rPr lang="en-GB" dirty="0" err="1" smtClean="0"/>
              <a:t>Cymru</a:t>
            </a:r>
            <a:r>
              <a:rPr lang="en-GB" dirty="0" smtClean="0"/>
              <a:t> European election Results</a:t>
            </a:r>
            <a:endParaRPr lang="en-GB" dirty="0"/>
          </a:p>
        </p:txBody>
      </p:sp>
      <p:graphicFrame>
        <p:nvGraphicFramePr>
          <p:cNvPr id="4" name="Content Placeholder 3"/>
          <p:cNvGraphicFramePr>
            <a:graphicFrameLocks noGrp="1"/>
          </p:cNvGraphicFramePr>
          <p:nvPr>
            <p:ph idx="1"/>
          </p:nvPr>
        </p:nvGraphicFramePr>
        <p:xfrm>
          <a:off x="457200" y="1600200"/>
          <a:ext cx="8229600" cy="336804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pPr algn="ctr" rtl="0" fontAlgn="ctr"/>
                      <a:r>
                        <a:rPr lang="en-GB" sz="2400" b="1" i="0" u="none" strike="noStrike" dirty="0">
                          <a:solidFill>
                            <a:srgbClr val="000000"/>
                          </a:solidFill>
                          <a:latin typeface="Calibri"/>
                        </a:rPr>
                        <a:t>Year</a:t>
                      </a:r>
                    </a:p>
                  </a:txBody>
                  <a:tcPr marL="9525" marR="9525" marT="9525" marB="0" anchor="ctr"/>
                </a:tc>
                <a:tc>
                  <a:txBody>
                    <a:bodyPr/>
                    <a:lstStyle/>
                    <a:p>
                      <a:pPr algn="ctr" fontAlgn="ctr"/>
                      <a:r>
                        <a:rPr lang="en-GB" sz="2400" b="1" i="0" u="none" strike="noStrike">
                          <a:solidFill>
                            <a:srgbClr val="000000"/>
                          </a:solidFill>
                          <a:latin typeface="Calibri"/>
                        </a:rPr>
                        <a:t>Percentage Welsh vote</a:t>
                      </a:r>
                    </a:p>
                  </a:txBody>
                  <a:tcPr marL="9525" marR="9525" marT="9525" marB="0" anchor="ctr"/>
                </a:tc>
                <a:tc>
                  <a:txBody>
                    <a:bodyPr/>
                    <a:lstStyle/>
                    <a:p>
                      <a:pPr algn="ctr" fontAlgn="ctr"/>
                      <a:r>
                        <a:rPr lang="en-GB" sz="2400" b="1" i="0" u="none" strike="noStrike">
                          <a:solidFill>
                            <a:srgbClr val="000000"/>
                          </a:solidFill>
                          <a:latin typeface="Calibri"/>
                        </a:rPr>
                        <a:t>Seats won</a:t>
                      </a:r>
                    </a:p>
                  </a:txBody>
                  <a:tcPr marL="9525" marR="9525" marT="9525" marB="0" anchor="ctr"/>
                </a:tc>
              </a:tr>
              <a:tr h="370840">
                <a:tc>
                  <a:txBody>
                    <a:bodyPr/>
                    <a:lstStyle/>
                    <a:p>
                      <a:pPr algn="ctr" fontAlgn="b"/>
                      <a:r>
                        <a:rPr lang="en-GB" sz="2400" b="0" i="0" u="none" strike="noStrike">
                          <a:solidFill>
                            <a:srgbClr val="000000"/>
                          </a:solidFill>
                          <a:latin typeface="Calibri"/>
                        </a:rPr>
                        <a:t>1979</a:t>
                      </a:r>
                    </a:p>
                  </a:txBody>
                  <a:tcPr marL="9525" marR="9525" marT="9525" marB="0" anchor="b"/>
                </a:tc>
                <a:tc>
                  <a:txBody>
                    <a:bodyPr/>
                    <a:lstStyle/>
                    <a:p>
                      <a:pPr algn="ctr" fontAlgn="b"/>
                      <a:r>
                        <a:rPr lang="en-GB" sz="2400" b="0" i="0" u="none" strike="noStrike">
                          <a:solidFill>
                            <a:srgbClr val="000000"/>
                          </a:solidFill>
                          <a:latin typeface="Calibri"/>
                        </a:rPr>
                        <a:t>11.7%</a:t>
                      </a:r>
                    </a:p>
                  </a:txBody>
                  <a:tcPr marL="9525" marR="9525" marT="9525" marB="0" anchor="b"/>
                </a:tc>
                <a:tc>
                  <a:txBody>
                    <a:bodyPr/>
                    <a:lstStyle/>
                    <a:p>
                      <a:pPr algn="ctr" fontAlgn="b"/>
                      <a:r>
                        <a:rPr lang="en-GB" sz="2400" b="0" i="0" u="none" strike="noStrike">
                          <a:solidFill>
                            <a:srgbClr val="000000"/>
                          </a:solidFill>
                          <a:latin typeface="Calibri"/>
                        </a:rPr>
                        <a:t>0 (of 4)</a:t>
                      </a:r>
                    </a:p>
                  </a:txBody>
                  <a:tcPr marL="9525" marR="9525" marT="9525" marB="0" anchor="b"/>
                </a:tc>
              </a:tr>
              <a:tr h="370840">
                <a:tc>
                  <a:txBody>
                    <a:bodyPr/>
                    <a:lstStyle/>
                    <a:p>
                      <a:pPr algn="ctr" fontAlgn="b"/>
                      <a:r>
                        <a:rPr lang="en-GB" sz="2400" b="0" i="0" u="none" strike="noStrike">
                          <a:solidFill>
                            <a:srgbClr val="000000"/>
                          </a:solidFill>
                          <a:latin typeface="Calibri"/>
                        </a:rPr>
                        <a:t>1984</a:t>
                      </a:r>
                    </a:p>
                  </a:txBody>
                  <a:tcPr marL="9525" marR="9525" marT="9525" marB="0" anchor="b"/>
                </a:tc>
                <a:tc>
                  <a:txBody>
                    <a:bodyPr/>
                    <a:lstStyle/>
                    <a:p>
                      <a:pPr algn="ctr" fontAlgn="b"/>
                      <a:r>
                        <a:rPr lang="en-GB" sz="2400" b="0" i="0" u="none" strike="noStrike">
                          <a:solidFill>
                            <a:srgbClr val="000000"/>
                          </a:solidFill>
                          <a:latin typeface="Calibri"/>
                        </a:rPr>
                        <a:t>12.2%</a:t>
                      </a:r>
                    </a:p>
                  </a:txBody>
                  <a:tcPr marL="9525" marR="9525" marT="9525" marB="0" anchor="b"/>
                </a:tc>
                <a:tc>
                  <a:txBody>
                    <a:bodyPr/>
                    <a:lstStyle/>
                    <a:p>
                      <a:pPr algn="ctr" fontAlgn="b"/>
                      <a:r>
                        <a:rPr lang="en-GB" sz="2400" b="0" i="0" u="none" strike="noStrike">
                          <a:solidFill>
                            <a:srgbClr val="000000"/>
                          </a:solidFill>
                          <a:latin typeface="Calibri"/>
                        </a:rPr>
                        <a:t>0 (of 4)</a:t>
                      </a:r>
                    </a:p>
                  </a:txBody>
                  <a:tcPr marL="9525" marR="9525" marT="9525" marB="0" anchor="b"/>
                </a:tc>
              </a:tr>
              <a:tr h="370840">
                <a:tc>
                  <a:txBody>
                    <a:bodyPr/>
                    <a:lstStyle/>
                    <a:p>
                      <a:pPr algn="ctr" fontAlgn="b"/>
                      <a:r>
                        <a:rPr lang="en-GB" sz="2400" b="0" i="0" u="none" strike="noStrike">
                          <a:solidFill>
                            <a:srgbClr val="000000"/>
                          </a:solidFill>
                          <a:latin typeface="Calibri"/>
                        </a:rPr>
                        <a:t>1989</a:t>
                      </a:r>
                    </a:p>
                  </a:txBody>
                  <a:tcPr marL="9525" marR="9525" marT="9525" marB="0" anchor="b"/>
                </a:tc>
                <a:tc>
                  <a:txBody>
                    <a:bodyPr/>
                    <a:lstStyle/>
                    <a:p>
                      <a:pPr algn="ctr" fontAlgn="b"/>
                      <a:r>
                        <a:rPr lang="en-GB" sz="2400" b="0" i="0" u="none" strike="noStrike">
                          <a:solidFill>
                            <a:srgbClr val="000000"/>
                          </a:solidFill>
                          <a:latin typeface="Calibri"/>
                        </a:rPr>
                        <a:t>12.9%</a:t>
                      </a:r>
                    </a:p>
                  </a:txBody>
                  <a:tcPr marL="9525" marR="9525" marT="9525" marB="0" anchor="b"/>
                </a:tc>
                <a:tc>
                  <a:txBody>
                    <a:bodyPr/>
                    <a:lstStyle/>
                    <a:p>
                      <a:pPr algn="ctr" fontAlgn="b"/>
                      <a:r>
                        <a:rPr lang="en-GB" sz="2400" b="0" i="0" u="none" strike="noStrike">
                          <a:solidFill>
                            <a:srgbClr val="000000"/>
                          </a:solidFill>
                          <a:latin typeface="Calibri"/>
                        </a:rPr>
                        <a:t>0 (of 4)</a:t>
                      </a:r>
                    </a:p>
                  </a:txBody>
                  <a:tcPr marL="9525" marR="9525" marT="9525" marB="0" anchor="b"/>
                </a:tc>
              </a:tr>
              <a:tr h="370840">
                <a:tc>
                  <a:txBody>
                    <a:bodyPr/>
                    <a:lstStyle/>
                    <a:p>
                      <a:pPr algn="ctr" fontAlgn="b"/>
                      <a:r>
                        <a:rPr lang="en-GB" sz="2400" b="0" i="0" u="none" strike="noStrike">
                          <a:solidFill>
                            <a:srgbClr val="000000"/>
                          </a:solidFill>
                          <a:latin typeface="Calibri"/>
                        </a:rPr>
                        <a:t>1994</a:t>
                      </a:r>
                    </a:p>
                  </a:txBody>
                  <a:tcPr marL="9525" marR="9525" marT="9525" marB="0" anchor="b"/>
                </a:tc>
                <a:tc>
                  <a:txBody>
                    <a:bodyPr/>
                    <a:lstStyle/>
                    <a:p>
                      <a:pPr algn="ctr" fontAlgn="b"/>
                      <a:r>
                        <a:rPr lang="en-GB" sz="2400" b="0" i="0" u="none" strike="noStrike">
                          <a:solidFill>
                            <a:srgbClr val="000000"/>
                          </a:solidFill>
                          <a:latin typeface="Calibri"/>
                        </a:rPr>
                        <a:t>17.1%</a:t>
                      </a:r>
                    </a:p>
                  </a:txBody>
                  <a:tcPr marL="9525" marR="9525" marT="9525" marB="0" anchor="b"/>
                </a:tc>
                <a:tc>
                  <a:txBody>
                    <a:bodyPr/>
                    <a:lstStyle/>
                    <a:p>
                      <a:pPr algn="ctr" fontAlgn="b"/>
                      <a:r>
                        <a:rPr lang="en-GB" sz="2400" b="0" i="0" u="none" strike="noStrike">
                          <a:solidFill>
                            <a:srgbClr val="000000"/>
                          </a:solidFill>
                          <a:latin typeface="Calibri"/>
                        </a:rPr>
                        <a:t>0 (of 5)</a:t>
                      </a:r>
                    </a:p>
                  </a:txBody>
                  <a:tcPr marL="9525" marR="9525" marT="9525" marB="0" anchor="b"/>
                </a:tc>
              </a:tr>
              <a:tr h="370840">
                <a:tc>
                  <a:txBody>
                    <a:bodyPr/>
                    <a:lstStyle/>
                    <a:p>
                      <a:pPr algn="ctr" fontAlgn="b"/>
                      <a:r>
                        <a:rPr lang="en-GB" sz="2400" b="0" i="0" u="none" strike="noStrike">
                          <a:solidFill>
                            <a:srgbClr val="000000"/>
                          </a:solidFill>
                          <a:latin typeface="Calibri"/>
                        </a:rPr>
                        <a:t>1999</a:t>
                      </a:r>
                    </a:p>
                  </a:txBody>
                  <a:tcPr marL="9525" marR="9525" marT="9525" marB="0" anchor="b"/>
                </a:tc>
                <a:tc>
                  <a:txBody>
                    <a:bodyPr/>
                    <a:lstStyle/>
                    <a:p>
                      <a:pPr algn="ctr" fontAlgn="b"/>
                      <a:r>
                        <a:rPr lang="en-GB" sz="2400" b="0" i="0" u="none" strike="noStrike">
                          <a:solidFill>
                            <a:srgbClr val="000000"/>
                          </a:solidFill>
                          <a:latin typeface="Calibri"/>
                        </a:rPr>
                        <a:t>29.6%</a:t>
                      </a:r>
                    </a:p>
                  </a:txBody>
                  <a:tcPr marL="9525" marR="9525" marT="9525" marB="0" anchor="b"/>
                </a:tc>
                <a:tc>
                  <a:txBody>
                    <a:bodyPr/>
                    <a:lstStyle/>
                    <a:p>
                      <a:pPr algn="ctr" fontAlgn="b"/>
                      <a:r>
                        <a:rPr lang="en-GB" sz="2400" b="0" i="0" u="none" strike="noStrike">
                          <a:solidFill>
                            <a:srgbClr val="000000"/>
                          </a:solidFill>
                          <a:latin typeface="Calibri"/>
                        </a:rPr>
                        <a:t>2 (of 5)</a:t>
                      </a:r>
                    </a:p>
                  </a:txBody>
                  <a:tcPr marL="9525" marR="9525" marT="9525" marB="0" anchor="b"/>
                </a:tc>
              </a:tr>
              <a:tr h="370840">
                <a:tc>
                  <a:txBody>
                    <a:bodyPr/>
                    <a:lstStyle/>
                    <a:p>
                      <a:pPr algn="ctr" fontAlgn="b"/>
                      <a:r>
                        <a:rPr lang="en-GB" sz="2400" b="0" i="0" u="none" strike="noStrike">
                          <a:solidFill>
                            <a:srgbClr val="000000"/>
                          </a:solidFill>
                          <a:latin typeface="Calibri"/>
                        </a:rPr>
                        <a:t>2004</a:t>
                      </a:r>
                    </a:p>
                  </a:txBody>
                  <a:tcPr marL="9525" marR="9525" marT="9525" marB="0" anchor="b"/>
                </a:tc>
                <a:tc>
                  <a:txBody>
                    <a:bodyPr/>
                    <a:lstStyle/>
                    <a:p>
                      <a:pPr algn="ctr" fontAlgn="b"/>
                      <a:r>
                        <a:rPr lang="en-GB" sz="2400" b="0" i="0" u="none" strike="noStrike">
                          <a:solidFill>
                            <a:srgbClr val="000000"/>
                          </a:solidFill>
                          <a:latin typeface="Calibri"/>
                        </a:rPr>
                        <a:t>17.1%</a:t>
                      </a:r>
                    </a:p>
                  </a:txBody>
                  <a:tcPr marL="9525" marR="9525" marT="9525" marB="0" anchor="b"/>
                </a:tc>
                <a:tc>
                  <a:txBody>
                    <a:bodyPr/>
                    <a:lstStyle/>
                    <a:p>
                      <a:pPr algn="ctr" fontAlgn="b"/>
                      <a:r>
                        <a:rPr lang="en-GB" sz="2400" b="0" i="0" u="none" strike="noStrike">
                          <a:solidFill>
                            <a:srgbClr val="000000"/>
                          </a:solidFill>
                          <a:latin typeface="Calibri"/>
                        </a:rPr>
                        <a:t>1 (of 4)</a:t>
                      </a:r>
                    </a:p>
                  </a:txBody>
                  <a:tcPr marL="9525" marR="9525" marT="9525" marB="0" anchor="b"/>
                </a:tc>
              </a:tr>
              <a:tr h="370840">
                <a:tc>
                  <a:txBody>
                    <a:bodyPr/>
                    <a:lstStyle/>
                    <a:p>
                      <a:pPr algn="ctr" fontAlgn="b"/>
                      <a:r>
                        <a:rPr lang="en-GB" sz="2400" b="0" i="0" u="none" strike="noStrike">
                          <a:solidFill>
                            <a:srgbClr val="000000"/>
                          </a:solidFill>
                          <a:latin typeface="Calibri"/>
                        </a:rPr>
                        <a:t>2009</a:t>
                      </a:r>
                    </a:p>
                  </a:txBody>
                  <a:tcPr marL="9525" marR="9525" marT="9525" marB="0" anchor="b"/>
                </a:tc>
                <a:tc>
                  <a:txBody>
                    <a:bodyPr/>
                    <a:lstStyle/>
                    <a:p>
                      <a:pPr algn="ctr" fontAlgn="b"/>
                      <a:r>
                        <a:rPr lang="en-GB" sz="2400" b="0" i="0" u="none" strike="noStrike">
                          <a:solidFill>
                            <a:srgbClr val="000000"/>
                          </a:solidFill>
                          <a:latin typeface="Calibri"/>
                        </a:rPr>
                        <a:t>18.5%</a:t>
                      </a:r>
                    </a:p>
                  </a:txBody>
                  <a:tcPr marL="9525" marR="9525" marT="9525" marB="0" anchor="b"/>
                </a:tc>
                <a:tc>
                  <a:txBody>
                    <a:bodyPr/>
                    <a:lstStyle/>
                    <a:p>
                      <a:pPr algn="ctr" fontAlgn="b"/>
                      <a:r>
                        <a:rPr lang="en-GB" sz="2400" b="0" i="0" u="none" strike="noStrike" dirty="0">
                          <a:solidFill>
                            <a:srgbClr val="000000"/>
                          </a:solidFill>
                          <a:latin typeface="Calibri"/>
                        </a:rPr>
                        <a:t>1 (of 4) </a:t>
                      </a:r>
                    </a:p>
                  </a:txBody>
                  <a:tcPr marL="9525" marR="9525" marT="9525" marB="0" anchor="b"/>
                </a:tc>
              </a:tr>
            </a:tbl>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Plaid </a:t>
            </a:r>
            <a:r>
              <a:rPr lang="en-GB" dirty="0" err="1" smtClean="0"/>
              <a:t>Cymru</a:t>
            </a:r>
            <a:r>
              <a:rPr lang="en-GB" dirty="0" smtClean="0"/>
              <a:t> Welsh Assembly election Results</a:t>
            </a:r>
            <a:endParaRPr lang="en-GB" dirty="0"/>
          </a:p>
        </p:txBody>
      </p:sp>
      <p:graphicFrame>
        <p:nvGraphicFramePr>
          <p:cNvPr id="4" name="Content Placeholder 3"/>
          <p:cNvGraphicFramePr>
            <a:graphicFrameLocks noGrp="1"/>
          </p:cNvGraphicFramePr>
          <p:nvPr>
            <p:ph idx="1"/>
          </p:nvPr>
        </p:nvGraphicFramePr>
        <p:xfrm>
          <a:off x="457200" y="1600200"/>
          <a:ext cx="8229600" cy="2973705"/>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pPr algn="ctr" rtl="0" fontAlgn="ctr"/>
                      <a:r>
                        <a:rPr lang="en-GB" sz="3200" b="1" i="0" u="none" strike="noStrike" dirty="0">
                          <a:solidFill>
                            <a:srgbClr val="000000"/>
                          </a:solidFill>
                          <a:latin typeface="Calibri"/>
                        </a:rPr>
                        <a:t>Year</a:t>
                      </a:r>
                    </a:p>
                  </a:txBody>
                  <a:tcPr marL="9525" marR="9525" marT="9525" marB="0" anchor="ctr"/>
                </a:tc>
                <a:tc>
                  <a:txBody>
                    <a:bodyPr/>
                    <a:lstStyle/>
                    <a:p>
                      <a:pPr algn="ctr" fontAlgn="ctr"/>
                      <a:r>
                        <a:rPr lang="en-GB" sz="3200" b="1" i="0" u="none" strike="noStrike">
                          <a:solidFill>
                            <a:srgbClr val="000000"/>
                          </a:solidFill>
                          <a:latin typeface="Calibri"/>
                        </a:rPr>
                        <a:t>Percentage of vote</a:t>
                      </a:r>
                    </a:p>
                  </a:txBody>
                  <a:tcPr marL="9525" marR="9525" marT="9525" marB="0" anchor="ctr"/>
                </a:tc>
                <a:tc>
                  <a:txBody>
                    <a:bodyPr/>
                    <a:lstStyle/>
                    <a:p>
                      <a:pPr algn="ctr" fontAlgn="ctr"/>
                      <a:r>
                        <a:rPr lang="en-GB" sz="3200" b="1" i="0" u="none" strike="noStrike">
                          <a:solidFill>
                            <a:srgbClr val="000000"/>
                          </a:solidFill>
                          <a:latin typeface="Calibri"/>
                        </a:rPr>
                        <a:t>Seats</a:t>
                      </a:r>
                    </a:p>
                  </a:txBody>
                  <a:tcPr marL="9525" marR="9525" marT="9525" marB="0" anchor="ctr"/>
                </a:tc>
              </a:tr>
              <a:tr h="370840">
                <a:tc>
                  <a:txBody>
                    <a:bodyPr/>
                    <a:lstStyle/>
                    <a:p>
                      <a:pPr algn="ctr" fontAlgn="b"/>
                      <a:r>
                        <a:rPr lang="en-GB" sz="3200" b="0" i="0" u="none" strike="noStrike">
                          <a:solidFill>
                            <a:srgbClr val="000000"/>
                          </a:solidFill>
                          <a:latin typeface="Calibri"/>
                        </a:rPr>
                        <a:t>1999</a:t>
                      </a:r>
                    </a:p>
                  </a:txBody>
                  <a:tcPr marL="9525" marR="9525" marT="9525" marB="0" anchor="b"/>
                </a:tc>
                <a:tc>
                  <a:txBody>
                    <a:bodyPr/>
                    <a:lstStyle/>
                    <a:p>
                      <a:pPr algn="ctr" fontAlgn="b"/>
                      <a:r>
                        <a:rPr lang="en-GB" sz="3200" b="0" i="0" u="none" strike="noStrike">
                          <a:solidFill>
                            <a:srgbClr val="000000"/>
                          </a:solidFill>
                          <a:latin typeface="Calibri"/>
                        </a:rPr>
                        <a:t>28.3</a:t>
                      </a:r>
                    </a:p>
                  </a:txBody>
                  <a:tcPr marL="9525" marR="9525" marT="9525" marB="0" anchor="b"/>
                </a:tc>
                <a:tc>
                  <a:txBody>
                    <a:bodyPr/>
                    <a:lstStyle/>
                    <a:p>
                      <a:pPr algn="ctr" fontAlgn="b"/>
                      <a:r>
                        <a:rPr lang="en-GB" sz="3200" b="0" i="0" u="none" strike="noStrike">
                          <a:solidFill>
                            <a:srgbClr val="000000"/>
                          </a:solidFill>
                          <a:latin typeface="Calibri"/>
                        </a:rPr>
                        <a:t>17</a:t>
                      </a:r>
                    </a:p>
                  </a:txBody>
                  <a:tcPr marL="9525" marR="9525" marT="9525" marB="0" anchor="b"/>
                </a:tc>
              </a:tr>
              <a:tr h="370840">
                <a:tc>
                  <a:txBody>
                    <a:bodyPr/>
                    <a:lstStyle/>
                    <a:p>
                      <a:pPr algn="ctr" fontAlgn="b"/>
                      <a:r>
                        <a:rPr lang="en-GB" sz="3200" b="0" i="0" u="none" strike="noStrike">
                          <a:solidFill>
                            <a:srgbClr val="000000"/>
                          </a:solidFill>
                          <a:latin typeface="Calibri"/>
                        </a:rPr>
                        <a:t>2003</a:t>
                      </a:r>
                    </a:p>
                  </a:txBody>
                  <a:tcPr marL="9525" marR="9525" marT="9525" marB="0" anchor="b"/>
                </a:tc>
                <a:tc>
                  <a:txBody>
                    <a:bodyPr/>
                    <a:lstStyle/>
                    <a:p>
                      <a:pPr algn="ctr" fontAlgn="b"/>
                      <a:r>
                        <a:rPr lang="en-GB" sz="3200" b="0" i="0" u="none" strike="noStrike">
                          <a:solidFill>
                            <a:srgbClr val="000000"/>
                          </a:solidFill>
                          <a:latin typeface="Calibri"/>
                        </a:rPr>
                        <a:t>19.7</a:t>
                      </a:r>
                    </a:p>
                  </a:txBody>
                  <a:tcPr marL="9525" marR="9525" marT="9525" marB="0" anchor="b"/>
                </a:tc>
                <a:tc>
                  <a:txBody>
                    <a:bodyPr/>
                    <a:lstStyle/>
                    <a:p>
                      <a:pPr algn="ctr" fontAlgn="b"/>
                      <a:r>
                        <a:rPr lang="en-GB" sz="3200" b="0" i="0" u="none" strike="noStrike">
                          <a:solidFill>
                            <a:srgbClr val="000000"/>
                          </a:solidFill>
                          <a:latin typeface="Calibri"/>
                        </a:rPr>
                        <a:t>12</a:t>
                      </a:r>
                    </a:p>
                  </a:txBody>
                  <a:tcPr marL="9525" marR="9525" marT="9525" marB="0" anchor="b"/>
                </a:tc>
              </a:tr>
              <a:tr h="370840">
                <a:tc>
                  <a:txBody>
                    <a:bodyPr/>
                    <a:lstStyle/>
                    <a:p>
                      <a:pPr algn="ctr" fontAlgn="b"/>
                      <a:r>
                        <a:rPr lang="en-GB" sz="3200" b="0" i="0" u="none" strike="noStrike">
                          <a:solidFill>
                            <a:srgbClr val="000000"/>
                          </a:solidFill>
                          <a:latin typeface="Calibri"/>
                        </a:rPr>
                        <a:t>2007</a:t>
                      </a:r>
                    </a:p>
                  </a:txBody>
                  <a:tcPr marL="9525" marR="9525" marT="9525" marB="0" anchor="b"/>
                </a:tc>
                <a:tc>
                  <a:txBody>
                    <a:bodyPr/>
                    <a:lstStyle/>
                    <a:p>
                      <a:pPr algn="ctr" fontAlgn="b"/>
                      <a:r>
                        <a:rPr lang="en-GB" sz="3200" b="0" i="0" u="none" strike="noStrike">
                          <a:solidFill>
                            <a:srgbClr val="000000"/>
                          </a:solidFill>
                          <a:latin typeface="Calibri"/>
                        </a:rPr>
                        <a:t>22.4</a:t>
                      </a:r>
                    </a:p>
                  </a:txBody>
                  <a:tcPr marL="9525" marR="9525" marT="9525" marB="0" anchor="b"/>
                </a:tc>
                <a:tc>
                  <a:txBody>
                    <a:bodyPr/>
                    <a:lstStyle/>
                    <a:p>
                      <a:pPr algn="ctr" fontAlgn="b"/>
                      <a:r>
                        <a:rPr lang="en-GB" sz="3200" b="0" i="0" u="none" strike="noStrike">
                          <a:solidFill>
                            <a:srgbClr val="000000"/>
                          </a:solidFill>
                          <a:latin typeface="Calibri"/>
                        </a:rPr>
                        <a:t>15</a:t>
                      </a:r>
                    </a:p>
                  </a:txBody>
                  <a:tcPr marL="9525" marR="9525" marT="9525" marB="0" anchor="b"/>
                </a:tc>
              </a:tr>
              <a:tr h="370840">
                <a:tc>
                  <a:txBody>
                    <a:bodyPr/>
                    <a:lstStyle/>
                    <a:p>
                      <a:pPr algn="ctr" fontAlgn="b"/>
                      <a:r>
                        <a:rPr lang="en-GB" sz="3200" b="0" i="0" u="none" strike="noStrike">
                          <a:solidFill>
                            <a:srgbClr val="000000"/>
                          </a:solidFill>
                          <a:latin typeface="Calibri"/>
                        </a:rPr>
                        <a:t>2011</a:t>
                      </a:r>
                    </a:p>
                  </a:txBody>
                  <a:tcPr marL="9525" marR="9525" marT="9525" marB="0" anchor="b"/>
                </a:tc>
                <a:tc>
                  <a:txBody>
                    <a:bodyPr/>
                    <a:lstStyle/>
                    <a:p>
                      <a:pPr algn="ctr" fontAlgn="b"/>
                      <a:r>
                        <a:rPr lang="en-GB" sz="3200" b="0" i="0" u="none" strike="noStrike">
                          <a:solidFill>
                            <a:srgbClr val="000000"/>
                          </a:solidFill>
                          <a:latin typeface="Calibri"/>
                        </a:rPr>
                        <a:t>19.3</a:t>
                      </a:r>
                    </a:p>
                  </a:txBody>
                  <a:tcPr marL="9525" marR="9525" marT="9525" marB="0" anchor="b"/>
                </a:tc>
                <a:tc>
                  <a:txBody>
                    <a:bodyPr/>
                    <a:lstStyle/>
                    <a:p>
                      <a:pPr algn="ctr" fontAlgn="b"/>
                      <a:r>
                        <a:rPr lang="en-GB" sz="3200" b="0" i="0" u="none" strike="noStrike" dirty="0">
                          <a:solidFill>
                            <a:srgbClr val="000000"/>
                          </a:solidFill>
                          <a:latin typeface="Calibri"/>
                        </a:rPr>
                        <a:t>11</a:t>
                      </a:r>
                    </a:p>
                  </a:txBody>
                  <a:tcPr marL="9525" marR="9525" marT="9525" marB="0" anchor="b"/>
                </a:tc>
              </a:tr>
            </a:tbl>
          </a:graphicData>
        </a:graphic>
      </p:graphicFrame>
      <p:sp>
        <p:nvSpPr>
          <p:cNvPr id="5" name="TextBox 4"/>
          <p:cNvSpPr txBox="1"/>
          <p:nvPr/>
        </p:nvSpPr>
        <p:spPr>
          <a:xfrm>
            <a:off x="827584" y="4941168"/>
            <a:ext cx="7344816" cy="523220"/>
          </a:xfrm>
          <a:prstGeom prst="rect">
            <a:avLst/>
          </a:prstGeom>
          <a:noFill/>
        </p:spPr>
        <p:txBody>
          <a:bodyPr wrap="square" rtlCol="0">
            <a:spAutoFit/>
          </a:bodyPr>
          <a:lstStyle/>
          <a:p>
            <a:r>
              <a:rPr lang="en-GB" sz="2800" dirty="0" smtClean="0"/>
              <a:t>Junior partner in Labour led coalition 2007-11</a:t>
            </a:r>
            <a:endParaRPr lang="en-GB" sz="28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Northern Ireland Parties</a:t>
            </a:r>
            <a:endParaRPr lang="en-GB" dirty="0"/>
          </a:p>
        </p:txBody>
      </p:sp>
      <p:sp>
        <p:nvSpPr>
          <p:cNvPr id="3" name="Content Placeholder 2"/>
          <p:cNvSpPr>
            <a:spLocks noGrp="1"/>
          </p:cNvSpPr>
          <p:nvPr>
            <p:ph idx="1"/>
          </p:nvPr>
        </p:nvSpPr>
        <p:spPr/>
        <p:txBody>
          <a:bodyPr>
            <a:normAutofit fontScale="70000" lnSpcReduction="20000"/>
          </a:bodyPr>
          <a:lstStyle/>
          <a:p>
            <a:r>
              <a:rPr lang="en-GB" dirty="0" smtClean="0"/>
              <a:t>Alliance Party  - non sectarian unionist party</a:t>
            </a:r>
          </a:p>
          <a:p>
            <a:r>
              <a:rPr lang="en-GB" dirty="0" smtClean="0"/>
              <a:t>Democratic Unionist Party  Main Unionist party on the right of the political spectrum</a:t>
            </a:r>
          </a:p>
          <a:p>
            <a:r>
              <a:rPr lang="en-GB" dirty="0" smtClean="0"/>
              <a:t>Sinn Fein – originally committed to an armed struggle for a united Ireland the party involved itself in electoral politics after 1979 with increasing success on the catholic and nationalist side of the community.  Provisional IRA declared a cease fire in 1994 and subsequently Sinn Fein signed the Good Friday agreement in 1994.</a:t>
            </a:r>
          </a:p>
          <a:p>
            <a:r>
              <a:rPr lang="en-GB" dirty="0" smtClean="0"/>
              <a:t>This lead to their becoming part of the power sharing executive in Northern Ireland with the Democratic Unionist Party in 2006.</a:t>
            </a:r>
          </a:p>
          <a:p>
            <a:r>
              <a:rPr lang="en-GB" dirty="0" smtClean="0"/>
              <a:t>They remain committed to a united Ireland and are on the left of the political spectrum</a:t>
            </a:r>
          </a:p>
          <a:p>
            <a:endParaRPr lang="en-GB"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lstStyle/>
          <a:p>
            <a:r>
              <a:rPr lang="en-GB" dirty="0" smtClean="0"/>
              <a:t>Sinn Fein Electoral Performance</a:t>
            </a:r>
            <a:endParaRPr lang="en-GB" dirty="0"/>
          </a:p>
        </p:txBody>
      </p:sp>
      <p:graphicFrame>
        <p:nvGraphicFramePr>
          <p:cNvPr id="4" name="Content Placeholder 3"/>
          <p:cNvGraphicFramePr>
            <a:graphicFrameLocks noGrp="1"/>
          </p:cNvGraphicFramePr>
          <p:nvPr>
            <p:ph idx="1"/>
          </p:nvPr>
        </p:nvGraphicFramePr>
        <p:xfrm>
          <a:off x="457200" y="1268765"/>
          <a:ext cx="8291263" cy="5589239"/>
        </p:xfrm>
        <a:graphic>
          <a:graphicData uri="http://schemas.openxmlformats.org/drawingml/2006/table">
            <a:tbl>
              <a:tblPr firstRow="1" bandRow="1">
                <a:tableStyleId>{5C22544A-7EE6-4342-B048-85BDC9FD1C3A}</a:tableStyleId>
              </a:tblPr>
              <a:tblGrid>
                <a:gridCol w="1204872"/>
                <a:gridCol w="1826743"/>
                <a:gridCol w="2157531"/>
                <a:gridCol w="1071691"/>
                <a:gridCol w="2030426"/>
              </a:tblGrid>
              <a:tr h="342114">
                <a:tc>
                  <a:txBody>
                    <a:bodyPr/>
                    <a:lstStyle/>
                    <a:p>
                      <a:pPr algn="ctr" rtl="0" fontAlgn="ctr"/>
                      <a:r>
                        <a:rPr lang="en-GB" sz="2000" b="1" i="0" u="none" strike="noStrike" dirty="0">
                          <a:solidFill>
                            <a:srgbClr val="000000"/>
                          </a:solidFill>
                          <a:latin typeface="Calibri"/>
                        </a:rPr>
                        <a:t>Election</a:t>
                      </a:r>
                    </a:p>
                  </a:txBody>
                  <a:tcPr marL="9525" marR="9525" marT="9525" marB="0" anchor="ctr"/>
                </a:tc>
                <a:tc>
                  <a:txBody>
                    <a:bodyPr/>
                    <a:lstStyle/>
                    <a:p>
                      <a:pPr algn="ctr" fontAlgn="ctr"/>
                      <a:r>
                        <a:rPr lang="en-GB" sz="2000" b="1" i="0" u="none" strike="noStrike" dirty="0">
                          <a:solidFill>
                            <a:srgbClr val="000000"/>
                          </a:solidFill>
                          <a:latin typeface="Calibri"/>
                        </a:rPr>
                        <a:t>Body</a:t>
                      </a:r>
                    </a:p>
                  </a:txBody>
                  <a:tcPr marL="9525" marR="9525" marT="9525" marB="0" anchor="ctr"/>
                </a:tc>
                <a:tc>
                  <a:txBody>
                    <a:bodyPr/>
                    <a:lstStyle/>
                    <a:p>
                      <a:pPr algn="ctr" fontAlgn="ctr"/>
                      <a:r>
                        <a:rPr lang="en-GB" sz="2000" b="1" i="0" u="none" strike="noStrike" dirty="0">
                          <a:solidFill>
                            <a:srgbClr val="000000"/>
                          </a:solidFill>
                          <a:latin typeface="Calibri"/>
                        </a:rPr>
                        <a:t>Share of votes</a:t>
                      </a:r>
                    </a:p>
                  </a:txBody>
                  <a:tcPr marL="9525" marR="9525" marT="9525" marB="0" anchor="ctr"/>
                </a:tc>
                <a:tc>
                  <a:txBody>
                    <a:bodyPr/>
                    <a:lstStyle/>
                    <a:p>
                      <a:pPr algn="ctr" fontAlgn="ctr"/>
                      <a:r>
                        <a:rPr lang="en-GB" sz="2000" b="1" i="0" u="none" strike="noStrike">
                          <a:solidFill>
                            <a:srgbClr val="000000"/>
                          </a:solidFill>
                          <a:latin typeface="Calibri"/>
                        </a:rPr>
                        <a:t>Seats</a:t>
                      </a:r>
                    </a:p>
                  </a:txBody>
                  <a:tcPr marL="9525" marR="9525" marT="9525" marB="0" anchor="ctr"/>
                </a:tc>
                <a:tc>
                  <a:txBody>
                    <a:bodyPr/>
                    <a:lstStyle/>
                    <a:p>
                      <a:pPr algn="ctr" fontAlgn="ctr"/>
                      <a:r>
                        <a:rPr lang="en-GB" sz="2000" b="1" i="0" u="none" strike="noStrike">
                          <a:solidFill>
                            <a:srgbClr val="000000"/>
                          </a:solidFill>
                          <a:latin typeface="Calibri"/>
                        </a:rPr>
                        <a:t>Share of seats</a:t>
                      </a:r>
                    </a:p>
                  </a:txBody>
                  <a:tcPr marL="9525" marR="9525" marT="9525" marB="0" anchor="ctr"/>
                </a:tc>
              </a:tr>
              <a:tr h="403625">
                <a:tc>
                  <a:txBody>
                    <a:bodyPr/>
                    <a:lstStyle/>
                    <a:p>
                      <a:pPr algn="r" fontAlgn="b"/>
                      <a:r>
                        <a:rPr lang="en-GB" sz="2000" b="0" i="0" u="none" strike="noStrike">
                          <a:solidFill>
                            <a:srgbClr val="000000"/>
                          </a:solidFill>
                          <a:latin typeface="Calibri"/>
                        </a:rPr>
                        <a:t>1982</a:t>
                      </a:r>
                    </a:p>
                  </a:txBody>
                  <a:tcPr marL="9525" marR="9525" marT="9525" marB="0" anchor="b"/>
                </a:tc>
                <a:tc>
                  <a:txBody>
                    <a:bodyPr/>
                    <a:lstStyle/>
                    <a:p>
                      <a:pPr algn="ctr" fontAlgn="b"/>
                      <a:r>
                        <a:rPr lang="en-GB" sz="2000" b="0" i="0" u="none" strike="noStrike" dirty="0">
                          <a:solidFill>
                            <a:srgbClr val="000000"/>
                          </a:solidFill>
                          <a:latin typeface="Calibri"/>
                        </a:rPr>
                        <a:t>Assembly</a:t>
                      </a:r>
                    </a:p>
                  </a:txBody>
                  <a:tcPr marL="9525" marR="9525" marT="9525" marB="0" anchor="b"/>
                </a:tc>
                <a:tc>
                  <a:txBody>
                    <a:bodyPr/>
                    <a:lstStyle/>
                    <a:p>
                      <a:pPr algn="ctr" fontAlgn="b"/>
                      <a:r>
                        <a:rPr lang="en-GB" sz="2000" b="0" i="0" u="none" strike="noStrike">
                          <a:solidFill>
                            <a:srgbClr val="000000"/>
                          </a:solidFill>
                          <a:latin typeface="Calibri"/>
                        </a:rPr>
                        <a:t>10.10%</a:t>
                      </a:r>
                    </a:p>
                  </a:txBody>
                  <a:tcPr marL="9525" marR="9525" marT="9525" marB="0" anchor="b"/>
                </a:tc>
                <a:tc>
                  <a:txBody>
                    <a:bodyPr/>
                    <a:lstStyle/>
                    <a:p>
                      <a:pPr algn="ctr" fontAlgn="b"/>
                      <a:r>
                        <a:rPr lang="en-GB" sz="2000" b="0" i="0" u="none" strike="noStrike">
                          <a:solidFill>
                            <a:srgbClr val="000000"/>
                          </a:solidFill>
                          <a:latin typeface="Calibri"/>
                        </a:rPr>
                        <a:t>5/78</a:t>
                      </a:r>
                    </a:p>
                  </a:txBody>
                  <a:tcPr marL="9525" marR="9525" marT="9525" marB="0" anchor="b"/>
                </a:tc>
                <a:tc>
                  <a:txBody>
                    <a:bodyPr/>
                    <a:lstStyle/>
                    <a:p>
                      <a:pPr algn="ctr" fontAlgn="b"/>
                      <a:r>
                        <a:rPr lang="en-GB" sz="2000" b="0" i="0" u="none" strike="noStrike">
                          <a:solidFill>
                            <a:srgbClr val="000000"/>
                          </a:solidFill>
                          <a:latin typeface="Calibri"/>
                        </a:rPr>
                        <a:t>6.40%</a:t>
                      </a:r>
                    </a:p>
                  </a:txBody>
                  <a:tcPr marL="9525" marR="9525" marT="9525" marB="0" anchor="b"/>
                </a:tc>
              </a:tr>
              <a:tr h="403625">
                <a:tc>
                  <a:txBody>
                    <a:bodyPr/>
                    <a:lstStyle/>
                    <a:p>
                      <a:pPr algn="r" fontAlgn="b"/>
                      <a:r>
                        <a:rPr lang="en-GB" sz="2000" b="0" i="0" u="none" strike="noStrike">
                          <a:solidFill>
                            <a:srgbClr val="000000"/>
                          </a:solidFill>
                          <a:latin typeface="Calibri"/>
                        </a:rPr>
                        <a:t>1983</a:t>
                      </a:r>
                    </a:p>
                  </a:txBody>
                  <a:tcPr marL="9525" marR="9525" marT="9525" marB="0" anchor="b"/>
                </a:tc>
                <a:tc>
                  <a:txBody>
                    <a:bodyPr/>
                    <a:lstStyle/>
                    <a:p>
                      <a:pPr algn="ctr" fontAlgn="b"/>
                      <a:r>
                        <a:rPr lang="en-GB" sz="2000" b="0" i="0" u="none" strike="noStrike" dirty="0">
                          <a:solidFill>
                            <a:srgbClr val="000000"/>
                          </a:solidFill>
                          <a:latin typeface="Calibri"/>
                        </a:rPr>
                        <a:t>Westminster</a:t>
                      </a:r>
                    </a:p>
                  </a:txBody>
                  <a:tcPr marL="9525" marR="9525" marT="9525" marB="0" anchor="b"/>
                </a:tc>
                <a:tc>
                  <a:txBody>
                    <a:bodyPr/>
                    <a:lstStyle/>
                    <a:p>
                      <a:pPr algn="ctr" fontAlgn="b"/>
                      <a:r>
                        <a:rPr lang="en-GB" sz="2000" b="0" i="0" u="none" strike="noStrike">
                          <a:solidFill>
                            <a:srgbClr val="000000"/>
                          </a:solidFill>
                          <a:latin typeface="Calibri"/>
                        </a:rPr>
                        <a:t>13.40%</a:t>
                      </a:r>
                    </a:p>
                  </a:txBody>
                  <a:tcPr marL="9525" marR="9525" marT="9525" marB="0" anchor="b"/>
                </a:tc>
                <a:tc>
                  <a:txBody>
                    <a:bodyPr/>
                    <a:lstStyle/>
                    <a:p>
                      <a:pPr algn="ctr" fontAlgn="b"/>
                      <a:r>
                        <a:rPr lang="en-GB" sz="2000" b="0" i="0" u="none" strike="noStrike">
                          <a:solidFill>
                            <a:srgbClr val="000000"/>
                          </a:solidFill>
                          <a:latin typeface="Calibri"/>
                        </a:rPr>
                        <a:t>1/18</a:t>
                      </a:r>
                    </a:p>
                  </a:txBody>
                  <a:tcPr marL="9525" marR="9525" marT="9525" marB="0" anchor="b"/>
                </a:tc>
                <a:tc>
                  <a:txBody>
                    <a:bodyPr/>
                    <a:lstStyle/>
                    <a:p>
                      <a:pPr algn="ctr" fontAlgn="b"/>
                      <a:r>
                        <a:rPr lang="en-GB" sz="2000" b="0" i="0" u="none" strike="noStrike">
                          <a:solidFill>
                            <a:srgbClr val="000000"/>
                          </a:solidFill>
                          <a:latin typeface="Calibri"/>
                        </a:rPr>
                        <a:t>5.50%</a:t>
                      </a:r>
                    </a:p>
                  </a:txBody>
                  <a:tcPr marL="9525" marR="9525" marT="9525" marB="0" anchor="b"/>
                </a:tc>
              </a:tr>
              <a:tr h="403625">
                <a:tc>
                  <a:txBody>
                    <a:bodyPr/>
                    <a:lstStyle/>
                    <a:p>
                      <a:pPr algn="r" fontAlgn="b"/>
                      <a:r>
                        <a:rPr lang="en-GB" sz="2000" b="0" i="0" u="none" strike="noStrike">
                          <a:solidFill>
                            <a:srgbClr val="000000"/>
                          </a:solidFill>
                          <a:latin typeface="Calibri"/>
                        </a:rPr>
                        <a:t>1987</a:t>
                      </a:r>
                    </a:p>
                  </a:txBody>
                  <a:tcPr marL="9525" marR="9525" marT="9525" marB="0" anchor="b"/>
                </a:tc>
                <a:tc>
                  <a:txBody>
                    <a:bodyPr/>
                    <a:lstStyle/>
                    <a:p>
                      <a:pPr algn="ctr" fontAlgn="b"/>
                      <a:r>
                        <a:rPr lang="en-GB" sz="2000" b="0" i="0" u="none" strike="noStrike" dirty="0">
                          <a:solidFill>
                            <a:srgbClr val="000000"/>
                          </a:solidFill>
                          <a:latin typeface="Calibri"/>
                        </a:rPr>
                        <a:t>Westminster</a:t>
                      </a:r>
                    </a:p>
                  </a:txBody>
                  <a:tcPr marL="9525" marR="9525" marT="9525" marB="0" anchor="b"/>
                </a:tc>
                <a:tc>
                  <a:txBody>
                    <a:bodyPr/>
                    <a:lstStyle/>
                    <a:p>
                      <a:pPr algn="ctr" fontAlgn="b"/>
                      <a:r>
                        <a:rPr lang="en-GB" sz="2000" b="0" i="0" u="none" strike="noStrike">
                          <a:solidFill>
                            <a:srgbClr val="000000"/>
                          </a:solidFill>
                          <a:latin typeface="Calibri"/>
                        </a:rPr>
                        <a:t>11.40%</a:t>
                      </a:r>
                    </a:p>
                  </a:txBody>
                  <a:tcPr marL="9525" marR="9525" marT="9525" marB="0" anchor="b"/>
                </a:tc>
                <a:tc>
                  <a:txBody>
                    <a:bodyPr/>
                    <a:lstStyle/>
                    <a:p>
                      <a:pPr algn="ctr" fontAlgn="b"/>
                      <a:r>
                        <a:rPr lang="en-GB" sz="2000" b="0" i="0" u="none" strike="noStrike">
                          <a:solidFill>
                            <a:srgbClr val="000000"/>
                          </a:solidFill>
                          <a:latin typeface="Calibri"/>
                        </a:rPr>
                        <a:t>1/18</a:t>
                      </a:r>
                    </a:p>
                  </a:txBody>
                  <a:tcPr marL="9525" marR="9525" marT="9525" marB="0" anchor="b"/>
                </a:tc>
                <a:tc>
                  <a:txBody>
                    <a:bodyPr/>
                    <a:lstStyle/>
                    <a:p>
                      <a:pPr algn="ctr" fontAlgn="b"/>
                      <a:r>
                        <a:rPr lang="en-GB" sz="2000" b="0" i="0" u="none" strike="noStrike">
                          <a:solidFill>
                            <a:srgbClr val="000000"/>
                          </a:solidFill>
                          <a:latin typeface="Calibri"/>
                        </a:rPr>
                        <a:t>5.50%</a:t>
                      </a:r>
                    </a:p>
                  </a:txBody>
                  <a:tcPr marL="9525" marR="9525" marT="9525" marB="0" anchor="b"/>
                </a:tc>
              </a:tr>
              <a:tr h="403625">
                <a:tc>
                  <a:txBody>
                    <a:bodyPr/>
                    <a:lstStyle/>
                    <a:p>
                      <a:pPr algn="r" fontAlgn="b"/>
                      <a:r>
                        <a:rPr lang="en-GB" sz="2000" b="0" i="0" u="none" strike="noStrike">
                          <a:solidFill>
                            <a:srgbClr val="000000"/>
                          </a:solidFill>
                          <a:latin typeface="Calibri"/>
                        </a:rPr>
                        <a:t>1992</a:t>
                      </a:r>
                    </a:p>
                  </a:txBody>
                  <a:tcPr marL="9525" marR="9525" marT="9525" marB="0" anchor="b"/>
                </a:tc>
                <a:tc>
                  <a:txBody>
                    <a:bodyPr/>
                    <a:lstStyle/>
                    <a:p>
                      <a:pPr algn="ctr" fontAlgn="b"/>
                      <a:r>
                        <a:rPr lang="en-GB" sz="2000" b="0" i="0" u="none" strike="noStrike" dirty="0">
                          <a:solidFill>
                            <a:srgbClr val="000000"/>
                          </a:solidFill>
                          <a:latin typeface="Calibri"/>
                        </a:rPr>
                        <a:t>Westminster</a:t>
                      </a:r>
                    </a:p>
                  </a:txBody>
                  <a:tcPr marL="9525" marR="9525" marT="9525" marB="0" anchor="b"/>
                </a:tc>
                <a:tc>
                  <a:txBody>
                    <a:bodyPr/>
                    <a:lstStyle/>
                    <a:p>
                      <a:pPr algn="ctr" fontAlgn="b"/>
                      <a:r>
                        <a:rPr lang="en-GB" sz="2000" b="0" i="0" u="none" strike="noStrike">
                          <a:solidFill>
                            <a:srgbClr val="000000"/>
                          </a:solidFill>
                          <a:latin typeface="Calibri"/>
                        </a:rPr>
                        <a:t>10.00%</a:t>
                      </a:r>
                    </a:p>
                  </a:txBody>
                  <a:tcPr marL="9525" marR="9525" marT="9525" marB="0" anchor="b"/>
                </a:tc>
                <a:tc>
                  <a:txBody>
                    <a:bodyPr/>
                    <a:lstStyle/>
                    <a:p>
                      <a:pPr algn="ctr" fontAlgn="b"/>
                      <a:r>
                        <a:rPr lang="en-GB" sz="2000" b="0" i="0" u="none" strike="noStrike">
                          <a:solidFill>
                            <a:srgbClr val="000000"/>
                          </a:solidFill>
                          <a:latin typeface="Calibri"/>
                        </a:rPr>
                        <a:t>0/18</a:t>
                      </a:r>
                    </a:p>
                  </a:txBody>
                  <a:tcPr marL="9525" marR="9525" marT="9525" marB="0" anchor="b"/>
                </a:tc>
                <a:tc>
                  <a:txBody>
                    <a:bodyPr/>
                    <a:lstStyle/>
                    <a:p>
                      <a:pPr algn="ctr" fontAlgn="b"/>
                      <a:r>
                        <a:rPr lang="en-GB" sz="2000" b="0" i="0" u="none" strike="noStrike">
                          <a:solidFill>
                            <a:srgbClr val="000000"/>
                          </a:solidFill>
                          <a:latin typeface="Calibri"/>
                        </a:rPr>
                        <a:t>0.00%</a:t>
                      </a:r>
                    </a:p>
                  </a:txBody>
                  <a:tcPr marL="9525" marR="9525" marT="9525" marB="0" anchor="b"/>
                </a:tc>
              </a:tr>
              <a:tr h="403625">
                <a:tc>
                  <a:txBody>
                    <a:bodyPr/>
                    <a:lstStyle/>
                    <a:p>
                      <a:pPr algn="r" fontAlgn="b"/>
                      <a:r>
                        <a:rPr lang="en-GB" sz="2000" b="0" i="0" u="none" strike="noStrike">
                          <a:solidFill>
                            <a:srgbClr val="000000"/>
                          </a:solidFill>
                          <a:latin typeface="Calibri"/>
                        </a:rPr>
                        <a:t>1996</a:t>
                      </a:r>
                    </a:p>
                  </a:txBody>
                  <a:tcPr marL="9525" marR="9525" marT="9525" marB="0" anchor="b"/>
                </a:tc>
                <a:tc>
                  <a:txBody>
                    <a:bodyPr/>
                    <a:lstStyle/>
                    <a:p>
                      <a:pPr algn="ctr" fontAlgn="b"/>
                      <a:r>
                        <a:rPr lang="en-GB" sz="2000" b="0" i="0" u="none" strike="noStrike" dirty="0">
                          <a:solidFill>
                            <a:srgbClr val="000000"/>
                          </a:solidFill>
                          <a:latin typeface="Calibri"/>
                        </a:rPr>
                        <a:t>Forum</a:t>
                      </a:r>
                    </a:p>
                  </a:txBody>
                  <a:tcPr marL="9525" marR="9525" marT="9525" marB="0" anchor="b"/>
                </a:tc>
                <a:tc>
                  <a:txBody>
                    <a:bodyPr/>
                    <a:lstStyle/>
                    <a:p>
                      <a:pPr algn="ctr" fontAlgn="b"/>
                      <a:r>
                        <a:rPr lang="en-GB" sz="2000" b="0" i="0" u="none" strike="noStrike">
                          <a:solidFill>
                            <a:srgbClr val="000000"/>
                          </a:solidFill>
                          <a:latin typeface="Calibri"/>
                        </a:rPr>
                        <a:t>15.50%</a:t>
                      </a:r>
                    </a:p>
                  </a:txBody>
                  <a:tcPr marL="9525" marR="9525" marT="9525" marB="0" anchor="b"/>
                </a:tc>
                <a:tc>
                  <a:txBody>
                    <a:bodyPr/>
                    <a:lstStyle/>
                    <a:p>
                      <a:pPr algn="ctr" fontAlgn="b"/>
                      <a:r>
                        <a:rPr lang="en-GB" sz="2000" b="0" i="0" u="none" strike="noStrike">
                          <a:solidFill>
                            <a:srgbClr val="000000"/>
                          </a:solidFill>
                          <a:latin typeface="Calibri"/>
                        </a:rPr>
                        <a:t>17/110</a:t>
                      </a:r>
                    </a:p>
                  </a:txBody>
                  <a:tcPr marL="9525" marR="9525" marT="9525" marB="0" anchor="b"/>
                </a:tc>
                <a:tc>
                  <a:txBody>
                    <a:bodyPr/>
                    <a:lstStyle/>
                    <a:p>
                      <a:pPr algn="ctr" fontAlgn="b"/>
                      <a:r>
                        <a:rPr lang="en-GB" sz="2000" b="0" i="0" u="none" strike="noStrike">
                          <a:solidFill>
                            <a:srgbClr val="000000"/>
                          </a:solidFill>
                          <a:latin typeface="Calibri"/>
                        </a:rPr>
                        <a:t>15.50%</a:t>
                      </a:r>
                    </a:p>
                  </a:txBody>
                  <a:tcPr marL="9525" marR="9525" marT="9525" marB="0" anchor="b"/>
                </a:tc>
              </a:tr>
              <a:tr h="403625">
                <a:tc>
                  <a:txBody>
                    <a:bodyPr/>
                    <a:lstStyle/>
                    <a:p>
                      <a:pPr algn="r" fontAlgn="b"/>
                      <a:r>
                        <a:rPr lang="en-GB" sz="2000" b="0" i="0" u="none" strike="noStrike">
                          <a:solidFill>
                            <a:srgbClr val="000000"/>
                          </a:solidFill>
                          <a:latin typeface="Calibri"/>
                        </a:rPr>
                        <a:t>1997</a:t>
                      </a:r>
                    </a:p>
                  </a:txBody>
                  <a:tcPr marL="9525" marR="9525" marT="9525" marB="0" anchor="b"/>
                </a:tc>
                <a:tc>
                  <a:txBody>
                    <a:bodyPr/>
                    <a:lstStyle/>
                    <a:p>
                      <a:pPr algn="ctr" fontAlgn="b"/>
                      <a:r>
                        <a:rPr lang="en-GB" sz="2000" b="0" i="0" u="none" strike="noStrike" dirty="0">
                          <a:solidFill>
                            <a:srgbClr val="000000"/>
                          </a:solidFill>
                          <a:latin typeface="Calibri"/>
                        </a:rPr>
                        <a:t>Westminster</a:t>
                      </a:r>
                    </a:p>
                  </a:txBody>
                  <a:tcPr marL="9525" marR="9525" marT="9525" marB="0" anchor="b"/>
                </a:tc>
                <a:tc>
                  <a:txBody>
                    <a:bodyPr/>
                    <a:lstStyle/>
                    <a:p>
                      <a:pPr algn="ctr" fontAlgn="b"/>
                      <a:r>
                        <a:rPr lang="en-GB" sz="2000" b="0" i="0" u="none" strike="noStrike">
                          <a:solidFill>
                            <a:srgbClr val="000000"/>
                          </a:solidFill>
                          <a:latin typeface="Calibri"/>
                        </a:rPr>
                        <a:t>16.10%</a:t>
                      </a:r>
                    </a:p>
                  </a:txBody>
                  <a:tcPr marL="9525" marR="9525" marT="9525" marB="0" anchor="b"/>
                </a:tc>
                <a:tc>
                  <a:txBody>
                    <a:bodyPr/>
                    <a:lstStyle/>
                    <a:p>
                      <a:pPr algn="ctr" fontAlgn="b"/>
                      <a:r>
                        <a:rPr lang="en-GB" sz="2000" b="0" i="0" u="none" strike="noStrike">
                          <a:solidFill>
                            <a:srgbClr val="000000"/>
                          </a:solidFill>
                          <a:latin typeface="Calibri"/>
                        </a:rPr>
                        <a:t>2/18</a:t>
                      </a:r>
                    </a:p>
                  </a:txBody>
                  <a:tcPr marL="9525" marR="9525" marT="9525" marB="0" anchor="b"/>
                </a:tc>
                <a:tc>
                  <a:txBody>
                    <a:bodyPr/>
                    <a:lstStyle/>
                    <a:p>
                      <a:pPr algn="ctr" fontAlgn="b"/>
                      <a:r>
                        <a:rPr lang="en-GB" sz="2000" b="0" i="0" u="none" strike="noStrike">
                          <a:solidFill>
                            <a:srgbClr val="000000"/>
                          </a:solidFill>
                          <a:latin typeface="Calibri"/>
                        </a:rPr>
                        <a:t>11.10%</a:t>
                      </a:r>
                    </a:p>
                  </a:txBody>
                  <a:tcPr marL="9525" marR="9525" marT="9525" marB="0" anchor="b"/>
                </a:tc>
              </a:tr>
              <a:tr h="403625">
                <a:tc>
                  <a:txBody>
                    <a:bodyPr/>
                    <a:lstStyle/>
                    <a:p>
                      <a:pPr algn="r" fontAlgn="b"/>
                      <a:r>
                        <a:rPr lang="en-GB" sz="2000" b="0" i="0" u="none" strike="noStrike">
                          <a:solidFill>
                            <a:srgbClr val="000000"/>
                          </a:solidFill>
                          <a:latin typeface="Calibri"/>
                        </a:rPr>
                        <a:t>1998</a:t>
                      </a:r>
                    </a:p>
                  </a:txBody>
                  <a:tcPr marL="9525" marR="9525" marT="9525" marB="0" anchor="b"/>
                </a:tc>
                <a:tc>
                  <a:txBody>
                    <a:bodyPr/>
                    <a:lstStyle/>
                    <a:p>
                      <a:pPr algn="ctr" fontAlgn="b"/>
                      <a:r>
                        <a:rPr lang="en-GB" sz="2000" b="0" i="0" u="none" strike="noStrike" dirty="0">
                          <a:solidFill>
                            <a:srgbClr val="000000"/>
                          </a:solidFill>
                          <a:latin typeface="Calibri"/>
                        </a:rPr>
                        <a:t>Assembly</a:t>
                      </a:r>
                    </a:p>
                  </a:txBody>
                  <a:tcPr marL="9525" marR="9525" marT="9525" marB="0" anchor="b"/>
                </a:tc>
                <a:tc>
                  <a:txBody>
                    <a:bodyPr/>
                    <a:lstStyle/>
                    <a:p>
                      <a:pPr algn="ctr" fontAlgn="b"/>
                      <a:r>
                        <a:rPr lang="en-GB" sz="2000" b="0" i="0" u="none" strike="noStrike">
                          <a:solidFill>
                            <a:srgbClr val="000000"/>
                          </a:solidFill>
                          <a:latin typeface="Calibri"/>
                        </a:rPr>
                        <a:t>16.70%</a:t>
                      </a:r>
                    </a:p>
                  </a:txBody>
                  <a:tcPr marL="9525" marR="9525" marT="9525" marB="0" anchor="b"/>
                </a:tc>
                <a:tc>
                  <a:txBody>
                    <a:bodyPr/>
                    <a:lstStyle/>
                    <a:p>
                      <a:pPr algn="ctr" fontAlgn="b"/>
                      <a:r>
                        <a:rPr lang="en-GB" sz="2000" b="0" i="0" u="none" strike="noStrike">
                          <a:solidFill>
                            <a:srgbClr val="000000"/>
                          </a:solidFill>
                          <a:latin typeface="Calibri"/>
                        </a:rPr>
                        <a:t>18/108</a:t>
                      </a:r>
                    </a:p>
                  </a:txBody>
                  <a:tcPr marL="9525" marR="9525" marT="9525" marB="0" anchor="b"/>
                </a:tc>
                <a:tc>
                  <a:txBody>
                    <a:bodyPr/>
                    <a:lstStyle/>
                    <a:p>
                      <a:pPr algn="ctr" fontAlgn="b"/>
                      <a:r>
                        <a:rPr lang="en-GB" sz="2000" b="0" i="0" u="none" strike="noStrike">
                          <a:solidFill>
                            <a:srgbClr val="000000"/>
                          </a:solidFill>
                          <a:latin typeface="Calibri"/>
                        </a:rPr>
                        <a:t>16.70%</a:t>
                      </a:r>
                    </a:p>
                  </a:txBody>
                  <a:tcPr marL="9525" marR="9525" marT="9525" marB="0" anchor="b"/>
                </a:tc>
              </a:tr>
              <a:tr h="403625">
                <a:tc>
                  <a:txBody>
                    <a:bodyPr/>
                    <a:lstStyle/>
                    <a:p>
                      <a:pPr algn="r" fontAlgn="b"/>
                      <a:r>
                        <a:rPr lang="en-GB" sz="2000" b="0" i="0" u="none" strike="noStrike">
                          <a:solidFill>
                            <a:srgbClr val="000000"/>
                          </a:solidFill>
                          <a:latin typeface="Calibri"/>
                        </a:rPr>
                        <a:t>2001</a:t>
                      </a:r>
                    </a:p>
                  </a:txBody>
                  <a:tcPr marL="9525" marR="9525" marT="9525" marB="0" anchor="b"/>
                </a:tc>
                <a:tc>
                  <a:txBody>
                    <a:bodyPr/>
                    <a:lstStyle/>
                    <a:p>
                      <a:pPr algn="ctr" fontAlgn="b"/>
                      <a:r>
                        <a:rPr lang="en-GB" sz="2000" b="0" i="0" u="none" strike="noStrike" dirty="0">
                          <a:solidFill>
                            <a:srgbClr val="000000"/>
                          </a:solidFill>
                          <a:latin typeface="Calibri"/>
                        </a:rPr>
                        <a:t>Westminster</a:t>
                      </a:r>
                    </a:p>
                  </a:txBody>
                  <a:tcPr marL="9525" marR="9525" marT="9525" marB="0" anchor="b"/>
                </a:tc>
                <a:tc>
                  <a:txBody>
                    <a:bodyPr/>
                    <a:lstStyle/>
                    <a:p>
                      <a:pPr algn="ctr" fontAlgn="b"/>
                      <a:r>
                        <a:rPr lang="en-GB" sz="2000" b="0" i="0" u="none" strike="noStrike">
                          <a:solidFill>
                            <a:srgbClr val="000000"/>
                          </a:solidFill>
                          <a:latin typeface="Calibri"/>
                        </a:rPr>
                        <a:t>21.70%</a:t>
                      </a:r>
                    </a:p>
                  </a:txBody>
                  <a:tcPr marL="9525" marR="9525" marT="9525" marB="0" anchor="b"/>
                </a:tc>
                <a:tc>
                  <a:txBody>
                    <a:bodyPr/>
                    <a:lstStyle/>
                    <a:p>
                      <a:pPr algn="ctr" fontAlgn="b"/>
                      <a:r>
                        <a:rPr lang="en-GB" sz="2000" b="0" i="0" u="none" strike="noStrike">
                          <a:solidFill>
                            <a:srgbClr val="000000"/>
                          </a:solidFill>
                          <a:latin typeface="Calibri"/>
                        </a:rPr>
                        <a:t>18/108</a:t>
                      </a:r>
                    </a:p>
                  </a:txBody>
                  <a:tcPr marL="9525" marR="9525" marT="9525" marB="0" anchor="b"/>
                </a:tc>
                <a:tc>
                  <a:txBody>
                    <a:bodyPr/>
                    <a:lstStyle/>
                    <a:p>
                      <a:pPr algn="ctr" fontAlgn="b"/>
                      <a:r>
                        <a:rPr lang="en-GB" sz="2000" b="0" i="0" u="none" strike="noStrike">
                          <a:solidFill>
                            <a:srgbClr val="000000"/>
                          </a:solidFill>
                          <a:latin typeface="Calibri"/>
                        </a:rPr>
                        <a:t>22.20%</a:t>
                      </a:r>
                    </a:p>
                  </a:txBody>
                  <a:tcPr marL="9525" marR="9525" marT="9525" marB="0" anchor="b"/>
                </a:tc>
              </a:tr>
              <a:tr h="403625">
                <a:tc>
                  <a:txBody>
                    <a:bodyPr/>
                    <a:lstStyle/>
                    <a:p>
                      <a:pPr algn="r" fontAlgn="b"/>
                      <a:r>
                        <a:rPr lang="en-GB" sz="2000" b="0" i="0" u="none" strike="noStrike">
                          <a:solidFill>
                            <a:srgbClr val="000000"/>
                          </a:solidFill>
                          <a:latin typeface="Calibri"/>
                        </a:rPr>
                        <a:t>2003</a:t>
                      </a:r>
                    </a:p>
                  </a:txBody>
                  <a:tcPr marL="9525" marR="9525" marT="9525" marB="0" anchor="b"/>
                </a:tc>
                <a:tc>
                  <a:txBody>
                    <a:bodyPr/>
                    <a:lstStyle/>
                    <a:p>
                      <a:pPr algn="ctr" fontAlgn="b"/>
                      <a:r>
                        <a:rPr lang="en-GB" sz="2000" b="0" i="0" u="none" strike="noStrike" dirty="0">
                          <a:solidFill>
                            <a:srgbClr val="000000"/>
                          </a:solidFill>
                          <a:latin typeface="Calibri"/>
                        </a:rPr>
                        <a:t>Assembly</a:t>
                      </a:r>
                    </a:p>
                  </a:txBody>
                  <a:tcPr marL="9525" marR="9525" marT="9525" marB="0" anchor="b"/>
                </a:tc>
                <a:tc>
                  <a:txBody>
                    <a:bodyPr/>
                    <a:lstStyle/>
                    <a:p>
                      <a:pPr algn="ctr" fontAlgn="b"/>
                      <a:r>
                        <a:rPr lang="en-GB" sz="2000" b="0" i="0" u="none" strike="noStrike">
                          <a:solidFill>
                            <a:srgbClr val="000000"/>
                          </a:solidFill>
                          <a:latin typeface="Calibri"/>
                        </a:rPr>
                        <a:t>23.50%</a:t>
                      </a:r>
                    </a:p>
                  </a:txBody>
                  <a:tcPr marL="9525" marR="9525" marT="9525" marB="0" anchor="b"/>
                </a:tc>
                <a:tc>
                  <a:txBody>
                    <a:bodyPr/>
                    <a:lstStyle/>
                    <a:p>
                      <a:pPr algn="ctr" fontAlgn="b"/>
                      <a:r>
                        <a:rPr lang="en-GB" sz="2000" b="0" i="0" u="none" strike="noStrike">
                          <a:solidFill>
                            <a:srgbClr val="000000"/>
                          </a:solidFill>
                          <a:latin typeface="Calibri"/>
                        </a:rPr>
                        <a:t>24/108</a:t>
                      </a:r>
                    </a:p>
                  </a:txBody>
                  <a:tcPr marL="9525" marR="9525" marT="9525" marB="0" anchor="b"/>
                </a:tc>
                <a:tc>
                  <a:txBody>
                    <a:bodyPr/>
                    <a:lstStyle/>
                    <a:p>
                      <a:pPr algn="ctr" fontAlgn="b"/>
                      <a:r>
                        <a:rPr lang="en-GB" sz="2000" b="0" i="0" u="none" strike="noStrike">
                          <a:solidFill>
                            <a:srgbClr val="000000"/>
                          </a:solidFill>
                          <a:latin typeface="Calibri"/>
                        </a:rPr>
                        <a:t>22.20%</a:t>
                      </a:r>
                    </a:p>
                  </a:txBody>
                  <a:tcPr marL="9525" marR="9525" marT="9525" marB="0" anchor="b"/>
                </a:tc>
              </a:tr>
              <a:tr h="403625">
                <a:tc>
                  <a:txBody>
                    <a:bodyPr/>
                    <a:lstStyle/>
                    <a:p>
                      <a:pPr algn="r" fontAlgn="b"/>
                      <a:r>
                        <a:rPr lang="en-GB" sz="2000" b="0" i="0" u="none" strike="noStrike">
                          <a:solidFill>
                            <a:srgbClr val="000000"/>
                          </a:solidFill>
                          <a:latin typeface="Calibri"/>
                        </a:rPr>
                        <a:t>2005</a:t>
                      </a:r>
                    </a:p>
                  </a:txBody>
                  <a:tcPr marL="9525" marR="9525" marT="9525" marB="0" anchor="b"/>
                </a:tc>
                <a:tc>
                  <a:txBody>
                    <a:bodyPr/>
                    <a:lstStyle/>
                    <a:p>
                      <a:pPr algn="ctr" fontAlgn="b"/>
                      <a:r>
                        <a:rPr lang="en-GB" sz="2000" b="0" i="0" u="none" strike="noStrike" dirty="0">
                          <a:solidFill>
                            <a:srgbClr val="000000"/>
                          </a:solidFill>
                          <a:latin typeface="Calibri"/>
                        </a:rPr>
                        <a:t>Westminster</a:t>
                      </a:r>
                    </a:p>
                  </a:txBody>
                  <a:tcPr marL="9525" marR="9525" marT="9525" marB="0" anchor="b"/>
                </a:tc>
                <a:tc>
                  <a:txBody>
                    <a:bodyPr/>
                    <a:lstStyle/>
                    <a:p>
                      <a:pPr algn="ctr" fontAlgn="b"/>
                      <a:r>
                        <a:rPr lang="en-GB" sz="2000" b="0" i="0" u="none" strike="noStrike">
                          <a:solidFill>
                            <a:srgbClr val="000000"/>
                          </a:solidFill>
                          <a:latin typeface="Calibri"/>
                        </a:rPr>
                        <a:t>24.30%</a:t>
                      </a:r>
                    </a:p>
                  </a:txBody>
                  <a:tcPr marL="9525" marR="9525" marT="9525" marB="0" anchor="b"/>
                </a:tc>
                <a:tc>
                  <a:txBody>
                    <a:bodyPr/>
                    <a:lstStyle/>
                    <a:p>
                      <a:pPr algn="ctr" fontAlgn="b"/>
                      <a:r>
                        <a:rPr lang="en-GB" sz="2000" b="0" i="0" u="none" strike="noStrike">
                          <a:solidFill>
                            <a:srgbClr val="000000"/>
                          </a:solidFill>
                          <a:latin typeface="Calibri"/>
                        </a:rPr>
                        <a:t>5/18</a:t>
                      </a:r>
                    </a:p>
                  </a:txBody>
                  <a:tcPr marL="9525" marR="9525" marT="9525" marB="0" anchor="b"/>
                </a:tc>
                <a:tc>
                  <a:txBody>
                    <a:bodyPr/>
                    <a:lstStyle/>
                    <a:p>
                      <a:pPr algn="ctr" fontAlgn="b"/>
                      <a:r>
                        <a:rPr lang="en-GB" sz="2000" b="0" i="0" u="none" strike="noStrike">
                          <a:solidFill>
                            <a:srgbClr val="000000"/>
                          </a:solidFill>
                          <a:latin typeface="Calibri"/>
                        </a:rPr>
                        <a:t>27.80%</a:t>
                      </a:r>
                    </a:p>
                  </a:txBody>
                  <a:tcPr marL="9525" marR="9525" marT="9525" marB="0" anchor="b"/>
                </a:tc>
              </a:tr>
              <a:tr h="403625">
                <a:tc>
                  <a:txBody>
                    <a:bodyPr/>
                    <a:lstStyle/>
                    <a:p>
                      <a:pPr algn="r" fontAlgn="b"/>
                      <a:r>
                        <a:rPr lang="en-GB" sz="2000" b="0" i="0" u="none" strike="noStrike">
                          <a:solidFill>
                            <a:srgbClr val="000000"/>
                          </a:solidFill>
                          <a:latin typeface="Calibri"/>
                        </a:rPr>
                        <a:t>2007</a:t>
                      </a:r>
                    </a:p>
                  </a:txBody>
                  <a:tcPr marL="9525" marR="9525" marT="9525" marB="0" anchor="b"/>
                </a:tc>
                <a:tc>
                  <a:txBody>
                    <a:bodyPr/>
                    <a:lstStyle/>
                    <a:p>
                      <a:pPr algn="ctr" fontAlgn="b"/>
                      <a:r>
                        <a:rPr lang="en-GB" sz="2000" b="0" i="0" u="none" strike="noStrike" dirty="0">
                          <a:solidFill>
                            <a:srgbClr val="000000"/>
                          </a:solidFill>
                          <a:latin typeface="Calibri"/>
                        </a:rPr>
                        <a:t>Assembly</a:t>
                      </a:r>
                    </a:p>
                  </a:txBody>
                  <a:tcPr marL="9525" marR="9525" marT="9525" marB="0" anchor="b"/>
                </a:tc>
                <a:tc>
                  <a:txBody>
                    <a:bodyPr/>
                    <a:lstStyle/>
                    <a:p>
                      <a:pPr algn="ctr" fontAlgn="b"/>
                      <a:r>
                        <a:rPr lang="en-GB" sz="2000" b="0" i="0" u="none" strike="noStrike">
                          <a:solidFill>
                            <a:srgbClr val="000000"/>
                          </a:solidFill>
                          <a:latin typeface="Calibri"/>
                        </a:rPr>
                        <a:t>26.20%</a:t>
                      </a:r>
                    </a:p>
                  </a:txBody>
                  <a:tcPr marL="9525" marR="9525" marT="9525" marB="0" anchor="b"/>
                </a:tc>
                <a:tc>
                  <a:txBody>
                    <a:bodyPr/>
                    <a:lstStyle/>
                    <a:p>
                      <a:pPr algn="ctr" fontAlgn="b"/>
                      <a:r>
                        <a:rPr lang="en-GB" sz="2000" b="0" i="0" u="none" strike="noStrike">
                          <a:solidFill>
                            <a:srgbClr val="000000"/>
                          </a:solidFill>
                          <a:latin typeface="Calibri"/>
                        </a:rPr>
                        <a:t>28/108</a:t>
                      </a:r>
                    </a:p>
                  </a:txBody>
                  <a:tcPr marL="9525" marR="9525" marT="9525" marB="0" anchor="b"/>
                </a:tc>
                <a:tc>
                  <a:txBody>
                    <a:bodyPr/>
                    <a:lstStyle/>
                    <a:p>
                      <a:pPr algn="ctr" fontAlgn="b"/>
                      <a:r>
                        <a:rPr lang="en-GB" sz="2000" b="0" i="0" u="none" strike="noStrike">
                          <a:solidFill>
                            <a:srgbClr val="000000"/>
                          </a:solidFill>
                          <a:latin typeface="Calibri"/>
                        </a:rPr>
                        <a:t>25.90%</a:t>
                      </a:r>
                    </a:p>
                  </a:txBody>
                  <a:tcPr marL="9525" marR="9525" marT="9525" marB="0" anchor="b"/>
                </a:tc>
              </a:tr>
              <a:tr h="403625">
                <a:tc>
                  <a:txBody>
                    <a:bodyPr/>
                    <a:lstStyle/>
                    <a:p>
                      <a:pPr algn="r" fontAlgn="b"/>
                      <a:r>
                        <a:rPr lang="en-GB" sz="2000" b="0" i="0" u="none" strike="noStrike">
                          <a:solidFill>
                            <a:srgbClr val="000000"/>
                          </a:solidFill>
                          <a:latin typeface="Calibri"/>
                        </a:rPr>
                        <a:t>2010</a:t>
                      </a:r>
                    </a:p>
                  </a:txBody>
                  <a:tcPr marL="9525" marR="9525" marT="9525" marB="0" anchor="b"/>
                </a:tc>
                <a:tc>
                  <a:txBody>
                    <a:bodyPr/>
                    <a:lstStyle/>
                    <a:p>
                      <a:pPr algn="ctr" fontAlgn="b"/>
                      <a:r>
                        <a:rPr lang="en-GB" sz="2000" b="0" i="0" u="none" strike="noStrike" dirty="0">
                          <a:solidFill>
                            <a:srgbClr val="000000"/>
                          </a:solidFill>
                          <a:latin typeface="Calibri"/>
                        </a:rPr>
                        <a:t>Westminster</a:t>
                      </a:r>
                    </a:p>
                  </a:txBody>
                  <a:tcPr marL="9525" marR="9525" marT="9525" marB="0" anchor="b"/>
                </a:tc>
                <a:tc>
                  <a:txBody>
                    <a:bodyPr/>
                    <a:lstStyle/>
                    <a:p>
                      <a:pPr algn="ctr" fontAlgn="b"/>
                      <a:r>
                        <a:rPr lang="en-GB" sz="2000" b="0" i="0" u="none" strike="noStrike">
                          <a:solidFill>
                            <a:srgbClr val="000000"/>
                          </a:solidFill>
                          <a:latin typeface="Calibri"/>
                        </a:rPr>
                        <a:t>25.50%</a:t>
                      </a:r>
                    </a:p>
                  </a:txBody>
                  <a:tcPr marL="9525" marR="9525" marT="9525" marB="0" anchor="b"/>
                </a:tc>
                <a:tc>
                  <a:txBody>
                    <a:bodyPr/>
                    <a:lstStyle/>
                    <a:p>
                      <a:pPr algn="ctr" fontAlgn="b"/>
                      <a:r>
                        <a:rPr lang="en-GB" sz="2000" b="0" i="0" u="none" strike="noStrike">
                          <a:solidFill>
                            <a:srgbClr val="000000"/>
                          </a:solidFill>
                          <a:latin typeface="Calibri"/>
                        </a:rPr>
                        <a:t>5/18</a:t>
                      </a:r>
                    </a:p>
                  </a:txBody>
                  <a:tcPr marL="9525" marR="9525" marT="9525" marB="0" anchor="b"/>
                </a:tc>
                <a:tc>
                  <a:txBody>
                    <a:bodyPr/>
                    <a:lstStyle/>
                    <a:p>
                      <a:pPr algn="ctr" fontAlgn="b"/>
                      <a:r>
                        <a:rPr lang="en-GB" sz="2000" b="0" i="0" u="none" strike="noStrike">
                          <a:solidFill>
                            <a:srgbClr val="000000"/>
                          </a:solidFill>
                          <a:latin typeface="Calibri"/>
                        </a:rPr>
                        <a:t>27.80%</a:t>
                      </a:r>
                    </a:p>
                  </a:txBody>
                  <a:tcPr marL="9525" marR="9525" marT="9525" marB="0" anchor="b"/>
                </a:tc>
              </a:tr>
              <a:tr h="403625">
                <a:tc>
                  <a:txBody>
                    <a:bodyPr/>
                    <a:lstStyle/>
                    <a:p>
                      <a:pPr algn="r" fontAlgn="b"/>
                      <a:r>
                        <a:rPr lang="en-GB" sz="2000" b="0" i="0" u="none" strike="noStrike">
                          <a:solidFill>
                            <a:srgbClr val="000000"/>
                          </a:solidFill>
                          <a:latin typeface="Calibri"/>
                        </a:rPr>
                        <a:t>2011</a:t>
                      </a:r>
                    </a:p>
                  </a:txBody>
                  <a:tcPr marL="9525" marR="9525" marT="9525" marB="0" anchor="b"/>
                </a:tc>
                <a:tc>
                  <a:txBody>
                    <a:bodyPr/>
                    <a:lstStyle/>
                    <a:p>
                      <a:pPr algn="ctr" fontAlgn="b"/>
                      <a:r>
                        <a:rPr lang="en-GB" sz="2000" b="0" i="0" u="none" strike="noStrike" dirty="0">
                          <a:solidFill>
                            <a:srgbClr val="000000"/>
                          </a:solidFill>
                          <a:latin typeface="Calibri"/>
                        </a:rPr>
                        <a:t>Assembly</a:t>
                      </a:r>
                    </a:p>
                  </a:txBody>
                  <a:tcPr marL="9525" marR="9525" marT="9525" marB="0" anchor="b"/>
                </a:tc>
                <a:tc>
                  <a:txBody>
                    <a:bodyPr/>
                    <a:lstStyle/>
                    <a:p>
                      <a:pPr algn="ctr" fontAlgn="b"/>
                      <a:r>
                        <a:rPr lang="en-GB" sz="2000" b="0" i="0" u="none" strike="noStrike">
                          <a:solidFill>
                            <a:srgbClr val="000000"/>
                          </a:solidFill>
                          <a:latin typeface="Calibri"/>
                        </a:rPr>
                        <a:t>26.90%</a:t>
                      </a:r>
                    </a:p>
                  </a:txBody>
                  <a:tcPr marL="9525" marR="9525" marT="9525" marB="0" anchor="b"/>
                </a:tc>
                <a:tc>
                  <a:txBody>
                    <a:bodyPr/>
                    <a:lstStyle/>
                    <a:p>
                      <a:pPr algn="ctr" fontAlgn="b"/>
                      <a:r>
                        <a:rPr lang="en-GB" sz="2000" b="0" i="0" u="none" strike="noStrike">
                          <a:solidFill>
                            <a:srgbClr val="000000"/>
                          </a:solidFill>
                          <a:latin typeface="Calibri"/>
                        </a:rPr>
                        <a:t>29/108</a:t>
                      </a:r>
                    </a:p>
                  </a:txBody>
                  <a:tcPr marL="9525" marR="9525" marT="9525" marB="0" anchor="b"/>
                </a:tc>
                <a:tc>
                  <a:txBody>
                    <a:bodyPr/>
                    <a:lstStyle/>
                    <a:p>
                      <a:pPr algn="ctr" fontAlgn="b"/>
                      <a:r>
                        <a:rPr lang="en-GB" sz="2000" b="0" i="0" u="none" strike="noStrike" dirty="0">
                          <a:solidFill>
                            <a:srgbClr val="000000"/>
                          </a:solidFill>
                          <a:latin typeface="Calibri"/>
                        </a:rPr>
                        <a:t>26.80% </a:t>
                      </a:r>
                    </a:p>
                  </a:txBody>
                  <a:tcPr marL="9525" marR="9525" marT="9525" marB="0" anchor="b"/>
                </a:tc>
              </a:tr>
            </a:tbl>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Northern Ireland Parties</a:t>
            </a:r>
            <a:endParaRPr lang="en-GB" dirty="0"/>
          </a:p>
        </p:txBody>
      </p:sp>
      <p:sp>
        <p:nvSpPr>
          <p:cNvPr id="3" name="Content Placeholder 2"/>
          <p:cNvSpPr>
            <a:spLocks noGrp="1"/>
          </p:cNvSpPr>
          <p:nvPr>
            <p:ph idx="1"/>
          </p:nvPr>
        </p:nvSpPr>
        <p:spPr/>
        <p:txBody>
          <a:bodyPr/>
          <a:lstStyle/>
          <a:p>
            <a:r>
              <a:rPr lang="en-GB" dirty="0" smtClean="0"/>
              <a:t>Social Democratic and Labour Party - moderate nationalist, have lost support to Sinn Fein amongst the catholic community.</a:t>
            </a:r>
          </a:p>
          <a:p>
            <a:r>
              <a:rPr lang="en-GB" dirty="0" smtClean="0"/>
              <a:t>The Ulster Unionist Party – the dominant force in Northern Ireland 1922-1970 when it ruled Northern Ireland.  It lost support to the DUP for taking part in power sharing.</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p:cNvGrpSpPr/>
          <p:nvPr/>
        </p:nvGrpSpPr>
        <p:grpSpPr>
          <a:xfrm>
            <a:off x="1187624" y="2420888"/>
            <a:ext cx="6120680" cy="2448272"/>
            <a:chOff x="899592" y="980728"/>
            <a:chExt cx="6120680" cy="2448272"/>
          </a:xfrm>
        </p:grpSpPr>
        <p:sp>
          <p:nvSpPr>
            <p:cNvPr id="2" name="Rectangle 1"/>
            <p:cNvSpPr/>
            <p:nvPr/>
          </p:nvSpPr>
          <p:spPr>
            <a:xfrm>
              <a:off x="1259632" y="980728"/>
              <a:ext cx="1440160"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Conservative Party</a:t>
              </a:r>
              <a:endParaRPr lang="en-GB" dirty="0"/>
            </a:p>
          </p:txBody>
        </p:sp>
        <p:sp>
          <p:nvSpPr>
            <p:cNvPr id="3" name="Rectangle 2"/>
            <p:cNvSpPr/>
            <p:nvPr/>
          </p:nvSpPr>
          <p:spPr>
            <a:xfrm>
              <a:off x="5580112" y="980728"/>
              <a:ext cx="1440160" cy="720080"/>
            </a:xfrm>
            <a:prstGeom prst="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Liberal Party</a:t>
              </a:r>
              <a:endParaRPr lang="en-GB" dirty="0">
                <a:solidFill>
                  <a:schemeClr val="tx1"/>
                </a:solidFill>
              </a:endParaRPr>
            </a:p>
          </p:txBody>
        </p:sp>
        <p:sp>
          <p:nvSpPr>
            <p:cNvPr id="4" name="Rectangle 3"/>
            <p:cNvSpPr/>
            <p:nvPr/>
          </p:nvSpPr>
          <p:spPr>
            <a:xfrm>
              <a:off x="899592" y="2708920"/>
              <a:ext cx="2232248"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Conservative and Unionist Party</a:t>
              </a:r>
              <a:endParaRPr lang="en-GB" dirty="0"/>
            </a:p>
          </p:txBody>
        </p:sp>
        <p:sp>
          <p:nvSpPr>
            <p:cNvPr id="5" name="Rectangle 4"/>
            <p:cNvSpPr/>
            <p:nvPr/>
          </p:nvSpPr>
          <p:spPr>
            <a:xfrm>
              <a:off x="3635896" y="2132856"/>
              <a:ext cx="1440160" cy="72008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Liberal Unionists</a:t>
              </a:r>
              <a:endParaRPr lang="en-GB" dirty="0">
                <a:solidFill>
                  <a:schemeClr val="tx1"/>
                </a:solidFill>
              </a:endParaRPr>
            </a:p>
          </p:txBody>
        </p:sp>
        <p:cxnSp>
          <p:nvCxnSpPr>
            <p:cNvPr id="7" name="Straight Arrow Connector 6"/>
            <p:cNvCxnSpPr/>
            <p:nvPr/>
          </p:nvCxnSpPr>
          <p:spPr>
            <a:xfrm flipH="1">
              <a:off x="5076056" y="1700808"/>
              <a:ext cx="936104" cy="4320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a:endCxn id="4" idx="3"/>
            </p:cNvCxnSpPr>
            <p:nvPr/>
          </p:nvCxnSpPr>
          <p:spPr>
            <a:xfrm flipH="1">
              <a:off x="3131840" y="2708920"/>
              <a:ext cx="504056"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5220072" y="1844824"/>
              <a:ext cx="1512168" cy="646331"/>
            </a:xfrm>
            <a:prstGeom prst="rect">
              <a:avLst/>
            </a:prstGeom>
            <a:noFill/>
          </p:spPr>
          <p:txBody>
            <a:bodyPr wrap="square" rtlCol="0">
              <a:spAutoFit/>
            </a:bodyPr>
            <a:lstStyle/>
            <a:p>
              <a:r>
                <a:rPr lang="en-GB" dirty="0" smtClean="0"/>
                <a:t>1886 Home Rule</a:t>
              </a:r>
              <a:endParaRPr lang="en-GB" dirty="0"/>
            </a:p>
          </p:txBody>
        </p:sp>
      </p:grpSp>
      <p:sp>
        <p:nvSpPr>
          <p:cNvPr id="13" name="Title 12"/>
          <p:cNvSpPr>
            <a:spLocks noGrp="1"/>
          </p:cNvSpPr>
          <p:nvPr>
            <p:ph type="title"/>
          </p:nvPr>
        </p:nvSpPr>
        <p:spPr/>
        <p:txBody>
          <a:bodyPr/>
          <a:lstStyle/>
          <a:p>
            <a:r>
              <a:rPr lang="en-GB" dirty="0" smtClean="0"/>
              <a:t>Breakaway from Liberals 1886</a:t>
            </a:r>
            <a:endParaRPr lang="en-GB" dirty="0"/>
          </a:p>
        </p:txBody>
      </p:sp>
      <p:cxnSp>
        <p:nvCxnSpPr>
          <p:cNvPr id="15" name="Straight Arrow Connector 14"/>
          <p:cNvCxnSpPr>
            <a:stCxn id="2" idx="2"/>
          </p:cNvCxnSpPr>
          <p:nvPr/>
        </p:nvCxnSpPr>
        <p:spPr>
          <a:xfrm>
            <a:off x="2267744" y="3140968"/>
            <a:ext cx="0" cy="10081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27584" y="1916832"/>
            <a:ext cx="2232248"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Conservative and Unionist Party</a:t>
            </a:r>
            <a:endParaRPr lang="en-GB" dirty="0"/>
          </a:p>
        </p:txBody>
      </p:sp>
      <p:sp>
        <p:nvSpPr>
          <p:cNvPr id="4" name="Rectangle 3"/>
          <p:cNvSpPr/>
          <p:nvPr/>
        </p:nvSpPr>
        <p:spPr>
          <a:xfrm>
            <a:off x="3995936" y="1916832"/>
            <a:ext cx="1440160" cy="720080"/>
          </a:xfrm>
          <a:prstGeom prst="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Liberal Party</a:t>
            </a:r>
            <a:endParaRPr lang="en-GB" dirty="0">
              <a:solidFill>
                <a:schemeClr val="tx1"/>
              </a:solidFill>
            </a:endParaRPr>
          </a:p>
        </p:txBody>
      </p:sp>
      <p:sp>
        <p:nvSpPr>
          <p:cNvPr id="5" name="Title 4"/>
          <p:cNvSpPr>
            <a:spLocks noGrp="1"/>
          </p:cNvSpPr>
          <p:nvPr>
            <p:ph type="title"/>
          </p:nvPr>
        </p:nvSpPr>
        <p:spPr>
          <a:xfrm>
            <a:off x="467544" y="332656"/>
            <a:ext cx="8229600" cy="1143000"/>
          </a:xfrm>
        </p:spPr>
        <p:txBody>
          <a:bodyPr/>
          <a:lstStyle/>
          <a:p>
            <a:r>
              <a:rPr lang="en-GB" dirty="0" smtClean="0"/>
              <a:t>Parties 1900-1922</a:t>
            </a:r>
            <a:endParaRPr lang="en-GB" dirty="0"/>
          </a:p>
        </p:txBody>
      </p:sp>
      <p:sp>
        <p:nvSpPr>
          <p:cNvPr id="6" name="Rectangle 5"/>
          <p:cNvSpPr/>
          <p:nvPr/>
        </p:nvSpPr>
        <p:spPr>
          <a:xfrm>
            <a:off x="6228184" y="1916832"/>
            <a:ext cx="1440160" cy="720080"/>
          </a:xfrm>
          <a:prstGeom prst="rect">
            <a:avLst/>
          </a:prstGeom>
          <a:solidFill>
            <a:srgbClr val="ED331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Labour Party</a:t>
            </a:r>
            <a:endParaRPr lang="en-GB" dirty="0"/>
          </a:p>
        </p:txBody>
      </p:sp>
      <p:sp>
        <p:nvSpPr>
          <p:cNvPr id="7" name="TextBox 6"/>
          <p:cNvSpPr txBox="1"/>
          <p:nvPr/>
        </p:nvSpPr>
        <p:spPr>
          <a:xfrm>
            <a:off x="6228184" y="2780928"/>
            <a:ext cx="1440160" cy="369332"/>
          </a:xfrm>
          <a:prstGeom prst="rect">
            <a:avLst/>
          </a:prstGeom>
          <a:noFill/>
        </p:spPr>
        <p:txBody>
          <a:bodyPr wrap="square" rtlCol="0">
            <a:spAutoFit/>
          </a:bodyPr>
          <a:lstStyle/>
          <a:p>
            <a:r>
              <a:rPr lang="en-GB" dirty="0" smtClean="0"/>
              <a:t>Formed 1900</a:t>
            </a:r>
            <a:endParaRPr lang="en-GB" dirty="0"/>
          </a:p>
        </p:txBody>
      </p:sp>
      <p:sp>
        <p:nvSpPr>
          <p:cNvPr id="8" name="Right Brace 7"/>
          <p:cNvSpPr/>
          <p:nvPr/>
        </p:nvSpPr>
        <p:spPr>
          <a:xfrm rot="5400000">
            <a:off x="2915816" y="836712"/>
            <a:ext cx="432048" cy="4032448"/>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0" name="Rectangle 9"/>
          <p:cNvSpPr/>
          <p:nvPr/>
        </p:nvSpPr>
        <p:spPr>
          <a:xfrm>
            <a:off x="2123728" y="3068960"/>
            <a:ext cx="2232248"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Conservative and Liberal Coalition 1915</a:t>
            </a:r>
            <a:endParaRPr lang="en-GB" dirty="0"/>
          </a:p>
        </p:txBody>
      </p:sp>
      <p:sp>
        <p:nvSpPr>
          <p:cNvPr id="11" name="Rectangle 10"/>
          <p:cNvSpPr/>
          <p:nvPr/>
        </p:nvSpPr>
        <p:spPr>
          <a:xfrm>
            <a:off x="2123728" y="4149080"/>
            <a:ext cx="2232248"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Conservative and Liberal Coalition 1916 under Lloyd George</a:t>
            </a:r>
            <a:endParaRPr lang="en-GB" dirty="0"/>
          </a:p>
        </p:txBody>
      </p:sp>
      <p:sp>
        <p:nvSpPr>
          <p:cNvPr id="12" name="Rectangle 11"/>
          <p:cNvSpPr/>
          <p:nvPr/>
        </p:nvSpPr>
        <p:spPr>
          <a:xfrm>
            <a:off x="5076056" y="4221088"/>
            <a:ext cx="1440160" cy="720080"/>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Asquith Liberals</a:t>
            </a:r>
            <a:endParaRPr lang="en-GB" dirty="0">
              <a:solidFill>
                <a:schemeClr val="tx1"/>
              </a:solidFill>
            </a:endParaRPr>
          </a:p>
        </p:txBody>
      </p:sp>
      <p:cxnSp>
        <p:nvCxnSpPr>
          <p:cNvPr id="14" name="Straight Arrow Connector 13"/>
          <p:cNvCxnSpPr>
            <a:stCxn id="11" idx="3"/>
          </p:cNvCxnSpPr>
          <p:nvPr/>
        </p:nvCxnSpPr>
        <p:spPr>
          <a:xfrm>
            <a:off x="4355976" y="4509120"/>
            <a:ext cx="720080" cy="2160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2123728" y="4941168"/>
            <a:ext cx="2232248" cy="646331"/>
          </a:xfrm>
          <a:prstGeom prst="rect">
            <a:avLst/>
          </a:prstGeom>
          <a:noFill/>
        </p:spPr>
        <p:txBody>
          <a:bodyPr wrap="square" rtlCol="0">
            <a:spAutoFit/>
          </a:bodyPr>
          <a:lstStyle/>
          <a:p>
            <a:r>
              <a:rPr lang="en-GB" dirty="0" smtClean="0"/>
              <a:t>Continues into peacetime until 1922</a:t>
            </a:r>
            <a:endParaRPr lang="en-GB" dirty="0"/>
          </a:p>
        </p:txBody>
      </p:sp>
      <p:cxnSp>
        <p:nvCxnSpPr>
          <p:cNvPr id="19" name="Straight Arrow Connector 18"/>
          <p:cNvCxnSpPr>
            <a:stCxn id="10" idx="2"/>
            <a:endCxn id="11" idx="0"/>
          </p:cNvCxnSpPr>
          <p:nvPr/>
        </p:nvCxnSpPr>
        <p:spPr>
          <a:xfrm>
            <a:off x="3239852" y="3789040"/>
            <a:ext cx="0" cy="36004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Parties 1920s</a:t>
            </a:r>
            <a:endParaRPr lang="en-GB" dirty="0"/>
          </a:p>
        </p:txBody>
      </p:sp>
      <p:sp>
        <p:nvSpPr>
          <p:cNvPr id="3" name="Rectangle 2"/>
          <p:cNvSpPr/>
          <p:nvPr/>
        </p:nvSpPr>
        <p:spPr>
          <a:xfrm>
            <a:off x="395536" y="2132856"/>
            <a:ext cx="2232248"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Conservative and Unionist Party</a:t>
            </a:r>
            <a:endParaRPr lang="en-GB" dirty="0"/>
          </a:p>
        </p:txBody>
      </p:sp>
      <p:sp>
        <p:nvSpPr>
          <p:cNvPr id="4" name="Rectangle 3"/>
          <p:cNvSpPr/>
          <p:nvPr/>
        </p:nvSpPr>
        <p:spPr>
          <a:xfrm>
            <a:off x="6732240" y="2060848"/>
            <a:ext cx="2160240" cy="1152128"/>
          </a:xfrm>
          <a:prstGeom prst="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Liberal Party divided between Asquith and Lloyd George supporters</a:t>
            </a:r>
            <a:endParaRPr lang="en-GB" dirty="0">
              <a:solidFill>
                <a:schemeClr val="tx1"/>
              </a:solidFill>
            </a:endParaRPr>
          </a:p>
        </p:txBody>
      </p:sp>
      <p:sp>
        <p:nvSpPr>
          <p:cNvPr id="6" name="TextBox 5"/>
          <p:cNvSpPr txBox="1"/>
          <p:nvPr/>
        </p:nvSpPr>
        <p:spPr>
          <a:xfrm>
            <a:off x="3779912" y="3068960"/>
            <a:ext cx="1584176" cy="646331"/>
          </a:xfrm>
          <a:prstGeom prst="rect">
            <a:avLst/>
          </a:prstGeom>
          <a:noFill/>
          <a:ln>
            <a:solidFill>
              <a:schemeClr val="tx1"/>
            </a:solidFill>
          </a:ln>
        </p:spPr>
        <p:txBody>
          <a:bodyPr wrap="square" rtlCol="0">
            <a:spAutoFit/>
          </a:bodyPr>
          <a:lstStyle/>
          <a:p>
            <a:r>
              <a:rPr lang="en-GB" dirty="0" smtClean="0"/>
              <a:t>1922 Official Opposition</a:t>
            </a:r>
            <a:endParaRPr lang="en-GB" dirty="0"/>
          </a:p>
        </p:txBody>
      </p:sp>
      <p:sp>
        <p:nvSpPr>
          <p:cNvPr id="7" name="TextBox 6"/>
          <p:cNvSpPr txBox="1"/>
          <p:nvPr/>
        </p:nvSpPr>
        <p:spPr>
          <a:xfrm>
            <a:off x="3779912" y="4149080"/>
            <a:ext cx="1656184" cy="923330"/>
          </a:xfrm>
          <a:prstGeom prst="rect">
            <a:avLst/>
          </a:prstGeom>
          <a:noFill/>
          <a:ln>
            <a:solidFill>
              <a:schemeClr val="tx1"/>
            </a:solidFill>
          </a:ln>
        </p:spPr>
        <p:txBody>
          <a:bodyPr wrap="square" rtlCol="0">
            <a:spAutoFit/>
          </a:bodyPr>
          <a:lstStyle/>
          <a:p>
            <a:r>
              <a:rPr lang="en-GB" dirty="0" smtClean="0"/>
              <a:t>1924 First Labour Government</a:t>
            </a:r>
            <a:endParaRPr lang="en-GB" dirty="0"/>
          </a:p>
        </p:txBody>
      </p:sp>
      <p:cxnSp>
        <p:nvCxnSpPr>
          <p:cNvPr id="9" name="Straight Arrow Connector 8"/>
          <p:cNvCxnSpPr/>
          <p:nvPr/>
        </p:nvCxnSpPr>
        <p:spPr>
          <a:xfrm flipH="1">
            <a:off x="5436096" y="3212976"/>
            <a:ext cx="1296144" cy="115212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5652120" y="3645024"/>
            <a:ext cx="2448272" cy="1477328"/>
          </a:xfrm>
          <a:prstGeom prst="rect">
            <a:avLst/>
          </a:prstGeom>
          <a:noFill/>
        </p:spPr>
        <p:txBody>
          <a:bodyPr wrap="square" rtlCol="0">
            <a:spAutoFit/>
          </a:bodyPr>
          <a:lstStyle/>
          <a:p>
            <a:r>
              <a:rPr lang="en-GB" dirty="0" smtClean="0"/>
              <a:t>Some Liberals become ministers – subsequently become members of the Labour Party</a:t>
            </a:r>
            <a:endParaRPr lang="en-GB" dirty="0"/>
          </a:p>
        </p:txBody>
      </p:sp>
      <p:cxnSp>
        <p:nvCxnSpPr>
          <p:cNvPr id="13" name="Straight Arrow Connector 12"/>
          <p:cNvCxnSpPr>
            <a:endCxn id="6" idx="0"/>
          </p:cNvCxnSpPr>
          <p:nvPr/>
        </p:nvCxnSpPr>
        <p:spPr>
          <a:xfrm>
            <a:off x="4572000" y="2852936"/>
            <a:ext cx="0" cy="2160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stCxn id="6" idx="2"/>
            <a:endCxn id="7" idx="0"/>
          </p:cNvCxnSpPr>
          <p:nvPr/>
        </p:nvCxnSpPr>
        <p:spPr>
          <a:xfrm>
            <a:off x="4572000" y="3715291"/>
            <a:ext cx="36004" cy="43378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3851920" y="2060848"/>
            <a:ext cx="1440160" cy="720080"/>
          </a:xfrm>
          <a:prstGeom prst="rect">
            <a:avLst/>
          </a:prstGeom>
          <a:solidFill>
            <a:srgbClr val="ED331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Labour Party</a:t>
            </a:r>
            <a:endParaRPr lang="en-GB"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National Government 1931</a:t>
            </a:r>
            <a:endParaRPr lang="en-GB" dirty="0"/>
          </a:p>
        </p:txBody>
      </p:sp>
      <p:sp>
        <p:nvSpPr>
          <p:cNvPr id="3" name="Rectangle 2"/>
          <p:cNvSpPr/>
          <p:nvPr/>
        </p:nvSpPr>
        <p:spPr>
          <a:xfrm>
            <a:off x="395536" y="2132856"/>
            <a:ext cx="2232248"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Conservative and Unionist Party</a:t>
            </a:r>
            <a:endParaRPr lang="en-GB" dirty="0"/>
          </a:p>
        </p:txBody>
      </p:sp>
      <p:sp>
        <p:nvSpPr>
          <p:cNvPr id="5" name="Rectangle 4"/>
          <p:cNvSpPr/>
          <p:nvPr/>
        </p:nvSpPr>
        <p:spPr>
          <a:xfrm>
            <a:off x="6660232" y="2132856"/>
            <a:ext cx="1440160" cy="720080"/>
          </a:xfrm>
          <a:prstGeom prst="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Liberal Party</a:t>
            </a:r>
            <a:endParaRPr lang="en-GB" dirty="0">
              <a:solidFill>
                <a:schemeClr val="tx1"/>
              </a:solidFill>
            </a:endParaRPr>
          </a:p>
        </p:txBody>
      </p:sp>
      <p:sp>
        <p:nvSpPr>
          <p:cNvPr id="6" name="Rectangle 5"/>
          <p:cNvSpPr/>
          <p:nvPr/>
        </p:nvSpPr>
        <p:spPr>
          <a:xfrm>
            <a:off x="323528" y="4293096"/>
            <a:ext cx="4752528" cy="12241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National Government</a:t>
            </a:r>
            <a:endParaRPr lang="en-GB" dirty="0"/>
          </a:p>
        </p:txBody>
      </p:sp>
      <p:cxnSp>
        <p:nvCxnSpPr>
          <p:cNvPr id="8" name="Straight Arrow Connector 7"/>
          <p:cNvCxnSpPr>
            <a:stCxn id="3" idx="2"/>
          </p:cNvCxnSpPr>
          <p:nvPr/>
        </p:nvCxnSpPr>
        <p:spPr>
          <a:xfrm>
            <a:off x="1511660" y="2852936"/>
            <a:ext cx="396044" cy="144016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H="1">
            <a:off x="3419872" y="2852936"/>
            <a:ext cx="936104" cy="144016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7308304" y="4437112"/>
            <a:ext cx="1440160" cy="720080"/>
          </a:xfrm>
          <a:prstGeom prst="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Liberal Party</a:t>
            </a:r>
            <a:endParaRPr lang="en-GB" dirty="0">
              <a:solidFill>
                <a:schemeClr val="tx1"/>
              </a:solidFill>
            </a:endParaRPr>
          </a:p>
        </p:txBody>
      </p:sp>
      <p:cxnSp>
        <p:nvCxnSpPr>
          <p:cNvPr id="14" name="Straight Arrow Connector 13"/>
          <p:cNvCxnSpPr/>
          <p:nvPr/>
        </p:nvCxnSpPr>
        <p:spPr>
          <a:xfrm>
            <a:off x="4716016" y="2852936"/>
            <a:ext cx="1224136" cy="158417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2555776" y="2996952"/>
            <a:ext cx="2664296" cy="923330"/>
          </a:xfrm>
          <a:prstGeom prst="rect">
            <a:avLst/>
          </a:prstGeom>
          <a:noFill/>
        </p:spPr>
        <p:txBody>
          <a:bodyPr wrap="square" rtlCol="0">
            <a:spAutoFit/>
          </a:bodyPr>
          <a:lstStyle/>
          <a:p>
            <a:r>
              <a:rPr lang="en-GB" dirty="0" smtClean="0"/>
              <a:t>Ramsay MacDonald and about 30 Labour MPs join the National Government</a:t>
            </a:r>
            <a:endParaRPr lang="en-GB" dirty="0"/>
          </a:p>
        </p:txBody>
      </p:sp>
      <p:cxnSp>
        <p:nvCxnSpPr>
          <p:cNvPr id="17" name="Straight Arrow Connector 16"/>
          <p:cNvCxnSpPr/>
          <p:nvPr/>
        </p:nvCxnSpPr>
        <p:spPr>
          <a:xfrm flipH="1">
            <a:off x="4860032" y="2852936"/>
            <a:ext cx="2304256" cy="144016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7740352" y="2852936"/>
            <a:ext cx="432048" cy="158417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5796136" y="3140968"/>
            <a:ext cx="1296144" cy="646331"/>
          </a:xfrm>
          <a:prstGeom prst="rect">
            <a:avLst/>
          </a:prstGeom>
          <a:noFill/>
        </p:spPr>
        <p:txBody>
          <a:bodyPr wrap="square" rtlCol="0">
            <a:spAutoFit/>
          </a:bodyPr>
          <a:lstStyle/>
          <a:p>
            <a:r>
              <a:rPr lang="en-GB" dirty="0" smtClean="0"/>
              <a:t>National Liberals</a:t>
            </a:r>
            <a:endParaRPr lang="en-GB" dirty="0"/>
          </a:p>
        </p:txBody>
      </p:sp>
      <p:sp>
        <p:nvSpPr>
          <p:cNvPr id="22" name="TextBox 21"/>
          <p:cNvSpPr txBox="1"/>
          <p:nvPr/>
        </p:nvSpPr>
        <p:spPr>
          <a:xfrm>
            <a:off x="2699792" y="1268760"/>
            <a:ext cx="3816424" cy="646331"/>
          </a:xfrm>
          <a:prstGeom prst="rect">
            <a:avLst/>
          </a:prstGeom>
          <a:noFill/>
        </p:spPr>
        <p:txBody>
          <a:bodyPr wrap="square" rtlCol="0">
            <a:spAutoFit/>
          </a:bodyPr>
          <a:lstStyle/>
          <a:p>
            <a:r>
              <a:rPr lang="en-GB" dirty="0" smtClean="0"/>
              <a:t>1929-31 Minority Labour Government PM Ramsay MacDonald </a:t>
            </a:r>
            <a:endParaRPr lang="en-GB" dirty="0"/>
          </a:p>
        </p:txBody>
      </p:sp>
      <p:sp>
        <p:nvSpPr>
          <p:cNvPr id="18" name="Rectangle 17"/>
          <p:cNvSpPr/>
          <p:nvPr/>
        </p:nvSpPr>
        <p:spPr>
          <a:xfrm>
            <a:off x="3779912" y="2132856"/>
            <a:ext cx="1440160" cy="720080"/>
          </a:xfrm>
          <a:prstGeom prst="rect">
            <a:avLst/>
          </a:prstGeom>
          <a:solidFill>
            <a:srgbClr val="ED331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Labour Party</a:t>
            </a:r>
            <a:endParaRPr lang="en-GB" dirty="0"/>
          </a:p>
        </p:txBody>
      </p:sp>
      <p:sp>
        <p:nvSpPr>
          <p:cNvPr id="20" name="Rectangle 19"/>
          <p:cNvSpPr/>
          <p:nvPr/>
        </p:nvSpPr>
        <p:spPr>
          <a:xfrm>
            <a:off x="5508104" y="4437112"/>
            <a:ext cx="1440160" cy="720080"/>
          </a:xfrm>
          <a:prstGeom prst="rect">
            <a:avLst/>
          </a:prstGeom>
          <a:solidFill>
            <a:srgbClr val="ED331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Labour Party</a:t>
            </a:r>
            <a:endParaRPr lang="en-GB"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Formation of the Liberal Democrats</a:t>
            </a:r>
            <a:endParaRPr lang="en-GB" dirty="0"/>
          </a:p>
        </p:txBody>
      </p:sp>
      <p:sp>
        <p:nvSpPr>
          <p:cNvPr id="3" name="Rectangle 2"/>
          <p:cNvSpPr/>
          <p:nvPr/>
        </p:nvSpPr>
        <p:spPr>
          <a:xfrm>
            <a:off x="683568" y="2132856"/>
            <a:ext cx="2232248"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Conservative and Unionist Party</a:t>
            </a:r>
            <a:endParaRPr lang="en-GB" dirty="0"/>
          </a:p>
        </p:txBody>
      </p:sp>
      <p:sp>
        <p:nvSpPr>
          <p:cNvPr id="5" name="Rectangle 4"/>
          <p:cNvSpPr/>
          <p:nvPr/>
        </p:nvSpPr>
        <p:spPr>
          <a:xfrm>
            <a:off x="6660232" y="2420888"/>
            <a:ext cx="1440160" cy="360040"/>
          </a:xfrm>
          <a:prstGeom prst="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Liberal Party</a:t>
            </a:r>
            <a:endParaRPr lang="en-GB" dirty="0">
              <a:solidFill>
                <a:schemeClr val="tx1"/>
              </a:solidFill>
            </a:endParaRPr>
          </a:p>
        </p:txBody>
      </p:sp>
      <p:sp>
        <p:nvSpPr>
          <p:cNvPr id="6" name="Rectangle 5"/>
          <p:cNvSpPr/>
          <p:nvPr/>
        </p:nvSpPr>
        <p:spPr>
          <a:xfrm>
            <a:off x="5220072" y="3429000"/>
            <a:ext cx="1152128" cy="792088"/>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Social Democrat Party </a:t>
            </a:r>
            <a:endParaRPr lang="en-GB" dirty="0">
              <a:solidFill>
                <a:schemeClr val="tx1"/>
              </a:solidFill>
            </a:endParaRPr>
          </a:p>
        </p:txBody>
      </p:sp>
      <p:sp>
        <p:nvSpPr>
          <p:cNvPr id="7" name="TextBox 6"/>
          <p:cNvSpPr txBox="1"/>
          <p:nvPr/>
        </p:nvSpPr>
        <p:spPr>
          <a:xfrm>
            <a:off x="5940152" y="4437112"/>
            <a:ext cx="2592288" cy="369332"/>
          </a:xfrm>
          <a:prstGeom prst="rect">
            <a:avLst/>
          </a:prstGeom>
          <a:noFill/>
        </p:spPr>
        <p:txBody>
          <a:bodyPr wrap="square" rtlCol="0">
            <a:spAutoFit/>
          </a:bodyPr>
          <a:lstStyle/>
          <a:p>
            <a:r>
              <a:rPr lang="en-GB" dirty="0" smtClean="0"/>
              <a:t>SDP Liberal Alliance 1981</a:t>
            </a:r>
            <a:endParaRPr lang="en-GB" dirty="0"/>
          </a:p>
        </p:txBody>
      </p:sp>
      <p:cxnSp>
        <p:nvCxnSpPr>
          <p:cNvPr id="9" name="Straight Arrow Connector 8"/>
          <p:cNvCxnSpPr/>
          <p:nvPr/>
        </p:nvCxnSpPr>
        <p:spPr>
          <a:xfrm>
            <a:off x="4932040" y="2852936"/>
            <a:ext cx="720080" cy="5760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3563888" y="2996952"/>
            <a:ext cx="3456384" cy="369332"/>
          </a:xfrm>
          <a:prstGeom prst="rect">
            <a:avLst/>
          </a:prstGeom>
          <a:noFill/>
        </p:spPr>
        <p:txBody>
          <a:bodyPr wrap="square" rtlCol="0">
            <a:spAutoFit/>
          </a:bodyPr>
          <a:lstStyle/>
          <a:p>
            <a:r>
              <a:rPr lang="en-GB" dirty="0" smtClean="0"/>
              <a:t>27 MPs breakaway from Labour</a:t>
            </a:r>
            <a:endParaRPr lang="en-GB" dirty="0"/>
          </a:p>
        </p:txBody>
      </p:sp>
      <p:cxnSp>
        <p:nvCxnSpPr>
          <p:cNvPr id="12" name="Straight Arrow Connector 11"/>
          <p:cNvCxnSpPr>
            <a:endCxn id="6" idx="1"/>
          </p:cNvCxnSpPr>
          <p:nvPr/>
        </p:nvCxnSpPr>
        <p:spPr>
          <a:xfrm>
            <a:off x="2123728" y="2852936"/>
            <a:ext cx="3096344" cy="97210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1979712" y="2996952"/>
            <a:ext cx="1584176" cy="369332"/>
          </a:xfrm>
          <a:prstGeom prst="rect">
            <a:avLst/>
          </a:prstGeom>
          <a:noFill/>
        </p:spPr>
        <p:txBody>
          <a:bodyPr wrap="square" rtlCol="0">
            <a:spAutoFit/>
          </a:bodyPr>
          <a:lstStyle/>
          <a:p>
            <a:r>
              <a:rPr lang="en-GB" dirty="0" smtClean="0"/>
              <a:t>1 MP defects</a:t>
            </a:r>
            <a:endParaRPr lang="en-GB" dirty="0"/>
          </a:p>
        </p:txBody>
      </p:sp>
      <p:cxnSp>
        <p:nvCxnSpPr>
          <p:cNvPr id="15" name="Straight Arrow Connector 14"/>
          <p:cNvCxnSpPr/>
          <p:nvPr/>
        </p:nvCxnSpPr>
        <p:spPr>
          <a:xfrm>
            <a:off x="6300192" y="4221088"/>
            <a:ext cx="288032" cy="2160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stCxn id="5" idx="2"/>
          </p:cNvCxnSpPr>
          <p:nvPr/>
        </p:nvCxnSpPr>
        <p:spPr>
          <a:xfrm flipH="1">
            <a:off x="7164288" y="2780928"/>
            <a:ext cx="216024" cy="165618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H="1">
            <a:off x="6300192" y="4797152"/>
            <a:ext cx="936104"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2" name="Rectangle 21"/>
          <p:cNvSpPr/>
          <p:nvPr/>
        </p:nvSpPr>
        <p:spPr>
          <a:xfrm>
            <a:off x="5436096" y="5301208"/>
            <a:ext cx="1440160" cy="792088"/>
          </a:xfrm>
          <a:prstGeom prst="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solidFill>
                  <a:schemeClr val="tx1"/>
                </a:solidFill>
              </a:rPr>
              <a:t>Liberal Democrat Party</a:t>
            </a:r>
            <a:endParaRPr lang="en-GB" dirty="0">
              <a:solidFill>
                <a:schemeClr val="tx1"/>
              </a:solidFill>
            </a:endParaRPr>
          </a:p>
        </p:txBody>
      </p:sp>
      <p:sp>
        <p:nvSpPr>
          <p:cNvPr id="16" name="Rectangle 15"/>
          <p:cNvSpPr/>
          <p:nvPr/>
        </p:nvSpPr>
        <p:spPr>
          <a:xfrm>
            <a:off x="3707904" y="2132856"/>
            <a:ext cx="2016224" cy="720080"/>
          </a:xfrm>
          <a:prstGeom prst="rect">
            <a:avLst/>
          </a:prstGeom>
          <a:solidFill>
            <a:srgbClr val="ED331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Labour Party</a:t>
            </a:r>
            <a:endParaRPr lang="en-GB"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Liberal Party Ideas and Policies</a:t>
            </a:r>
            <a:endParaRPr lang="en-GB" dirty="0"/>
          </a:p>
        </p:txBody>
      </p:sp>
      <p:sp>
        <p:nvSpPr>
          <p:cNvPr id="3" name="Content Placeholder 2"/>
          <p:cNvSpPr>
            <a:spLocks noGrp="1"/>
          </p:cNvSpPr>
          <p:nvPr>
            <p:ph idx="1"/>
          </p:nvPr>
        </p:nvSpPr>
        <p:spPr/>
        <p:txBody>
          <a:bodyPr>
            <a:normAutofit fontScale="77500" lnSpcReduction="20000"/>
          </a:bodyPr>
          <a:lstStyle/>
          <a:p>
            <a:r>
              <a:rPr lang="en-GB" dirty="0" smtClean="0"/>
              <a:t>The main principles of classic liberalism are as follows</a:t>
            </a:r>
          </a:p>
          <a:p>
            <a:r>
              <a:rPr lang="en-GB" dirty="0" smtClean="0"/>
              <a:t>Individual freedoms should flourish and being respected</a:t>
            </a:r>
          </a:p>
          <a:p>
            <a:r>
              <a:rPr lang="en-GB" dirty="0" smtClean="0"/>
              <a:t>The limited state - 	</a:t>
            </a:r>
          </a:p>
          <a:p>
            <a:pPr lvl="1"/>
            <a:r>
              <a:rPr lang="en-GB" dirty="0" smtClean="0"/>
              <a:t>protecting people from each other</a:t>
            </a:r>
          </a:p>
          <a:p>
            <a:pPr lvl="1"/>
            <a:r>
              <a:rPr lang="en-GB" dirty="0" smtClean="0"/>
              <a:t>defence</a:t>
            </a:r>
          </a:p>
          <a:p>
            <a:pPr lvl="1"/>
            <a:r>
              <a:rPr lang="en-GB" dirty="0" smtClean="0"/>
              <a:t>presenting the accumulation of economic and political power</a:t>
            </a:r>
          </a:p>
          <a:p>
            <a:r>
              <a:rPr lang="en-GB" dirty="0" smtClean="0"/>
              <a:t>A tolerant society</a:t>
            </a:r>
          </a:p>
          <a:p>
            <a:r>
              <a:rPr lang="en-GB" dirty="0" smtClean="0"/>
              <a:t>The free-market except where monopolies are developed</a:t>
            </a:r>
          </a:p>
          <a:p>
            <a:r>
              <a:rPr lang="en-GB" dirty="0" smtClean="0"/>
              <a:t>The state should be a representative democracy</a:t>
            </a:r>
          </a:p>
          <a:p>
            <a:r>
              <a:rPr lang="en-GB" dirty="0" smtClean="0"/>
              <a:t>Equal opportunity</a:t>
            </a:r>
          </a:p>
          <a:p>
            <a:endParaRPr lang="en-GB" dirty="0" smtClean="0"/>
          </a:p>
          <a:p>
            <a:endParaRPr lang="en-GB"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Liberal Party Ideas and Policies</a:t>
            </a:r>
            <a:endParaRPr lang="en-GB" dirty="0"/>
          </a:p>
        </p:txBody>
      </p:sp>
      <p:sp>
        <p:nvSpPr>
          <p:cNvPr id="3" name="Content Placeholder 2"/>
          <p:cNvSpPr>
            <a:spLocks noGrp="1"/>
          </p:cNvSpPr>
          <p:nvPr>
            <p:ph sz="half" idx="1"/>
          </p:nvPr>
        </p:nvSpPr>
        <p:spPr/>
        <p:txBody>
          <a:bodyPr>
            <a:normAutofit lnSpcReduction="10000"/>
          </a:bodyPr>
          <a:lstStyle/>
          <a:p>
            <a:r>
              <a:rPr lang="en-GB" dirty="0" smtClean="0"/>
              <a:t>Traditionally in the 19</a:t>
            </a:r>
            <a:r>
              <a:rPr lang="en-GB" baseline="30000" dirty="0" smtClean="0"/>
              <a:t>th</a:t>
            </a:r>
            <a:r>
              <a:rPr lang="en-GB" dirty="0" smtClean="0"/>
              <a:t> century the Liberal party had a number of ideas it was associated with</a:t>
            </a:r>
          </a:p>
          <a:p>
            <a:r>
              <a:rPr lang="en-GB" dirty="0" smtClean="0"/>
              <a:t>The free-market</a:t>
            </a:r>
          </a:p>
          <a:p>
            <a:r>
              <a:rPr lang="en-GB" dirty="0" smtClean="0"/>
              <a:t>Social reform</a:t>
            </a:r>
          </a:p>
          <a:p>
            <a:r>
              <a:rPr lang="en-GB" dirty="0" smtClean="0"/>
              <a:t>Extension of the franchise</a:t>
            </a:r>
          </a:p>
          <a:p>
            <a:r>
              <a:rPr lang="en-GB" dirty="0" smtClean="0"/>
              <a:t>Extension of education</a:t>
            </a:r>
          </a:p>
          <a:p>
            <a:endParaRPr lang="en-GB" dirty="0" smtClean="0"/>
          </a:p>
          <a:p>
            <a:endParaRPr lang="en-GB" dirty="0"/>
          </a:p>
        </p:txBody>
      </p:sp>
      <p:pic>
        <p:nvPicPr>
          <p:cNvPr id="5" name="Content Placeholder 4" descr="Gladstone.jpg"/>
          <p:cNvPicPr>
            <a:picLocks noGrp="1" noChangeAspect="1"/>
          </p:cNvPicPr>
          <p:nvPr>
            <p:ph sz="half" idx="2"/>
          </p:nvPr>
        </p:nvPicPr>
        <p:blipFill>
          <a:blip r:embed="rId2" cstate="print"/>
          <a:stretch>
            <a:fillRect/>
          </a:stretch>
        </p:blipFill>
        <p:spPr>
          <a:xfrm>
            <a:off x="5364088" y="1268760"/>
            <a:ext cx="3456384" cy="5281183"/>
          </a:xfr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1489</TotalTime>
  <Words>1771</Words>
  <Application>Microsoft Office PowerPoint</Application>
  <PresentationFormat>On-screen Show (4:3)</PresentationFormat>
  <Paragraphs>433</Paragraphs>
  <Slides>29</Slides>
  <Notes>2</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Party ideas and policies 3</vt:lpstr>
      <vt:lpstr>Formation of the Liberal and Conservative  parties</vt:lpstr>
      <vt:lpstr>Breakaway from Liberals 1886</vt:lpstr>
      <vt:lpstr>Parties 1900-1922</vt:lpstr>
      <vt:lpstr>Parties 1920s</vt:lpstr>
      <vt:lpstr>National Government 1931</vt:lpstr>
      <vt:lpstr>Formation of the Liberal Democrats</vt:lpstr>
      <vt:lpstr>The Liberal Party Ideas and Policies</vt:lpstr>
      <vt:lpstr>The Liberal Party Ideas and Policies</vt:lpstr>
      <vt:lpstr>The Liberal Party Ideas and Policies</vt:lpstr>
      <vt:lpstr>The Liberal Party Ideas and Policies</vt:lpstr>
      <vt:lpstr>The Liberal Party Ideas and Policies</vt:lpstr>
      <vt:lpstr>The Liberal Party Ideas and Policies</vt:lpstr>
      <vt:lpstr>PowerPoint Presentation</vt:lpstr>
      <vt:lpstr>The United Kingdom Independence Party (UKIP)</vt:lpstr>
      <vt:lpstr>UKIP Election Results</vt:lpstr>
      <vt:lpstr>The British National Party</vt:lpstr>
      <vt:lpstr>The Scottish National Party</vt:lpstr>
      <vt:lpstr>SNP in General Elections</vt:lpstr>
      <vt:lpstr>SNP in European Elections</vt:lpstr>
      <vt:lpstr>SNP in Scottish Parliament Elections</vt:lpstr>
      <vt:lpstr>The Scottish Referendum on Independence</vt:lpstr>
      <vt:lpstr>Plaid Cymru</vt:lpstr>
      <vt:lpstr>Plaid Cymru General election Results</vt:lpstr>
      <vt:lpstr>Plaid Cymru European election Results</vt:lpstr>
      <vt:lpstr>Plaid Cymru Welsh Assembly election Results</vt:lpstr>
      <vt:lpstr>Northern Ireland Parties</vt:lpstr>
      <vt:lpstr>Sinn Fein Electoral Performance</vt:lpstr>
      <vt:lpstr>Northern Ireland Parties</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Michael Allen</dc:creator>
  <cp:lastModifiedBy>Michael Allen</cp:lastModifiedBy>
  <cp:revision>13</cp:revision>
  <dcterms:created xsi:type="dcterms:W3CDTF">2012-06-07T18:11:06Z</dcterms:created>
  <dcterms:modified xsi:type="dcterms:W3CDTF">2015-02-12T08:52:39Z</dcterms:modified>
</cp:coreProperties>
</file>