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sldIdLst>
    <p:sldId id="256" r:id="rId2"/>
    <p:sldId id="257" r:id="rId3"/>
    <p:sldId id="258" r:id="rId4"/>
    <p:sldId id="259" r:id="rId5"/>
    <p:sldId id="272" r:id="rId6"/>
    <p:sldId id="273"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4" r:id="rId20"/>
    <p:sldId id="275" r:id="rId21"/>
    <p:sldId id="280" r:id="rId22"/>
    <p:sldId id="276" r:id="rId23"/>
    <p:sldId id="277" r:id="rId24"/>
    <p:sldId id="278" r:id="rId25"/>
    <p:sldId id="281" r:id="rId26"/>
    <p:sldId id="282" r:id="rId27"/>
    <p:sldId id="283" r:id="rId28"/>
    <p:sldId id="279"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000308"/>
    <a:srgbClr val="FF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7" d="100"/>
          <a:sy n="107" d="100"/>
        </p:scale>
        <p:origin x="-1638"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0E26E41-6505-4017-B2AB-2D368D416A10}" type="datetimeFigureOut">
              <a:rPr lang="en-GB" smtClean="0"/>
              <a:pPr/>
              <a:t>17/12/2014</a:t>
            </a:fld>
            <a:endParaRPr lang="en-GB"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4F4669C-7BC6-4A3A-BC99-FAA77D434BED}" type="slidenum">
              <a:rPr lang="en-GB" smtClean="0"/>
              <a:pPr/>
              <a:t>‹#›</a:t>
            </a:fld>
            <a:endParaRPr lang="en-GB" dirty="0"/>
          </a:p>
        </p:txBody>
      </p:sp>
    </p:spTree>
    <p:extLst>
      <p:ext uri="{BB962C8B-B14F-4D97-AF65-F5344CB8AC3E}">
        <p14:creationId xmlns:p14="http://schemas.microsoft.com/office/powerpoint/2010/main" val="3821440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a:solidFill>
                  <a:schemeClr val="bg1"/>
                </a:solidFill>
              </a:defRPr>
            </a:lvl1pPr>
          </a:lstStyle>
          <a:p>
            <a:r>
              <a:rPr lang="en-US" dirty="0" smtClean="0"/>
              <a:t>Click to edit Master title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GB" dirty="0"/>
          </a:p>
        </p:txBody>
      </p:sp>
      <p:sp>
        <p:nvSpPr>
          <p:cNvPr id="4" name="Date Placeholder 3"/>
          <p:cNvSpPr>
            <a:spLocks noGrp="1"/>
          </p:cNvSpPr>
          <p:nvPr>
            <p:ph type="dt" sz="half" idx="10"/>
          </p:nvPr>
        </p:nvSpPr>
        <p:spPr/>
        <p:txBody>
          <a:bodyPr/>
          <a:lstStyle/>
          <a:p>
            <a:fld id="{A2B00DEE-F1FF-4F0B-BDB0-49C09406AEE6}" type="datetime1">
              <a:rPr lang="en-GB" smtClean="0"/>
              <a:pPr/>
              <a:t>17/12/2014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C4A5F518-D799-4336-BB59-E0E34186B564}" type="slidenum">
              <a:rPr lang="en-GB" smtClean="0"/>
              <a:pPr/>
              <a:t>‹#›</a:t>
            </a:fld>
            <a:endParaRPr lang="en-GB"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C04F298-8B1F-4A37-BE33-D35666D4D58E}" type="datetime1">
              <a:rPr lang="en-GB" smtClean="0"/>
              <a:pPr/>
              <a:t>17/12/2014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C4A5F518-D799-4336-BB59-E0E34186B564}" type="slidenum">
              <a:rPr lang="en-GB" smtClean="0"/>
              <a:pPr/>
              <a:t>‹#›</a:t>
            </a:fld>
            <a:endParaRPr lang="en-GB"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D98CC48-AEBF-4EFB-A518-DF66A0A975E1}" type="datetime1">
              <a:rPr lang="en-GB" smtClean="0"/>
              <a:pPr/>
              <a:t>17/12/2014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C4A5F518-D799-4336-BB59-E0E34186B564}" type="slidenum">
              <a:rPr lang="en-GB" smtClean="0"/>
              <a:pPr/>
              <a:t>‹#›</a:t>
            </a:fld>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C826F68-5E79-4800-8537-62F4355F6CF0}" type="datetime1">
              <a:rPr lang="en-GB" smtClean="0"/>
              <a:pPr/>
              <a:t>17/12/2014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C4A5F518-D799-4336-BB59-E0E34186B564}" type="slidenum">
              <a:rPr lang="en-GB" smtClean="0"/>
              <a:pPr/>
              <a:t>‹#›</a:t>
            </a:fld>
            <a:endParaRPr lang="en-GB"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4D8FF15-F233-4349-8BAC-4CF562DF6BDB}" type="datetime1">
              <a:rPr lang="en-GB" smtClean="0"/>
              <a:pPr/>
              <a:t>17/12/2014</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C4A5F518-D799-4336-BB59-E0E34186B564}" type="slidenum">
              <a:rPr lang="en-GB" smtClean="0"/>
              <a:pPr/>
              <a:t>‹#›</a:t>
            </a:fld>
            <a:endParaRPr lang="en-GB"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9E6AD92E-282D-4B51-8B8D-8C2336AFF8CE}" type="datetime1">
              <a:rPr lang="en-GB" smtClean="0"/>
              <a:pPr/>
              <a:t>17/12/2014</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C4A5F518-D799-4336-BB59-E0E34186B564}" type="slidenum">
              <a:rPr lang="en-GB" smtClean="0"/>
              <a:pPr/>
              <a:t>‹#›</a:t>
            </a:fld>
            <a:endParaRPr lang="en-GB"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5CE68FAB-2903-4F80-B803-75DE438B08ED}" type="datetime1">
              <a:rPr lang="en-GB" smtClean="0"/>
              <a:pPr/>
              <a:t>17/12/2014</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C4A5F518-D799-4336-BB59-E0E34186B564}" type="slidenum">
              <a:rPr lang="en-GB" smtClean="0"/>
              <a:pPr/>
              <a:t>‹#›</a:t>
            </a:fld>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B122CC3A-F3A8-4C78-9483-E3265C565C05}" type="datetime1">
              <a:rPr lang="en-GB" smtClean="0"/>
              <a:pPr/>
              <a:t>17/12/2014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C4A5F518-D799-4336-BB59-E0E34186B564}" type="slidenum">
              <a:rPr lang="en-GB" smtClean="0"/>
              <a:pPr/>
              <a:t>‹#›</a:t>
            </a:fld>
            <a:endParaRPr lang="en-GB"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DC8819-57F9-4DAA-ABF6-9BB300819416}" type="datetime1">
              <a:rPr lang="en-GB" smtClean="0"/>
              <a:pPr/>
              <a:t>17/12/2014</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C4A5F518-D799-4336-BB59-E0E34186B564}" type="slidenum">
              <a:rPr lang="en-GB" smtClean="0"/>
              <a:pPr/>
              <a:t>‹#›</a:t>
            </a:fld>
            <a:endParaRPr lang="en-GB"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57F1A24-EDA0-4C3C-903F-43C4AFC53CBE}" type="datetime1">
              <a:rPr lang="en-GB" smtClean="0"/>
              <a:pPr/>
              <a:t>17/12/2014</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C4A5F518-D799-4336-BB59-E0E34186B564}" type="slidenum">
              <a:rPr lang="en-GB" smtClean="0"/>
              <a:pPr/>
              <a:t>‹#›</a:t>
            </a:fld>
            <a:endParaRPr lang="en-GB"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4EAD8D4-1449-446A-9A44-0C986678670A}" type="datetime1">
              <a:rPr lang="en-GB" smtClean="0"/>
              <a:pPr/>
              <a:t>17/12/2014</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C4A5F518-D799-4336-BB59-E0E34186B564}" type="slidenum">
              <a:rPr lang="en-GB" smtClean="0"/>
              <a:pPr/>
              <a:t>‹#›</a:t>
            </a:fld>
            <a:endParaRPr lang="en-GB"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9999"/>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GB"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D822399-650D-4D72-ACED-AC9EA569A2F7}" type="datetime1">
              <a:rPr lang="en-GB" smtClean="0"/>
              <a:pPr/>
              <a:t>17/12/2014</a:t>
            </a:fld>
            <a:endParaRPr lang="en-GB"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A5F518-D799-4336-BB59-E0E34186B564}" type="slidenum">
              <a:rPr lang="en-GB" smtClean="0"/>
              <a:pPr/>
              <a:t>‹#›</a:t>
            </a:fld>
            <a:endParaRPr lang="en-GB"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ppt_x"/>
                                          </p:val>
                                        </p:tav>
                                        <p:tav tm="100000">
                                          <p:val>
                                            <p:strVal val="#ppt_x"/>
                                          </p:val>
                                        </p:tav>
                                      </p:tavLst>
                                    </p:anim>
                                    <p:anim calcmode="lin" valueType="num">
                                      <p:cBhvr additive="base">
                                        <p:cTn id="8" dur="10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3">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8" dur="1000" fill="hold"/>
                                        <p:tgtEl>
                                          <p:spTgt spid="3">
                                            <p:txEl>
                                              <p:pRg st="1" end="1"/>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additive="base">
                                        <p:cTn id="21"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2" dur="1000" fill="hold"/>
                                        <p:tgtEl>
                                          <p:spTgt spid="3">
                                            <p:txEl>
                                              <p:pRg st="2" end="2"/>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1000" fill="hold"/>
                                        <p:tgtEl>
                                          <p:spTgt spid="3">
                                            <p:txEl>
                                              <p:pRg st="3" end="3"/>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additive="base">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0" dur="1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tmplLst>
          <p:tmpl lvl="1">
            <p:tnLst>
              <p:par>
                <p:cTn presetID="2" presetClass="entr" presetSubtype="4" fill="hold" nodeType="click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1000" fill="hold"/>
                        <p:tgtEl>
                          <p:spTgt spid="3"/>
                        </p:tgtEl>
                        <p:attrNameLst>
                          <p:attrName>ppt_x</p:attrName>
                        </p:attrNameLst>
                      </p:cBhvr>
                      <p:tavLst>
                        <p:tav tm="0">
                          <p:val>
                            <p:strVal val="#ppt_x"/>
                          </p:val>
                        </p:tav>
                        <p:tav tm="100000">
                          <p:val>
                            <p:strVal val="#ppt_x"/>
                          </p:val>
                        </p:tav>
                      </p:tavLst>
                    </p:anim>
                    <p:anim calcmode="lin" valueType="num">
                      <p:cBhvr additive="base">
                        <p:cTn dur="1000" fill="hold"/>
                        <p:tgtEl>
                          <p:spTgt spid="3"/>
                        </p:tgtEl>
                        <p:attrNameLst>
                          <p:attrName>ppt_y</p:attrName>
                        </p:attrNameLst>
                      </p:cBhvr>
                      <p:tavLst>
                        <p:tav tm="0">
                          <p:val>
                            <p:strVal val="1+#ppt_h/2"/>
                          </p:val>
                        </p:tav>
                        <p:tav tm="100000">
                          <p:val>
                            <p:strVal val="#ppt_y"/>
                          </p:val>
                        </p:tav>
                      </p:tavLst>
                    </p:anim>
                  </p:childTnLst>
                </p:cTn>
              </p:par>
            </p:tnLst>
          </p:tmpl>
          <p:tmpl lvl="2">
            <p:tnLst>
              <p:par>
                <p:cTn presetID="2" presetClass="entr" presetSubtype="4" fill="hold" nodeType="with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1000" fill="hold"/>
                        <p:tgtEl>
                          <p:spTgt spid="3"/>
                        </p:tgtEl>
                        <p:attrNameLst>
                          <p:attrName>ppt_x</p:attrName>
                        </p:attrNameLst>
                      </p:cBhvr>
                      <p:tavLst>
                        <p:tav tm="0">
                          <p:val>
                            <p:strVal val="#ppt_x"/>
                          </p:val>
                        </p:tav>
                        <p:tav tm="100000">
                          <p:val>
                            <p:strVal val="#ppt_x"/>
                          </p:val>
                        </p:tav>
                      </p:tavLst>
                    </p:anim>
                    <p:anim calcmode="lin" valueType="num">
                      <p:cBhvr additive="base">
                        <p:cTn dur="1000" fill="hold"/>
                        <p:tgtEl>
                          <p:spTgt spid="3"/>
                        </p:tgtEl>
                        <p:attrNameLst>
                          <p:attrName>ppt_y</p:attrName>
                        </p:attrNameLst>
                      </p:cBhvr>
                      <p:tavLst>
                        <p:tav tm="0">
                          <p:val>
                            <p:strVal val="1+#ppt_h/2"/>
                          </p:val>
                        </p:tav>
                        <p:tav tm="100000">
                          <p:val>
                            <p:strVal val="#ppt_y"/>
                          </p:val>
                        </p:tav>
                      </p:tavLst>
                    </p:anim>
                  </p:childTnLst>
                </p:cTn>
              </p:par>
            </p:tnLst>
          </p:tmpl>
          <p:tmpl lvl="3">
            <p:tnLst>
              <p:par>
                <p:cTn presetID="2" presetClass="entr" presetSubtype="4" fill="hold" nodeType="with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1000" fill="hold"/>
                        <p:tgtEl>
                          <p:spTgt spid="3"/>
                        </p:tgtEl>
                        <p:attrNameLst>
                          <p:attrName>ppt_x</p:attrName>
                        </p:attrNameLst>
                      </p:cBhvr>
                      <p:tavLst>
                        <p:tav tm="0">
                          <p:val>
                            <p:strVal val="#ppt_x"/>
                          </p:val>
                        </p:tav>
                        <p:tav tm="100000">
                          <p:val>
                            <p:strVal val="#ppt_x"/>
                          </p:val>
                        </p:tav>
                      </p:tavLst>
                    </p:anim>
                    <p:anim calcmode="lin" valueType="num">
                      <p:cBhvr additive="base">
                        <p:cTn dur="1000" fill="hold"/>
                        <p:tgtEl>
                          <p:spTgt spid="3"/>
                        </p:tgtEl>
                        <p:attrNameLst>
                          <p:attrName>ppt_y</p:attrName>
                        </p:attrNameLst>
                      </p:cBhvr>
                      <p:tavLst>
                        <p:tav tm="0">
                          <p:val>
                            <p:strVal val="1+#ppt_h/2"/>
                          </p:val>
                        </p:tav>
                        <p:tav tm="100000">
                          <p:val>
                            <p:strVal val="#ppt_y"/>
                          </p:val>
                        </p:tav>
                      </p:tavLst>
                    </p:anim>
                  </p:childTnLst>
                </p:cTn>
              </p:par>
            </p:tnLst>
          </p:tmpl>
          <p:tmpl lvl="4">
            <p:tnLst>
              <p:par>
                <p:cTn presetID="2" presetClass="entr" presetSubtype="4" fill="hold" nodeType="with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1000" fill="hold"/>
                        <p:tgtEl>
                          <p:spTgt spid="3"/>
                        </p:tgtEl>
                        <p:attrNameLst>
                          <p:attrName>ppt_x</p:attrName>
                        </p:attrNameLst>
                      </p:cBhvr>
                      <p:tavLst>
                        <p:tav tm="0">
                          <p:val>
                            <p:strVal val="#ppt_x"/>
                          </p:val>
                        </p:tav>
                        <p:tav tm="100000">
                          <p:val>
                            <p:strVal val="#ppt_x"/>
                          </p:val>
                        </p:tav>
                      </p:tavLst>
                    </p:anim>
                    <p:anim calcmode="lin" valueType="num">
                      <p:cBhvr additive="base">
                        <p:cTn dur="1000" fill="hold"/>
                        <p:tgtEl>
                          <p:spTgt spid="3"/>
                        </p:tgtEl>
                        <p:attrNameLst>
                          <p:attrName>ppt_y</p:attrName>
                        </p:attrNameLst>
                      </p:cBhvr>
                      <p:tavLst>
                        <p:tav tm="0">
                          <p:val>
                            <p:strVal val="1+#ppt_h/2"/>
                          </p:val>
                        </p:tav>
                        <p:tav tm="100000">
                          <p:val>
                            <p:strVal val="#ppt_y"/>
                          </p:val>
                        </p:tav>
                      </p:tavLst>
                    </p:anim>
                  </p:childTnLst>
                </p:cTn>
              </p:par>
            </p:tnLst>
          </p:tmpl>
          <p:tmpl lvl="5">
            <p:tnLst>
              <p:par>
                <p:cTn presetID="2" presetClass="entr" presetSubtype="4" fill="hold" nodeType="with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1000" fill="hold"/>
                        <p:tgtEl>
                          <p:spTgt spid="3"/>
                        </p:tgtEl>
                        <p:attrNameLst>
                          <p:attrName>ppt_x</p:attrName>
                        </p:attrNameLst>
                      </p:cBhvr>
                      <p:tavLst>
                        <p:tav tm="0">
                          <p:val>
                            <p:strVal val="#ppt_x"/>
                          </p:val>
                        </p:tav>
                        <p:tav tm="100000">
                          <p:val>
                            <p:strVal val="#ppt_x"/>
                          </p:val>
                        </p:tav>
                      </p:tavLst>
                    </p:anim>
                    <p:anim calcmode="lin" valueType="num">
                      <p:cBhvr additive="base">
                        <p:cTn dur="1000" fill="hold"/>
                        <p:tgtEl>
                          <p:spTgt spid="3"/>
                        </p:tgtEl>
                        <p:attrNameLst>
                          <p:attrName>ppt_y</p:attrName>
                        </p:attrNameLst>
                      </p:cBhvr>
                      <p:tavLst>
                        <p:tav tm="0">
                          <p:val>
                            <p:strVal val="1+#ppt_h/2"/>
                          </p:val>
                        </p:tav>
                        <p:tav tm="100000">
                          <p:val>
                            <p:strVal val="#ppt_y"/>
                          </p:val>
                        </p:tav>
                      </p:tavLst>
                    </p:anim>
                  </p:childTnLst>
                </p:cTn>
              </p:par>
            </p:tnLst>
          </p:tmpl>
        </p:tmplLst>
      </p:bldP>
    </p:bld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smtClean="0"/>
              <a:t>Party Ideas and Policies 2</a:t>
            </a:r>
            <a:endParaRPr lang="en-GB" dirty="0"/>
          </a:p>
        </p:txBody>
      </p:sp>
      <p:sp>
        <p:nvSpPr>
          <p:cNvPr id="3" name="Subtitle 2"/>
          <p:cNvSpPr>
            <a:spLocks noGrp="1"/>
          </p:cNvSpPr>
          <p:nvPr>
            <p:ph type="subTitle" idx="1"/>
          </p:nvPr>
        </p:nvSpPr>
        <p:spPr/>
        <p:txBody>
          <a:bodyPr/>
          <a:lstStyle/>
          <a:p>
            <a:r>
              <a:rPr lang="en-GB" smtClean="0"/>
              <a:t>By</a:t>
            </a:r>
          </a:p>
          <a:p>
            <a:r>
              <a:rPr lang="en-GB" smtClean="0"/>
              <a:t>Mike Allen</a:t>
            </a:r>
            <a:endParaRPr lang="en-GB" dirty="0"/>
          </a:p>
        </p:txBody>
      </p:sp>
      <p:sp>
        <p:nvSpPr>
          <p:cNvPr id="4" name="Slide Number Placeholder 3"/>
          <p:cNvSpPr>
            <a:spLocks noGrp="1"/>
          </p:cNvSpPr>
          <p:nvPr>
            <p:ph type="sldNum" sz="quarter" idx="12"/>
          </p:nvPr>
        </p:nvSpPr>
        <p:spPr/>
        <p:txBody>
          <a:bodyPr/>
          <a:lstStyle/>
          <a:p>
            <a:fld id="{C4A5F518-D799-4336-BB59-E0E34186B564}" type="slidenum">
              <a:rPr lang="en-GB" smtClean="0"/>
              <a:pPr/>
              <a:t>1</a:t>
            </a:fld>
            <a:endParaRPr lang="en-GB"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Labour</a:t>
            </a:r>
            <a:endParaRPr lang="en-GB" dirty="0"/>
          </a:p>
        </p:txBody>
      </p:sp>
      <p:sp>
        <p:nvSpPr>
          <p:cNvPr id="3" name="Content Placeholder 2"/>
          <p:cNvSpPr>
            <a:spLocks noGrp="1"/>
          </p:cNvSpPr>
          <p:nvPr>
            <p:ph idx="1"/>
          </p:nvPr>
        </p:nvSpPr>
        <p:spPr/>
        <p:txBody>
          <a:bodyPr>
            <a:normAutofit fontScale="85000" lnSpcReduction="10000"/>
          </a:bodyPr>
          <a:lstStyle/>
          <a:p>
            <a:r>
              <a:rPr lang="en-GB" dirty="0" smtClean="0"/>
              <a:t>They increased public spending on social services when in power and passed anti discrimination laws e.g. the Race Relations Acts 1965,68 and 76, and the Equal Pay Act 1970, and the Sex Discrimination Act 1975. </a:t>
            </a:r>
          </a:p>
          <a:p>
            <a:r>
              <a:rPr lang="en-GB" dirty="0" smtClean="0"/>
              <a:t>In the 60s and 70s they also introduced comprehensive education into most state secondary schools. There were a variety of reasons for this but the most important was the argument that it was fairer to have all school pupils in the same type of school rather than to split them at the age of 11 and concentrate resources on the top 20% academically.</a:t>
            </a:r>
          </a:p>
          <a:p>
            <a:endParaRPr lang="en-GB" dirty="0"/>
          </a:p>
        </p:txBody>
      </p:sp>
      <p:sp>
        <p:nvSpPr>
          <p:cNvPr id="4" name="Slide Number Placeholder 3"/>
          <p:cNvSpPr>
            <a:spLocks noGrp="1"/>
          </p:cNvSpPr>
          <p:nvPr>
            <p:ph type="sldNum" sz="quarter" idx="12"/>
          </p:nvPr>
        </p:nvSpPr>
        <p:spPr/>
        <p:txBody>
          <a:bodyPr/>
          <a:lstStyle/>
          <a:p>
            <a:fld id="{C4A5F518-D799-4336-BB59-E0E34186B564}" type="slidenum">
              <a:rPr lang="en-GB" smtClean="0"/>
              <a:pPr/>
              <a:t>10</a:t>
            </a:fld>
            <a:endParaRPr lang="en-GB"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The Labour Government of 1974-79</a:t>
            </a:r>
          </a:p>
        </p:txBody>
      </p:sp>
      <p:sp>
        <p:nvSpPr>
          <p:cNvPr id="3" name="Content Placeholder 2"/>
          <p:cNvSpPr>
            <a:spLocks noGrp="1"/>
          </p:cNvSpPr>
          <p:nvPr>
            <p:ph idx="1"/>
          </p:nvPr>
        </p:nvSpPr>
        <p:spPr>
          <a:xfrm>
            <a:off x="457200" y="1600200"/>
            <a:ext cx="6779096" cy="4525963"/>
          </a:xfrm>
        </p:spPr>
        <p:txBody>
          <a:bodyPr>
            <a:normAutofit fontScale="62500" lnSpcReduction="20000"/>
          </a:bodyPr>
          <a:lstStyle/>
          <a:p>
            <a:r>
              <a:rPr lang="en-GB" dirty="0" smtClean="0"/>
              <a:t>Came into </a:t>
            </a:r>
            <a:r>
              <a:rPr lang="en-GB" dirty="0"/>
              <a:t>power with quite left wing policies in the manifesto including a long list of industries to be nationalised, a wealth tax, and government and company planning agreements. </a:t>
            </a:r>
            <a:endParaRPr lang="en-GB" dirty="0" smtClean="0"/>
          </a:p>
          <a:p>
            <a:r>
              <a:rPr lang="en-GB" dirty="0" smtClean="0"/>
              <a:t>In </a:t>
            </a:r>
            <a:r>
              <a:rPr lang="en-GB" dirty="0"/>
              <a:t>practice the government only nationalised aircraft and shipbuilding, and British Leyland when it became bankrupt and did not introduce a wealth tax. </a:t>
            </a:r>
            <a:endParaRPr lang="en-GB" dirty="0" smtClean="0"/>
          </a:p>
          <a:p>
            <a:r>
              <a:rPr lang="en-GB" dirty="0" smtClean="0"/>
              <a:t>They </a:t>
            </a:r>
            <a:r>
              <a:rPr lang="en-GB" dirty="0"/>
              <a:t>also introduced policies that the left wing opposed such as an Incomes policy 1975-79 and public spending cuts in 1976. This was due to the economic problems that Britain was facing. </a:t>
            </a:r>
            <a:endParaRPr lang="en-GB" dirty="0" smtClean="0"/>
          </a:p>
          <a:p>
            <a:r>
              <a:rPr lang="en-GB" dirty="0" smtClean="0"/>
              <a:t>The </a:t>
            </a:r>
            <a:r>
              <a:rPr lang="en-GB" dirty="0"/>
              <a:t>Labour </a:t>
            </a:r>
            <a:r>
              <a:rPr lang="en-GB" dirty="0" smtClean="0"/>
              <a:t>Government ended </a:t>
            </a:r>
            <a:r>
              <a:rPr lang="en-GB" dirty="0"/>
              <a:t>in disarray after a series of damaging strikes known as "the winter of discontent" against the incomes policy, and it was finally defeated on a Vote of No Confidence in 1979 which precipitated the May 1979 general election which was won by the Conservatives.</a:t>
            </a:r>
          </a:p>
          <a:p>
            <a:endParaRPr lang="en-GB" dirty="0"/>
          </a:p>
        </p:txBody>
      </p:sp>
      <p:sp>
        <p:nvSpPr>
          <p:cNvPr id="4" name="Slide Number Placeholder 3"/>
          <p:cNvSpPr>
            <a:spLocks noGrp="1"/>
          </p:cNvSpPr>
          <p:nvPr>
            <p:ph type="sldNum" sz="quarter" idx="12"/>
          </p:nvPr>
        </p:nvSpPr>
        <p:spPr/>
        <p:txBody>
          <a:bodyPr/>
          <a:lstStyle/>
          <a:p>
            <a:fld id="{C4A5F518-D799-4336-BB59-E0E34186B564}" type="slidenum">
              <a:rPr lang="en-GB" smtClean="0"/>
              <a:pPr/>
              <a:t>11</a:t>
            </a:fld>
            <a:endParaRPr lang="en-GB" dirty="0"/>
          </a:p>
        </p:txBody>
      </p:sp>
      <p:pic>
        <p:nvPicPr>
          <p:cNvPr id="5" name="Picture 4" descr="James_Callaghan2.jpg"/>
          <p:cNvPicPr>
            <a:picLocks noChangeAspect="1"/>
          </p:cNvPicPr>
          <p:nvPr/>
        </p:nvPicPr>
        <p:blipFill>
          <a:blip r:embed="rId2" cstate="print"/>
          <a:stretch>
            <a:fillRect/>
          </a:stretch>
        </p:blipFill>
        <p:spPr>
          <a:xfrm>
            <a:off x="7452320" y="2204864"/>
            <a:ext cx="1691680" cy="2659697"/>
          </a:xfrm>
          <a:prstGeom prst="rect">
            <a:avLst/>
          </a:prstGeo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8229600" cy="1143000"/>
          </a:xfrm>
        </p:spPr>
        <p:txBody>
          <a:bodyPr/>
          <a:lstStyle/>
          <a:p>
            <a:r>
              <a:rPr lang="en-GB" dirty="0" smtClean="0"/>
              <a:t>1979-83</a:t>
            </a:r>
            <a:endParaRPr lang="en-GB" dirty="0"/>
          </a:p>
        </p:txBody>
      </p:sp>
      <p:sp>
        <p:nvSpPr>
          <p:cNvPr id="3" name="Content Placeholder 2"/>
          <p:cNvSpPr>
            <a:spLocks noGrp="1"/>
          </p:cNvSpPr>
          <p:nvPr>
            <p:ph idx="1"/>
          </p:nvPr>
        </p:nvSpPr>
        <p:spPr>
          <a:xfrm>
            <a:off x="457200" y="1052736"/>
            <a:ext cx="8229600" cy="5472608"/>
          </a:xfrm>
        </p:spPr>
        <p:txBody>
          <a:bodyPr>
            <a:normAutofit fontScale="62500" lnSpcReduction="20000"/>
          </a:bodyPr>
          <a:lstStyle/>
          <a:p>
            <a:r>
              <a:rPr lang="en-GB" b="1" dirty="0"/>
              <a:t>After 1979 the moderates in the party were eclipsed and the left wing led by Tony Benn were in the ascendancy.</a:t>
            </a:r>
            <a:r>
              <a:rPr lang="en-GB" dirty="0"/>
              <a:t> </a:t>
            </a:r>
          </a:p>
          <a:p>
            <a:r>
              <a:rPr lang="en-GB" dirty="0"/>
              <a:t> </a:t>
            </a:r>
            <a:r>
              <a:rPr lang="en-GB" dirty="0" smtClean="0"/>
              <a:t>They </a:t>
            </a:r>
            <a:r>
              <a:rPr lang="en-GB" dirty="0"/>
              <a:t>were determined to change the constitution of the Labour Party to put the leadership of the party more under the control of the party outside parliament. They were successful in getting a change to the election of the party leader to include the TUs and CLPs as well as the MPs, and compulsory reselection of MPs was also adopted. They failed to get a change in the way the manifesto is written.</a:t>
            </a:r>
          </a:p>
          <a:p>
            <a:r>
              <a:rPr lang="en-GB" dirty="0"/>
              <a:t> </a:t>
            </a:r>
            <a:r>
              <a:rPr lang="en-GB" dirty="0" smtClean="0"/>
              <a:t>More </a:t>
            </a:r>
            <a:r>
              <a:rPr lang="en-GB" dirty="0"/>
              <a:t>left wing policies were adopted.</a:t>
            </a:r>
          </a:p>
          <a:p>
            <a:r>
              <a:rPr lang="en-GB" dirty="0"/>
              <a:t>These include renationalisation of all the privatised industries, opposition to the sale of council houses, withdrawal from the European Community, selective import controls,</a:t>
            </a:r>
          </a:p>
          <a:p>
            <a:r>
              <a:rPr lang="en-GB" dirty="0"/>
              <a:t>a unilateral nuclear disarmament policy and a massive £10 Billion programme of public spending to reduce unemployment.</a:t>
            </a:r>
          </a:p>
          <a:p>
            <a:r>
              <a:rPr lang="en-GB" dirty="0"/>
              <a:t>The years of the early 80s saw great divisions in the party between left and right, and in 1981 part of the right wing of the party broke away to form the Social Democratic Party. This severely weakened the party. The left right divisions did not cease however</a:t>
            </a:r>
            <a:r>
              <a:rPr lang="en-GB" dirty="0" smtClean="0"/>
              <a:t>.</a:t>
            </a:r>
            <a:endParaRPr lang="en-GB" dirty="0"/>
          </a:p>
        </p:txBody>
      </p:sp>
      <p:sp>
        <p:nvSpPr>
          <p:cNvPr id="4" name="Slide Number Placeholder 3"/>
          <p:cNvSpPr>
            <a:spLocks noGrp="1"/>
          </p:cNvSpPr>
          <p:nvPr>
            <p:ph type="sldNum" sz="quarter" idx="12"/>
          </p:nvPr>
        </p:nvSpPr>
        <p:spPr/>
        <p:txBody>
          <a:bodyPr/>
          <a:lstStyle/>
          <a:p>
            <a:fld id="{C4A5F518-D799-4336-BB59-E0E34186B564}" type="slidenum">
              <a:rPr lang="en-GB" smtClean="0"/>
              <a:pPr/>
              <a:t>12</a:t>
            </a:fld>
            <a:endParaRPr lang="en-GB"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1983-92</a:t>
            </a:r>
            <a:endParaRPr lang="en-GB" dirty="0"/>
          </a:p>
        </p:txBody>
      </p:sp>
      <p:sp>
        <p:nvSpPr>
          <p:cNvPr id="3" name="Content Placeholder 2"/>
          <p:cNvSpPr>
            <a:spLocks noGrp="1"/>
          </p:cNvSpPr>
          <p:nvPr>
            <p:ph idx="1"/>
          </p:nvPr>
        </p:nvSpPr>
        <p:spPr/>
        <p:txBody>
          <a:bodyPr>
            <a:normAutofit fontScale="70000" lnSpcReduction="20000"/>
          </a:bodyPr>
          <a:lstStyle/>
          <a:p>
            <a:r>
              <a:rPr lang="en-GB" dirty="0"/>
              <a:t>The party was very badly defeated in 1983 with its worst result in the post war period.</a:t>
            </a:r>
          </a:p>
          <a:p>
            <a:r>
              <a:rPr lang="en-GB" dirty="0"/>
              <a:t>This led to the election of Neil Kinnock as leader (1983-92). He sought to reorganise the party machine to make it better at campaigning for elections and to change party policies to make the party more moderate and more attractive to voters. </a:t>
            </a:r>
            <a:endParaRPr lang="en-GB" dirty="0" smtClean="0"/>
          </a:p>
          <a:p>
            <a:r>
              <a:rPr lang="en-GB" dirty="0" smtClean="0"/>
              <a:t>A challenge </a:t>
            </a:r>
            <a:r>
              <a:rPr lang="en-GB" dirty="0"/>
              <a:t>by Tony Benn for the deputy leadership in 1982 saw the left divide with the </a:t>
            </a:r>
            <a:r>
              <a:rPr lang="en-GB" b="1" dirty="0"/>
              <a:t>Hard Left</a:t>
            </a:r>
            <a:r>
              <a:rPr lang="en-GB" dirty="0"/>
              <a:t> or Bennites supporting Benn and traditional left wing socialism, and the </a:t>
            </a:r>
            <a:r>
              <a:rPr lang="en-GB" b="1" dirty="0"/>
              <a:t>Soft Left</a:t>
            </a:r>
            <a:r>
              <a:rPr lang="en-GB" dirty="0"/>
              <a:t> who were not willing to support Benn and who later supported Kinnock in his attempts to make the party more electable. </a:t>
            </a:r>
            <a:endParaRPr lang="en-GB" dirty="0" smtClean="0"/>
          </a:p>
          <a:p>
            <a:r>
              <a:rPr lang="en-GB" dirty="0" smtClean="0"/>
              <a:t>The </a:t>
            </a:r>
            <a:r>
              <a:rPr lang="en-GB" dirty="0"/>
              <a:t>Hard Left </a:t>
            </a:r>
            <a:r>
              <a:rPr lang="en-GB" dirty="0" smtClean="0"/>
              <a:t>increasingly </a:t>
            </a:r>
            <a:r>
              <a:rPr lang="en-GB" dirty="0"/>
              <a:t>marginalised in the Labour party. When Benn challenged Kinnock for the leadership in 1988 he only got 11% of the vote to Kinnock's 89% and the Campaign group of hard left MPs </a:t>
            </a:r>
            <a:r>
              <a:rPr lang="en-GB" dirty="0" smtClean="0"/>
              <a:t>had </a:t>
            </a:r>
            <a:r>
              <a:rPr lang="en-GB" dirty="0"/>
              <a:t>only about 30 members.</a:t>
            </a:r>
          </a:p>
          <a:p>
            <a:endParaRPr lang="en-GB" dirty="0"/>
          </a:p>
        </p:txBody>
      </p:sp>
      <p:sp>
        <p:nvSpPr>
          <p:cNvPr id="4" name="Slide Number Placeholder 3"/>
          <p:cNvSpPr>
            <a:spLocks noGrp="1"/>
          </p:cNvSpPr>
          <p:nvPr>
            <p:ph type="sldNum" sz="quarter" idx="12"/>
          </p:nvPr>
        </p:nvSpPr>
        <p:spPr/>
        <p:txBody>
          <a:bodyPr/>
          <a:lstStyle/>
          <a:p>
            <a:fld id="{C4A5F518-D799-4336-BB59-E0E34186B564}" type="slidenum">
              <a:rPr lang="en-GB" smtClean="0"/>
              <a:pPr/>
              <a:t>13</a:t>
            </a:fld>
            <a:endParaRPr lang="en-GB"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Policies under Kinnock 1983-92</a:t>
            </a:r>
            <a:endParaRPr lang="en-GB" dirty="0"/>
          </a:p>
        </p:txBody>
      </p:sp>
      <p:sp>
        <p:nvSpPr>
          <p:cNvPr id="3" name="Content Placeholder 2"/>
          <p:cNvSpPr>
            <a:spLocks noGrp="1"/>
          </p:cNvSpPr>
          <p:nvPr>
            <p:ph idx="1"/>
          </p:nvPr>
        </p:nvSpPr>
        <p:spPr/>
        <p:txBody>
          <a:bodyPr>
            <a:normAutofit fontScale="70000" lnSpcReduction="20000"/>
          </a:bodyPr>
          <a:lstStyle/>
          <a:p>
            <a:r>
              <a:rPr lang="en-GB" u="sng" dirty="0"/>
              <a:t>Kinnock also changed the policies of the party.</a:t>
            </a:r>
            <a:r>
              <a:rPr lang="en-GB" dirty="0"/>
              <a:t> Opposition to the European Community,  the sale of council houses, import controls and the pledge to wholesale renationalisation were all dropped before the 1987 election. The plan for increased spending to create employment was scaled down from $10B to £6B.</a:t>
            </a:r>
          </a:p>
          <a:p>
            <a:r>
              <a:rPr lang="en-GB" dirty="0"/>
              <a:t> </a:t>
            </a:r>
          </a:p>
          <a:p>
            <a:r>
              <a:rPr lang="en-GB" u="sng" dirty="0"/>
              <a:t>Kinnock was a lifetime unilateralist </a:t>
            </a:r>
            <a:r>
              <a:rPr lang="en-GB" dirty="0"/>
              <a:t>but even this policy was changed after the defeat of 1987 and the Labour policy review of 1987-9 saw Labour move back to acceptance of the nuclear deterrent and to accepting Trident. </a:t>
            </a:r>
            <a:endParaRPr lang="en-GB" dirty="0" smtClean="0"/>
          </a:p>
          <a:p>
            <a:r>
              <a:rPr lang="en-GB" dirty="0" smtClean="0"/>
              <a:t>Kinnock </a:t>
            </a:r>
            <a:r>
              <a:rPr lang="en-GB" dirty="0"/>
              <a:t>and Hattersley issued a statement of Democratic Socialist Aims and Values in 1988 which accepted the principle of the market though they emphasised its limitations and the need to remedy these deficiencies.</a:t>
            </a:r>
          </a:p>
          <a:p>
            <a:endParaRPr lang="en-GB" dirty="0"/>
          </a:p>
        </p:txBody>
      </p:sp>
      <p:sp>
        <p:nvSpPr>
          <p:cNvPr id="4" name="Slide Number Placeholder 3"/>
          <p:cNvSpPr>
            <a:spLocks noGrp="1"/>
          </p:cNvSpPr>
          <p:nvPr>
            <p:ph type="sldNum" sz="quarter" idx="12"/>
          </p:nvPr>
        </p:nvSpPr>
        <p:spPr/>
        <p:txBody>
          <a:bodyPr/>
          <a:lstStyle/>
          <a:p>
            <a:fld id="{C4A5F518-D799-4336-BB59-E0E34186B564}" type="slidenum">
              <a:rPr lang="en-GB" smtClean="0"/>
              <a:pPr/>
              <a:t>14</a:t>
            </a:fld>
            <a:endParaRPr lang="en-GB"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John Smith 1992-4 </a:t>
            </a:r>
            <a:endParaRPr lang="en-GB" dirty="0"/>
          </a:p>
        </p:txBody>
      </p:sp>
      <p:sp>
        <p:nvSpPr>
          <p:cNvPr id="3" name="Content Placeholder 2"/>
          <p:cNvSpPr>
            <a:spLocks noGrp="1"/>
          </p:cNvSpPr>
          <p:nvPr>
            <p:ph idx="1"/>
          </p:nvPr>
        </p:nvSpPr>
        <p:spPr/>
        <p:txBody>
          <a:bodyPr>
            <a:normAutofit lnSpcReduction="10000"/>
          </a:bodyPr>
          <a:lstStyle/>
          <a:p>
            <a:r>
              <a:rPr lang="en-GB" dirty="0"/>
              <a:t>Kinnock resigned after the defeat for Labour in 1992 and John Smith became leader (1992-4). He continued the reforms of the party, backing the introduction of one member one vote for the selection of parliamentary candidates and the abolition of the block vote.</a:t>
            </a:r>
          </a:p>
          <a:p>
            <a:r>
              <a:rPr lang="en-GB" dirty="0"/>
              <a:t>He was very cautious in policy but committed the party to full employment and to a Bill of Rights. </a:t>
            </a:r>
          </a:p>
        </p:txBody>
      </p:sp>
      <p:sp>
        <p:nvSpPr>
          <p:cNvPr id="4" name="Slide Number Placeholder 3"/>
          <p:cNvSpPr>
            <a:spLocks noGrp="1"/>
          </p:cNvSpPr>
          <p:nvPr>
            <p:ph type="sldNum" sz="quarter" idx="12"/>
          </p:nvPr>
        </p:nvSpPr>
        <p:spPr/>
        <p:txBody>
          <a:bodyPr/>
          <a:lstStyle/>
          <a:p>
            <a:fld id="{C4A5F518-D799-4336-BB59-E0E34186B564}" type="slidenum">
              <a:rPr lang="en-GB" smtClean="0"/>
              <a:pPr/>
              <a:t>15</a:t>
            </a:fld>
            <a:endParaRPr lang="en-GB"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Blair</a:t>
            </a:r>
            <a:endParaRPr lang="en-GB" dirty="0"/>
          </a:p>
        </p:txBody>
      </p:sp>
      <p:sp>
        <p:nvSpPr>
          <p:cNvPr id="3" name="Content Placeholder 2"/>
          <p:cNvSpPr>
            <a:spLocks noGrp="1"/>
          </p:cNvSpPr>
          <p:nvPr>
            <p:ph idx="1"/>
          </p:nvPr>
        </p:nvSpPr>
        <p:spPr>
          <a:xfrm>
            <a:off x="457200" y="1600200"/>
            <a:ext cx="6995120" cy="4525963"/>
          </a:xfrm>
        </p:spPr>
        <p:txBody>
          <a:bodyPr>
            <a:normAutofit fontScale="70000" lnSpcReduction="20000"/>
          </a:bodyPr>
          <a:lstStyle/>
          <a:p>
            <a:r>
              <a:rPr lang="en-GB" b="1" dirty="0"/>
              <a:t>Tony Blair</a:t>
            </a:r>
            <a:r>
              <a:rPr lang="en-GB" dirty="0"/>
              <a:t> was elected leader in 1994</a:t>
            </a:r>
            <a:r>
              <a:rPr lang="en-GB" dirty="0" smtClean="0"/>
              <a:t>.</a:t>
            </a:r>
            <a:endParaRPr lang="en-GB" dirty="0"/>
          </a:p>
          <a:p>
            <a:r>
              <a:rPr lang="en-GB" dirty="0"/>
              <a:t>He moved to reform Clause IV of the Labour party constitution and a new  Clause IV was adopted in 1995. This reads:-</a:t>
            </a:r>
          </a:p>
          <a:p>
            <a:r>
              <a:rPr lang="en-GB" b="1" dirty="0"/>
              <a:t>The Labour party is a democratic socialist party. It believes that by strength of our common endeavour we achieve more than we achieve alone , so as to create for each of us the means to realise our true potential and for all of us a community in which power, wealth and opportunity are in the hands of the many not the few, where the rights we enjoy reflect the duties we owe, and where we live together, freely, in a spirit of solidarity, tolerance and respect.</a:t>
            </a:r>
            <a:endParaRPr lang="en-GB" dirty="0"/>
          </a:p>
          <a:p>
            <a:r>
              <a:rPr lang="en-GB" dirty="0" smtClean="0"/>
              <a:t>Essentially </a:t>
            </a:r>
            <a:r>
              <a:rPr lang="en-GB" dirty="0"/>
              <a:t>this means the abandonment of  the old fashioned style of socialism.</a:t>
            </a:r>
          </a:p>
          <a:p>
            <a:pPr>
              <a:buNone/>
            </a:pPr>
            <a:endParaRPr lang="en-GB" dirty="0"/>
          </a:p>
        </p:txBody>
      </p:sp>
      <p:sp>
        <p:nvSpPr>
          <p:cNvPr id="4" name="Slide Number Placeholder 3"/>
          <p:cNvSpPr>
            <a:spLocks noGrp="1"/>
          </p:cNvSpPr>
          <p:nvPr>
            <p:ph type="sldNum" sz="quarter" idx="12"/>
          </p:nvPr>
        </p:nvSpPr>
        <p:spPr/>
        <p:txBody>
          <a:bodyPr/>
          <a:lstStyle/>
          <a:p>
            <a:fld id="{C4A5F518-D799-4336-BB59-E0E34186B564}" type="slidenum">
              <a:rPr lang="en-GB" smtClean="0"/>
              <a:pPr/>
              <a:t>16</a:t>
            </a:fld>
            <a:endParaRPr lang="en-GB" dirty="0"/>
          </a:p>
        </p:txBody>
      </p:sp>
      <p:pic>
        <p:nvPicPr>
          <p:cNvPr id="5" name="Picture 4" descr="TonyBlair.jpg"/>
          <p:cNvPicPr>
            <a:picLocks noChangeAspect="1"/>
          </p:cNvPicPr>
          <p:nvPr/>
        </p:nvPicPr>
        <p:blipFill>
          <a:blip r:embed="rId2" cstate="print"/>
          <a:srcRect l="17241" r="24800"/>
          <a:stretch>
            <a:fillRect/>
          </a:stretch>
        </p:blipFill>
        <p:spPr>
          <a:xfrm>
            <a:off x="7487816" y="2276872"/>
            <a:ext cx="1656184" cy="2143125"/>
          </a:xfrm>
          <a:prstGeom prst="rect">
            <a:avLst/>
          </a:prstGeom>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620688"/>
            <a:ext cx="4968552" cy="1143000"/>
          </a:xfrm>
        </p:spPr>
        <p:txBody>
          <a:bodyPr>
            <a:normAutofit fontScale="90000"/>
          </a:bodyPr>
          <a:lstStyle/>
          <a:p>
            <a:r>
              <a:rPr lang="en-GB" dirty="0" smtClean="0"/>
              <a:t>Collapse of Communism</a:t>
            </a:r>
            <a:endParaRPr lang="en-GB" dirty="0"/>
          </a:p>
        </p:txBody>
      </p:sp>
      <p:sp>
        <p:nvSpPr>
          <p:cNvPr id="3" name="Content Placeholder 2"/>
          <p:cNvSpPr>
            <a:spLocks noGrp="1"/>
          </p:cNvSpPr>
          <p:nvPr>
            <p:ph idx="1"/>
          </p:nvPr>
        </p:nvSpPr>
        <p:spPr>
          <a:xfrm>
            <a:off x="457200" y="2420888"/>
            <a:ext cx="8435280" cy="3705275"/>
          </a:xfrm>
        </p:spPr>
        <p:txBody>
          <a:bodyPr>
            <a:normAutofit fontScale="92500" lnSpcReduction="20000"/>
          </a:bodyPr>
          <a:lstStyle/>
          <a:p>
            <a:r>
              <a:rPr lang="en-GB" dirty="0" smtClean="0"/>
              <a:t>The collapse of communism in eastern Europe in 1989-90 has undermined the position of the left. </a:t>
            </a:r>
          </a:p>
          <a:p>
            <a:r>
              <a:rPr lang="en-GB" dirty="0" smtClean="0"/>
              <a:t>Soviet state ownership with state planning served as an alternative model to capitalism. </a:t>
            </a:r>
          </a:p>
          <a:p>
            <a:r>
              <a:rPr lang="en-GB" dirty="0" smtClean="0"/>
              <a:t>Its collapse, together with the revelation that the true situation on these economies was worse than the official propaganda, meant that no credible alternative exists and has lead many socialists to try to come to terms with the market.</a:t>
            </a:r>
          </a:p>
          <a:p>
            <a:endParaRPr lang="en-GB" dirty="0"/>
          </a:p>
        </p:txBody>
      </p:sp>
      <p:sp>
        <p:nvSpPr>
          <p:cNvPr id="4" name="Slide Number Placeholder 3"/>
          <p:cNvSpPr>
            <a:spLocks noGrp="1"/>
          </p:cNvSpPr>
          <p:nvPr>
            <p:ph type="sldNum" sz="quarter" idx="12"/>
          </p:nvPr>
        </p:nvSpPr>
        <p:spPr/>
        <p:txBody>
          <a:bodyPr/>
          <a:lstStyle/>
          <a:p>
            <a:fld id="{C4A5F518-D799-4336-BB59-E0E34186B564}" type="slidenum">
              <a:rPr lang="en-GB" smtClean="0"/>
              <a:pPr/>
              <a:t>17</a:t>
            </a:fld>
            <a:endParaRPr lang="en-GB" dirty="0"/>
          </a:p>
        </p:txBody>
      </p:sp>
      <p:pic>
        <p:nvPicPr>
          <p:cNvPr id="5" name="Picture 4" descr="berlinwallfall.jpg"/>
          <p:cNvPicPr>
            <a:picLocks noChangeAspect="1"/>
          </p:cNvPicPr>
          <p:nvPr/>
        </p:nvPicPr>
        <p:blipFill>
          <a:blip r:embed="rId2" cstate="print"/>
          <a:stretch>
            <a:fillRect/>
          </a:stretch>
        </p:blipFill>
        <p:spPr>
          <a:xfrm>
            <a:off x="5334000" y="0"/>
            <a:ext cx="3810000" cy="2381250"/>
          </a:xfrm>
          <a:prstGeom prst="rect">
            <a:avLst/>
          </a:prstGeom>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New Labour 1</a:t>
            </a:r>
            <a:endParaRPr lang="en-GB" dirty="0"/>
          </a:p>
        </p:txBody>
      </p:sp>
      <p:sp>
        <p:nvSpPr>
          <p:cNvPr id="3" name="Content Placeholder 2"/>
          <p:cNvSpPr>
            <a:spLocks noGrp="1"/>
          </p:cNvSpPr>
          <p:nvPr>
            <p:ph idx="1"/>
          </p:nvPr>
        </p:nvSpPr>
        <p:spPr/>
        <p:txBody>
          <a:bodyPr>
            <a:normAutofit fontScale="85000" lnSpcReduction="10000"/>
          </a:bodyPr>
          <a:lstStyle/>
          <a:p>
            <a:r>
              <a:rPr lang="en-GB" dirty="0" smtClean="0"/>
              <a:t>It sought to blend market orientated economic policies with support for public services.</a:t>
            </a:r>
          </a:p>
          <a:p>
            <a:r>
              <a:rPr lang="en-GB" dirty="0" smtClean="0"/>
              <a:t>Market economics  - they accepted privatization, reduced power for Trade unions and deregulation.   The Bank of England was made semi independent in setting interest rates.</a:t>
            </a:r>
          </a:p>
          <a:p>
            <a:r>
              <a:rPr lang="en-GB" dirty="0" smtClean="0"/>
              <a:t>A big increase in spending on health and education after 2001.</a:t>
            </a:r>
          </a:p>
          <a:p>
            <a:r>
              <a:rPr lang="en-GB" dirty="0" smtClean="0"/>
              <a:t>Constitutional Reform - devolution, House of Lords, Bill of Rights, Freedom of Information Act Greater London authority.  Though electoral reform was dropped.</a:t>
            </a:r>
            <a:endParaRPr lang="en-GB" dirty="0"/>
          </a:p>
        </p:txBody>
      </p:sp>
      <p:sp>
        <p:nvSpPr>
          <p:cNvPr id="4" name="Slide Number Placeholder 3"/>
          <p:cNvSpPr>
            <a:spLocks noGrp="1"/>
          </p:cNvSpPr>
          <p:nvPr>
            <p:ph type="sldNum" sz="quarter" idx="12"/>
          </p:nvPr>
        </p:nvSpPr>
        <p:spPr/>
        <p:txBody>
          <a:bodyPr/>
          <a:lstStyle/>
          <a:p>
            <a:fld id="{C4A5F518-D799-4336-BB59-E0E34186B564}" type="slidenum">
              <a:rPr lang="en-GB" smtClean="0"/>
              <a:pPr/>
              <a:t>18</a:t>
            </a:fld>
            <a:endParaRPr lang="en-GB"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New Labour 2</a:t>
            </a:r>
            <a:endParaRPr lang="en-GB" dirty="0"/>
          </a:p>
        </p:txBody>
      </p:sp>
      <p:sp>
        <p:nvSpPr>
          <p:cNvPr id="3" name="Content Placeholder 2"/>
          <p:cNvSpPr>
            <a:spLocks noGrp="1"/>
          </p:cNvSpPr>
          <p:nvPr>
            <p:ph idx="1"/>
          </p:nvPr>
        </p:nvSpPr>
        <p:spPr/>
        <p:txBody>
          <a:bodyPr>
            <a:noAutofit/>
          </a:bodyPr>
          <a:lstStyle/>
          <a:p>
            <a:r>
              <a:rPr lang="en-GB" sz="2000" dirty="0" smtClean="0"/>
              <a:t>“Third way” Welfare </a:t>
            </a:r>
          </a:p>
          <a:p>
            <a:r>
              <a:rPr lang="en-GB" sz="2000" dirty="0" smtClean="0"/>
              <a:t>Blair believed that public services should be more market orientated and consumer responsive.  This produced more targeted benefits and public-private partnerships in</a:t>
            </a:r>
          </a:p>
          <a:p>
            <a:r>
              <a:rPr lang="en-GB" sz="2000" dirty="0" smtClean="0"/>
              <a:t>Community</a:t>
            </a:r>
            <a:r>
              <a:rPr lang="en-GB" sz="2000" b="1" dirty="0"/>
              <a:t> </a:t>
            </a:r>
            <a:endParaRPr lang="en-GB" sz="2000" dirty="0"/>
          </a:p>
          <a:p>
            <a:r>
              <a:rPr lang="en-GB" sz="2000" dirty="0"/>
              <a:t>This counteracts the individualism of the new right and avoids collectivism whilst relating to fraternity and cooperation. </a:t>
            </a:r>
            <a:endParaRPr lang="en-GB" sz="2000" dirty="0" smtClean="0"/>
          </a:p>
          <a:p>
            <a:r>
              <a:rPr lang="en-GB" sz="2000" dirty="0" smtClean="0"/>
              <a:t>Community  </a:t>
            </a:r>
            <a:r>
              <a:rPr lang="en-GB" sz="2000" dirty="0"/>
              <a:t>values suggest an unselfish concern for others, an inclusive interest for all rather than the divisions of class, and suggests small scale decentralised participation. It is similar to wet Conservative notions of 'one nation conservatism'. </a:t>
            </a:r>
            <a:endParaRPr lang="en-GB" sz="2000" dirty="0" smtClean="0"/>
          </a:p>
        </p:txBody>
      </p:sp>
      <p:sp>
        <p:nvSpPr>
          <p:cNvPr id="4" name="Slide Number Placeholder 3"/>
          <p:cNvSpPr>
            <a:spLocks noGrp="1"/>
          </p:cNvSpPr>
          <p:nvPr>
            <p:ph type="sldNum" sz="quarter" idx="12"/>
          </p:nvPr>
        </p:nvSpPr>
        <p:spPr/>
        <p:txBody>
          <a:bodyPr/>
          <a:lstStyle/>
          <a:p>
            <a:fld id="{C4A5F518-D799-4336-BB59-E0E34186B564}" type="slidenum">
              <a:rPr lang="en-GB" smtClean="0"/>
              <a:pPr/>
              <a:t>19</a:t>
            </a:fld>
            <a:endParaRPr lang="en-GB"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332656"/>
            <a:ext cx="7067128" cy="1143000"/>
          </a:xfrm>
        </p:spPr>
        <p:txBody>
          <a:bodyPr/>
          <a:lstStyle/>
          <a:p>
            <a:r>
              <a:rPr lang="en-GB" dirty="0" smtClean="0">
                <a:solidFill>
                  <a:schemeClr val="bg1"/>
                </a:solidFill>
              </a:rPr>
              <a:t>Labour Party Formation</a:t>
            </a:r>
            <a:endParaRPr lang="en-GB" dirty="0">
              <a:solidFill>
                <a:schemeClr val="bg1"/>
              </a:solidFill>
            </a:endParaRPr>
          </a:p>
        </p:txBody>
      </p:sp>
      <p:sp>
        <p:nvSpPr>
          <p:cNvPr id="3" name="Content Placeholder 2"/>
          <p:cNvSpPr>
            <a:spLocks noGrp="1"/>
          </p:cNvSpPr>
          <p:nvPr>
            <p:ph idx="1"/>
          </p:nvPr>
        </p:nvSpPr>
        <p:spPr>
          <a:xfrm>
            <a:off x="467544" y="2204864"/>
            <a:ext cx="8229600" cy="4525963"/>
          </a:xfrm>
        </p:spPr>
        <p:txBody>
          <a:bodyPr>
            <a:normAutofit fontScale="62500" lnSpcReduction="20000"/>
          </a:bodyPr>
          <a:lstStyle/>
          <a:p>
            <a:r>
              <a:rPr lang="en-GB" dirty="0">
                <a:solidFill>
                  <a:schemeClr val="bg1"/>
                </a:solidFill>
              </a:rPr>
              <a:t>The Labour Party was formed in 1900 by some of the trade unions and some small socialist parties. </a:t>
            </a:r>
            <a:endParaRPr lang="en-GB" dirty="0" smtClean="0">
              <a:solidFill>
                <a:schemeClr val="bg1"/>
              </a:solidFill>
            </a:endParaRPr>
          </a:p>
          <a:p>
            <a:r>
              <a:rPr lang="en-GB" dirty="0" smtClean="0">
                <a:solidFill>
                  <a:schemeClr val="bg1"/>
                </a:solidFill>
              </a:rPr>
              <a:t>Throughout </a:t>
            </a:r>
            <a:r>
              <a:rPr lang="en-GB" dirty="0">
                <a:solidFill>
                  <a:schemeClr val="bg1"/>
                </a:solidFill>
              </a:rPr>
              <a:t>its history there have been divisions between those on the left of the party who believe in </a:t>
            </a:r>
            <a:r>
              <a:rPr lang="en-GB" dirty="0" smtClean="0">
                <a:solidFill>
                  <a:schemeClr val="bg1"/>
                </a:solidFill>
              </a:rPr>
              <a:t>some form of socialism </a:t>
            </a:r>
            <a:r>
              <a:rPr lang="en-GB" dirty="0">
                <a:solidFill>
                  <a:schemeClr val="bg1"/>
                </a:solidFill>
              </a:rPr>
              <a:t>and the moderates or right wingers who believe more generally in reform</a:t>
            </a:r>
            <a:r>
              <a:rPr lang="en-GB" dirty="0" smtClean="0">
                <a:solidFill>
                  <a:schemeClr val="bg1"/>
                </a:solidFill>
              </a:rPr>
              <a:t>.</a:t>
            </a:r>
          </a:p>
          <a:p>
            <a:r>
              <a:rPr lang="en-US" dirty="0" smtClean="0">
                <a:solidFill>
                  <a:schemeClr val="bg1"/>
                </a:solidFill>
              </a:rPr>
              <a:t>“Socialism </a:t>
            </a:r>
            <a:r>
              <a:rPr lang="en-US" dirty="0">
                <a:solidFill>
                  <a:schemeClr val="bg1"/>
                </a:solidFill>
              </a:rPr>
              <a:t>is an ideology that covers beliefs ranging from revolutionary communism to reformist social democracy). The central idea of socialism is that people are social creatures who are bound together by a common humanity. The defining values of traditional socialism are:</a:t>
            </a:r>
            <a:endParaRPr lang="en-GB" dirty="0">
              <a:solidFill>
                <a:schemeClr val="bg1"/>
              </a:solidFill>
            </a:endParaRPr>
          </a:p>
          <a:p>
            <a:pPr lvl="0"/>
            <a:r>
              <a:rPr lang="en-US" dirty="0">
                <a:solidFill>
                  <a:schemeClr val="bg1"/>
                </a:solidFill>
              </a:rPr>
              <a:t>Fraternity — literally, brotherhood; bonds of sympathy and comradeship between people.</a:t>
            </a:r>
            <a:endParaRPr lang="en-GB" dirty="0">
              <a:solidFill>
                <a:schemeClr val="bg1"/>
              </a:solidFill>
            </a:endParaRPr>
          </a:p>
          <a:p>
            <a:pPr lvl="0"/>
            <a:r>
              <a:rPr lang="en-US" dirty="0">
                <a:solidFill>
                  <a:schemeClr val="bg1"/>
                </a:solidFill>
              </a:rPr>
              <a:t>Cooperation — a preference for people working together rather than competing with one another.</a:t>
            </a:r>
            <a:endParaRPr lang="en-GB" dirty="0">
              <a:solidFill>
                <a:schemeClr val="bg1"/>
              </a:solidFill>
            </a:endParaRPr>
          </a:p>
          <a:p>
            <a:pPr lvl="0"/>
            <a:r>
              <a:rPr lang="en-US" dirty="0">
                <a:solidFill>
                  <a:schemeClr val="bg1"/>
                </a:solidFill>
              </a:rPr>
              <a:t>Equality — the desire to abolish or at least reduce class divisions</a:t>
            </a:r>
            <a:r>
              <a:rPr lang="en-US" dirty="0" smtClean="0">
                <a:solidFill>
                  <a:schemeClr val="bg1"/>
                </a:solidFill>
              </a:rPr>
              <a:t>.”</a:t>
            </a:r>
          </a:p>
          <a:p>
            <a:pPr lvl="0">
              <a:buNone/>
            </a:pPr>
            <a:r>
              <a:rPr lang="en-US" dirty="0" smtClean="0">
                <a:solidFill>
                  <a:schemeClr val="bg1"/>
                </a:solidFill>
              </a:rPr>
              <a:t>Essentials  of British Politics Andrew Heywood 2011</a:t>
            </a:r>
            <a:endParaRPr lang="en-GB" dirty="0">
              <a:solidFill>
                <a:schemeClr val="bg1"/>
              </a:solidFill>
            </a:endParaRPr>
          </a:p>
          <a:p>
            <a:endParaRPr lang="en-GB" dirty="0"/>
          </a:p>
          <a:p>
            <a:endParaRPr lang="en-GB" dirty="0"/>
          </a:p>
        </p:txBody>
      </p:sp>
      <p:sp>
        <p:nvSpPr>
          <p:cNvPr id="4" name="Slide Number Placeholder 3"/>
          <p:cNvSpPr>
            <a:spLocks noGrp="1"/>
          </p:cNvSpPr>
          <p:nvPr>
            <p:ph type="sldNum" sz="quarter" idx="12"/>
          </p:nvPr>
        </p:nvSpPr>
        <p:spPr/>
        <p:txBody>
          <a:bodyPr/>
          <a:lstStyle/>
          <a:p>
            <a:fld id="{C4A5F518-D799-4336-BB59-E0E34186B564}" type="slidenum">
              <a:rPr lang="en-GB" smtClean="0"/>
              <a:pPr/>
              <a:t>2</a:t>
            </a:fld>
            <a:endParaRPr lang="en-GB" dirty="0"/>
          </a:p>
        </p:txBody>
      </p:sp>
      <p:pic>
        <p:nvPicPr>
          <p:cNvPr id="5" name="Picture 4" descr="Keir hardie.jpg"/>
          <p:cNvPicPr>
            <a:picLocks noChangeAspect="1"/>
          </p:cNvPicPr>
          <p:nvPr/>
        </p:nvPicPr>
        <p:blipFill>
          <a:blip r:embed="rId2" cstate="print"/>
          <a:stretch>
            <a:fillRect/>
          </a:stretch>
        </p:blipFill>
        <p:spPr>
          <a:xfrm>
            <a:off x="7740352" y="15821"/>
            <a:ext cx="1403648" cy="2245836"/>
          </a:xfrm>
          <a:prstGeom prst="rect">
            <a:avLst/>
          </a:prstGeom>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New Labour 3</a:t>
            </a:r>
            <a:endParaRPr lang="en-GB" dirty="0"/>
          </a:p>
        </p:txBody>
      </p:sp>
      <p:sp>
        <p:nvSpPr>
          <p:cNvPr id="3" name="Content Placeholder 2"/>
          <p:cNvSpPr>
            <a:spLocks noGrp="1"/>
          </p:cNvSpPr>
          <p:nvPr>
            <p:ph idx="1"/>
          </p:nvPr>
        </p:nvSpPr>
        <p:spPr/>
        <p:txBody>
          <a:bodyPr>
            <a:normAutofit lnSpcReduction="10000"/>
          </a:bodyPr>
          <a:lstStyle/>
          <a:p>
            <a:r>
              <a:rPr lang="en-GB" dirty="0" smtClean="0"/>
              <a:t>He also used the concept of a </a:t>
            </a:r>
            <a:r>
              <a:rPr lang="en-GB" b="1" dirty="0" smtClean="0"/>
              <a:t>stakeholder society</a:t>
            </a:r>
            <a:r>
              <a:rPr lang="en-GB" dirty="0" smtClean="0"/>
              <a:t> and a </a:t>
            </a:r>
            <a:r>
              <a:rPr lang="en-GB" b="1" dirty="0" smtClean="0"/>
              <a:t>stakeholder economy</a:t>
            </a:r>
            <a:r>
              <a:rPr lang="en-GB" dirty="0" smtClean="0"/>
              <a:t>. </a:t>
            </a:r>
          </a:p>
          <a:p>
            <a:r>
              <a:rPr lang="en-GB" dirty="0" smtClean="0"/>
              <a:t>This seems a fairly vague concept meaning that society needs to be inclusive of all members of the community  to strive together for a better society and more successful economy in which all can share. There is also an emphasis not only upon rights but also on the responsibility of people to others.</a:t>
            </a:r>
          </a:p>
        </p:txBody>
      </p:sp>
      <p:sp>
        <p:nvSpPr>
          <p:cNvPr id="4" name="Slide Number Placeholder 3"/>
          <p:cNvSpPr>
            <a:spLocks noGrp="1"/>
          </p:cNvSpPr>
          <p:nvPr>
            <p:ph type="sldNum" sz="quarter" idx="12"/>
          </p:nvPr>
        </p:nvSpPr>
        <p:spPr/>
        <p:txBody>
          <a:bodyPr/>
          <a:lstStyle/>
          <a:p>
            <a:fld id="{C4A5F518-D799-4336-BB59-E0E34186B564}" type="slidenum">
              <a:rPr lang="en-GB" smtClean="0"/>
              <a:pPr/>
              <a:t>20</a:t>
            </a:fld>
            <a:endParaRPr lang="en-GB"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Old Labour and New Labour</a:t>
            </a:r>
            <a:endParaRPr lang="en-GB" dirty="0"/>
          </a:p>
        </p:txBody>
      </p:sp>
      <p:graphicFrame>
        <p:nvGraphicFramePr>
          <p:cNvPr id="5" name="Content Placeholder 4"/>
          <p:cNvGraphicFramePr>
            <a:graphicFrameLocks noGrp="1"/>
          </p:cNvGraphicFramePr>
          <p:nvPr>
            <p:ph idx="1"/>
          </p:nvPr>
        </p:nvGraphicFramePr>
        <p:xfrm>
          <a:off x="457200" y="1600200"/>
          <a:ext cx="8229600" cy="2984520"/>
        </p:xfrm>
        <a:graphic>
          <a:graphicData uri="http://schemas.openxmlformats.org/drawingml/2006/table">
            <a:tbl>
              <a:tblPr firstRow="1" bandRow="1">
                <a:tableStyleId>{5C22544A-7EE6-4342-B048-85BDC9FD1C3A}</a:tableStyleId>
              </a:tblPr>
              <a:tblGrid>
                <a:gridCol w="4114800"/>
                <a:gridCol w="4114800"/>
              </a:tblGrid>
              <a:tr h="388640">
                <a:tc>
                  <a:txBody>
                    <a:bodyPr/>
                    <a:lstStyle/>
                    <a:p>
                      <a:r>
                        <a:rPr lang="en-GB" dirty="0" smtClean="0">
                          <a:solidFill>
                            <a:srgbClr val="FF0000"/>
                          </a:solidFill>
                        </a:rPr>
                        <a:t>Old Labour </a:t>
                      </a:r>
                      <a:endParaRPr lang="en-GB" dirty="0">
                        <a:solidFill>
                          <a:srgbClr val="FF0000"/>
                        </a:solidFill>
                      </a:endParaRPr>
                    </a:p>
                  </a:txBody>
                  <a:tcPr>
                    <a:solidFill>
                      <a:schemeClr val="accent3">
                        <a:lumMod val="20000"/>
                        <a:lumOff val="80000"/>
                      </a:schemeClr>
                    </a:solidFill>
                  </a:tcPr>
                </a:tc>
                <a:tc>
                  <a:txBody>
                    <a:bodyPr/>
                    <a:lstStyle/>
                    <a:p>
                      <a:r>
                        <a:rPr lang="en-GB" dirty="0" smtClean="0">
                          <a:solidFill>
                            <a:schemeClr val="accent6">
                              <a:lumMod val="60000"/>
                              <a:lumOff val="40000"/>
                            </a:schemeClr>
                          </a:solidFill>
                        </a:rPr>
                        <a:t>New Labour</a:t>
                      </a:r>
                      <a:endParaRPr lang="en-GB" dirty="0">
                        <a:solidFill>
                          <a:schemeClr val="accent6">
                            <a:lumMod val="60000"/>
                            <a:lumOff val="40000"/>
                          </a:schemeClr>
                        </a:solidFill>
                      </a:endParaRPr>
                    </a:p>
                  </a:txBody>
                  <a:tcPr>
                    <a:solidFill>
                      <a:schemeClr val="accent3">
                        <a:lumMod val="20000"/>
                        <a:lumOff val="80000"/>
                      </a:schemeClr>
                    </a:solidFill>
                  </a:tcPr>
                </a:tc>
              </a:tr>
              <a:tr h="370840">
                <a:tc>
                  <a:txBody>
                    <a:bodyPr/>
                    <a:lstStyle/>
                    <a:p>
                      <a:r>
                        <a:rPr lang="en-GB" dirty="0" smtClean="0">
                          <a:solidFill>
                            <a:srgbClr val="FF0000"/>
                          </a:solidFill>
                        </a:rPr>
                        <a:t>Ideological</a:t>
                      </a:r>
                      <a:endParaRPr lang="en-GB" dirty="0">
                        <a:solidFill>
                          <a:srgbClr val="FF0000"/>
                        </a:solidFill>
                      </a:endParaRPr>
                    </a:p>
                  </a:txBody>
                  <a:tcPr>
                    <a:solidFill>
                      <a:schemeClr val="accent3">
                        <a:lumMod val="20000"/>
                        <a:lumOff val="80000"/>
                      </a:schemeClr>
                    </a:solidFill>
                  </a:tcPr>
                </a:tc>
                <a:tc>
                  <a:txBody>
                    <a:bodyPr/>
                    <a:lstStyle/>
                    <a:p>
                      <a:r>
                        <a:rPr lang="en-GB" dirty="0" smtClean="0">
                          <a:solidFill>
                            <a:schemeClr val="accent6">
                              <a:lumMod val="60000"/>
                              <a:lumOff val="40000"/>
                            </a:schemeClr>
                          </a:solidFill>
                        </a:rPr>
                        <a:t>Pragmatic</a:t>
                      </a:r>
                      <a:endParaRPr lang="en-GB" dirty="0">
                        <a:solidFill>
                          <a:schemeClr val="accent6">
                            <a:lumMod val="60000"/>
                            <a:lumOff val="40000"/>
                          </a:schemeClr>
                        </a:solidFill>
                      </a:endParaRPr>
                    </a:p>
                  </a:txBody>
                  <a:tcPr>
                    <a:solidFill>
                      <a:schemeClr val="accent3">
                        <a:lumMod val="20000"/>
                        <a:lumOff val="80000"/>
                      </a:schemeClr>
                    </a:solidFill>
                  </a:tcPr>
                </a:tc>
              </a:tr>
              <a:tr h="370840">
                <a:tc>
                  <a:txBody>
                    <a:bodyPr/>
                    <a:lstStyle/>
                    <a:p>
                      <a:r>
                        <a:rPr lang="en-GB" dirty="0" smtClean="0">
                          <a:solidFill>
                            <a:srgbClr val="FF0000"/>
                          </a:solidFill>
                        </a:rPr>
                        <a:t>Working Class</a:t>
                      </a:r>
                      <a:endParaRPr lang="en-GB" dirty="0">
                        <a:solidFill>
                          <a:srgbClr val="FF0000"/>
                        </a:solidFill>
                      </a:endParaRPr>
                    </a:p>
                  </a:txBody>
                  <a:tcPr>
                    <a:solidFill>
                      <a:schemeClr val="accent3">
                        <a:lumMod val="20000"/>
                        <a:lumOff val="80000"/>
                      </a:schemeClr>
                    </a:solidFill>
                  </a:tcPr>
                </a:tc>
                <a:tc>
                  <a:txBody>
                    <a:bodyPr/>
                    <a:lstStyle/>
                    <a:p>
                      <a:r>
                        <a:rPr lang="en-GB" dirty="0" smtClean="0">
                          <a:solidFill>
                            <a:schemeClr val="accent6">
                              <a:lumMod val="60000"/>
                              <a:lumOff val="40000"/>
                            </a:schemeClr>
                          </a:solidFill>
                        </a:rPr>
                        <a:t>“Big Tent” politics</a:t>
                      </a:r>
                      <a:endParaRPr lang="en-GB" dirty="0">
                        <a:solidFill>
                          <a:schemeClr val="accent6">
                            <a:lumMod val="60000"/>
                            <a:lumOff val="40000"/>
                          </a:schemeClr>
                        </a:solidFill>
                      </a:endParaRPr>
                    </a:p>
                  </a:txBody>
                  <a:tcPr>
                    <a:solidFill>
                      <a:schemeClr val="accent3">
                        <a:lumMod val="20000"/>
                        <a:lumOff val="80000"/>
                      </a:schemeClr>
                    </a:solidFill>
                  </a:tcPr>
                </a:tc>
              </a:tr>
              <a:tr h="370840">
                <a:tc>
                  <a:txBody>
                    <a:bodyPr/>
                    <a:lstStyle/>
                    <a:p>
                      <a:r>
                        <a:rPr lang="en-GB" dirty="0" smtClean="0">
                          <a:solidFill>
                            <a:srgbClr val="FF0000"/>
                          </a:solidFill>
                        </a:rPr>
                        <a:t>Managed Economy</a:t>
                      </a:r>
                      <a:endParaRPr lang="en-GB" dirty="0">
                        <a:solidFill>
                          <a:srgbClr val="FF0000"/>
                        </a:solidFill>
                      </a:endParaRPr>
                    </a:p>
                  </a:txBody>
                  <a:tcPr>
                    <a:solidFill>
                      <a:schemeClr val="accent3">
                        <a:lumMod val="20000"/>
                        <a:lumOff val="80000"/>
                      </a:schemeClr>
                    </a:solidFill>
                  </a:tcPr>
                </a:tc>
                <a:tc>
                  <a:txBody>
                    <a:bodyPr/>
                    <a:lstStyle/>
                    <a:p>
                      <a:r>
                        <a:rPr lang="en-GB" dirty="0" smtClean="0">
                          <a:solidFill>
                            <a:schemeClr val="accent6">
                              <a:lumMod val="60000"/>
                              <a:lumOff val="40000"/>
                            </a:schemeClr>
                          </a:solidFill>
                        </a:rPr>
                        <a:t>Market Economy</a:t>
                      </a:r>
                      <a:endParaRPr lang="en-GB" dirty="0">
                        <a:solidFill>
                          <a:schemeClr val="accent6">
                            <a:lumMod val="60000"/>
                            <a:lumOff val="40000"/>
                          </a:schemeClr>
                        </a:solidFill>
                      </a:endParaRPr>
                    </a:p>
                  </a:txBody>
                  <a:tcPr>
                    <a:solidFill>
                      <a:schemeClr val="accent3">
                        <a:lumMod val="20000"/>
                        <a:lumOff val="80000"/>
                      </a:schemeClr>
                    </a:solidFill>
                  </a:tcPr>
                </a:tc>
              </a:tr>
              <a:tr h="370840">
                <a:tc>
                  <a:txBody>
                    <a:bodyPr/>
                    <a:lstStyle/>
                    <a:p>
                      <a:r>
                        <a:rPr lang="en-GB" dirty="0" smtClean="0">
                          <a:solidFill>
                            <a:srgbClr val="FF0000"/>
                          </a:solidFill>
                        </a:rPr>
                        <a:t>Social Justice</a:t>
                      </a:r>
                      <a:endParaRPr lang="en-GB" dirty="0">
                        <a:solidFill>
                          <a:srgbClr val="FF0000"/>
                        </a:solidFill>
                      </a:endParaRPr>
                    </a:p>
                  </a:txBody>
                  <a:tcPr>
                    <a:solidFill>
                      <a:schemeClr val="accent3">
                        <a:lumMod val="20000"/>
                        <a:lumOff val="80000"/>
                      </a:schemeClr>
                    </a:solidFill>
                  </a:tcPr>
                </a:tc>
                <a:tc>
                  <a:txBody>
                    <a:bodyPr/>
                    <a:lstStyle/>
                    <a:p>
                      <a:r>
                        <a:rPr lang="en-GB" dirty="0" smtClean="0">
                          <a:solidFill>
                            <a:schemeClr val="accent6">
                              <a:lumMod val="60000"/>
                              <a:lumOff val="40000"/>
                            </a:schemeClr>
                          </a:solidFill>
                        </a:rPr>
                        <a:t>Social Inclusion</a:t>
                      </a:r>
                      <a:endParaRPr lang="en-GB" dirty="0">
                        <a:solidFill>
                          <a:schemeClr val="accent6">
                            <a:lumMod val="60000"/>
                            <a:lumOff val="40000"/>
                          </a:schemeClr>
                        </a:solidFill>
                      </a:endParaRPr>
                    </a:p>
                  </a:txBody>
                  <a:tcPr>
                    <a:solidFill>
                      <a:schemeClr val="accent3">
                        <a:lumMod val="20000"/>
                        <a:lumOff val="80000"/>
                      </a:schemeClr>
                    </a:solidFill>
                  </a:tcPr>
                </a:tc>
              </a:tr>
              <a:tr h="370840">
                <a:tc>
                  <a:txBody>
                    <a:bodyPr/>
                    <a:lstStyle/>
                    <a:p>
                      <a:r>
                        <a:rPr lang="en-GB" dirty="0" smtClean="0">
                          <a:solidFill>
                            <a:srgbClr val="FF0000"/>
                          </a:solidFill>
                        </a:rPr>
                        <a:t>Universal Benefits</a:t>
                      </a:r>
                      <a:endParaRPr lang="en-GB" dirty="0">
                        <a:solidFill>
                          <a:srgbClr val="FF0000"/>
                        </a:solidFill>
                      </a:endParaRPr>
                    </a:p>
                  </a:txBody>
                  <a:tcPr>
                    <a:solidFill>
                      <a:schemeClr val="accent3">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solidFill>
                            <a:schemeClr val="accent6">
                              <a:lumMod val="60000"/>
                              <a:lumOff val="40000"/>
                            </a:schemeClr>
                          </a:solidFill>
                        </a:rPr>
                        <a:t>Targeted Benefits</a:t>
                      </a:r>
                      <a:endParaRPr lang="en-GB" dirty="0">
                        <a:solidFill>
                          <a:schemeClr val="accent6">
                            <a:lumMod val="60000"/>
                            <a:lumOff val="40000"/>
                          </a:schemeClr>
                        </a:solidFill>
                      </a:endParaRPr>
                    </a:p>
                  </a:txBody>
                  <a:tcPr>
                    <a:solidFill>
                      <a:schemeClr val="accent3">
                        <a:lumMod val="20000"/>
                        <a:lumOff val="80000"/>
                      </a:schemeClr>
                    </a:solidFill>
                  </a:tcPr>
                </a:tc>
              </a:tr>
              <a:tr h="370840">
                <a:tc>
                  <a:txBody>
                    <a:bodyPr/>
                    <a:lstStyle/>
                    <a:p>
                      <a:r>
                        <a:rPr lang="en-GB" dirty="0" smtClean="0">
                          <a:solidFill>
                            <a:srgbClr val="FF0000"/>
                          </a:solidFill>
                        </a:rPr>
                        <a:t>Cradle to grave welfare</a:t>
                      </a:r>
                      <a:endParaRPr lang="en-GB" dirty="0">
                        <a:solidFill>
                          <a:srgbClr val="FF0000"/>
                        </a:solidFill>
                      </a:endParaRPr>
                    </a:p>
                  </a:txBody>
                  <a:tcPr>
                    <a:solidFill>
                      <a:schemeClr val="accent3">
                        <a:lumMod val="20000"/>
                        <a:lumOff val="80000"/>
                      </a:schemeClr>
                    </a:solidFill>
                  </a:tcPr>
                </a:tc>
                <a:tc>
                  <a:txBody>
                    <a:bodyPr/>
                    <a:lstStyle/>
                    <a:p>
                      <a:r>
                        <a:rPr lang="en-GB" dirty="0" smtClean="0">
                          <a:solidFill>
                            <a:schemeClr val="accent6">
                              <a:lumMod val="60000"/>
                              <a:lumOff val="40000"/>
                            </a:schemeClr>
                          </a:solidFill>
                        </a:rPr>
                        <a:t>Welfare to Work</a:t>
                      </a:r>
                      <a:endParaRPr lang="en-GB" dirty="0">
                        <a:solidFill>
                          <a:schemeClr val="accent6">
                            <a:lumMod val="60000"/>
                            <a:lumOff val="40000"/>
                          </a:schemeClr>
                        </a:solidFill>
                      </a:endParaRPr>
                    </a:p>
                  </a:txBody>
                  <a:tcPr>
                    <a:solidFill>
                      <a:schemeClr val="accent3">
                        <a:lumMod val="20000"/>
                        <a:lumOff val="80000"/>
                      </a:schemeClr>
                    </a:solidFill>
                  </a:tcPr>
                </a:tc>
              </a:tr>
              <a:tr h="370840">
                <a:tc>
                  <a:txBody>
                    <a:bodyPr/>
                    <a:lstStyle/>
                    <a:p>
                      <a:r>
                        <a:rPr lang="en-GB" dirty="0" smtClean="0">
                          <a:solidFill>
                            <a:srgbClr val="FF0000"/>
                          </a:solidFill>
                        </a:rPr>
                        <a:t>Traditional constitution</a:t>
                      </a:r>
                      <a:endParaRPr lang="en-GB" dirty="0">
                        <a:solidFill>
                          <a:srgbClr val="FF0000"/>
                        </a:solidFill>
                      </a:endParaRPr>
                    </a:p>
                  </a:txBody>
                  <a:tcPr>
                    <a:solidFill>
                      <a:schemeClr val="accent3">
                        <a:lumMod val="20000"/>
                        <a:lumOff val="80000"/>
                      </a:schemeClr>
                    </a:solidFill>
                  </a:tcPr>
                </a:tc>
                <a:tc>
                  <a:txBody>
                    <a:bodyPr/>
                    <a:lstStyle/>
                    <a:p>
                      <a:r>
                        <a:rPr lang="en-GB" dirty="0" smtClean="0">
                          <a:solidFill>
                            <a:schemeClr val="accent6">
                              <a:lumMod val="60000"/>
                              <a:lumOff val="40000"/>
                            </a:schemeClr>
                          </a:solidFill>
                        </a:rPr>
                        <a:t>Constitutional reform</a:t>
                      </a:r>
                      <a:endParaRPr lang="en-GB" dirty="0">
                        <a:solidFill>
                          <a:schemeClr val="accent6">
                            <a:lumMod val="60000"/>
                            <a:lumOff val="40000"/>
                          </a:schemeClr>
                        </a:solidFill>
                      </a:endParaRPr>
                    </a:p>
                  </a:txBody>
                  <a:tcPr>
                    <a:solidFill>
                      <a:schemeClr val="accent3">
                        <a:lumMod val="20000"/>
                        <a:lumOff val="80000"/>
                      </a:schemeClr>
                    </a:solidFill>
                  </a:tcPr>
                </a:tc>
              </a:tr>
            </a:tbl>
          </a:graphicData>
        </a:graphic>
      </p:graphicFrame>
      <p:sp>
        <p:nvSpPr>
          <p:cNvPr id="4" name="Slide Number Placeholder 3"/>
          <p:cNvSpPr>
            <a:spLocks noGrp="1"/>
          </p:cNvSpPr>
          <p:nvPr>
            <p:ph type="sldNum" sz="quarter" idx="12"/>
          </p:nvPr>
        </p:nvSpPr>
        <p:spPr/>
        <p:txBody>
          <a:bodyPr/>
          <a:lstStyle/>
          <a:p>
            <a:fld id="{C4A5F518-D799-4336-BB59-E0E34186B564}" type="slidenum">
              <a:rPr lang="en-GB" smtClean="0"/>
              <a:pPr/>
              <a:t>21</a:t>
            </a:fld>
            <a:endParaRPr lang="en-GB"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Labour under Brown 2007-10</a:t>
            </a:r>
            <a:endParaRPr lang="en-GB" dirty="0"/>
          </a:p>
        </p:txBody>
      </p:sp>
      <p:sp>
        <p:nvSpPr>
          <p:cNvPr id="3" name="Content Placeholder 2"/>
          <p:cNvSpPr>
            <a:spLocks noGrp="1"/>
          </p:cNvSpPr>
          <p:nvPr>
            <p:ph idx="1"/>
          </p:nvPr>
        </p:nvSpPr>
        <p:spPr>
          <a:xfrm>
            <a:off x="457200" y="1600200"/>
            <a:ext cx="5987008" cy="4781128"/>
          </a:xfrm>
        </p:spPr>
        <p:txBody>
          <a:bodyPr>
            <a:normAutofit/>
          </a:bodyPr>
          <a:lstStyle/>
          <a:p>
            <a:r>
              <a:rPr lang="en-GB" dirty="0" smtClean="0"/>
              <a:t>This was dominated by the financial crisis beginning in 2008.</a:t>
            </a:r>
          </a:p>
          <a:p>
            <a:r>
              <a:rPr lang="en-GB" dirty="0" smtClean="0"/>
              <a:t>The government put £37B into HBOS, the Royal Bank of Scotland and Lloyds TSB which were partly nationalised.</a:t>
            </a:r>
          </a:p>
          <a:p>
            <a:r>
              <a:rPr lang="en-GB" dirty="0" smtClean="0"/>
              <a:t>Interest rates were reduced – a monetary stimulus</a:t>
            </a:r>
          </a:p>
        </p:txBody>
      </p:sp>
      <p:sp>
        <p:nvSpPr>
          <p:cNvPr id="4" name="Slide Number Placeholder 3"/>
          <p:cNvSpPr>
            <a:spLocks noGrp="1"/>
          </p:cNvSpPr>
          <p:nvPr>
            <p:ph type="sldNum" sz="quarter" idx="12"/>
          </p:nvPr>
        </p:nvSpPr>
        <p:spPr/>
        <p:txBody>
          <a:bodyPr/>
          <a:lstStyle/>
          <a:p>
            <a:fld id="{C4A5F518-D799-4336-BB59-E0E34186B564}" type="slidenum">
              <a:rPr lang="en-GB" smtClean="0"/>
              <a:pPr/>
              <a:t>22</a:t>
            </a:fld>
            <a:endParaRPr lang="en-GB" dirty="0"/>
          </a:p>
        </p:txBody>
      </p:sp>
      <p:pic>
        <p:nvPicPr>
          <p:cNvPr id="5" name="Picture 4" descr="GordonBrown1234_cropped_.jpg"/>
          <p:cNvPicPr>
            <a:picLocks noChangeAspect="1"/>
          </p:cNvPicPr>
          <p:nvPr/>
        </p:nvPicPr>
        <p:blipFill>
          <a:blip r:embed="rId2" cstate="print"/>
          <a:stretch>
            <a:fillRect/>
          </a:stretch>
        </p:blipFill>
        <p:spPr>
          <a:xfrm>
            <a:off x="6607876" y="1681467"/>
            <a:ext cx="2536124" cy="3619741"/>
          </a:xfrm>
          <a:prstGeom prst="rect">
            <a:avLst/>
          </a:prstGeom>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Labour under Brown 2007-10</a:t>
            </a:r>
            <a:endParaRPr lang="en-GB" dirty="0"/>
          </a:p>
        </p:txBody>
      </p:sp>
      <p:sp>
        <p:nvSpPr>
          <p:cNvPr id="3" name="Content Placeholder 2"/>
          <p:cNvSpPr>
            <a:spLocks noGrp="1"/>
          </p:cNvSpPr>
          <p:nvPr>
            <p:ph idx="1"/>
          </p:nvPr>
        </p:nvSpPr>
        <p:spPr/>
        <p:txBody>
          <a:bodyPr/>
          <a:lstStyle/>
          <a:p>
            <a:r>
              <a:rPr lang="en-GB" dirty="0" smtClean="0"/>
              <a:t>Spending was dramatically increased – a fiscal </a:t>
            </a:r>
            <a:r>
              <a:rPr lang="en-GB" dirty="0" smtClean="0"/>
              <a:t>stimulus. </a:t>
            </a:r>
            <a:r>
              <a:rPr lang="en-GB" dirty="0" smtClean="0"/>
              <a:t>The idea was to stimulate demand and promote growth – the idea is that the deficit will shrink as tax revenues are increased.</a:t>
            </a:r>
          </a:p>
          <a:p>
            <a:endParaRPr lang="en-GB" dirty="0"/>
          </a:p>
        </p:txBody>
      </p:sp>
      <p:sp>
        <p:nvSpPr>
          <p:cNvPr id="4" name="Slide Number Placeholder 3"/>
          <p:cNvSpPr>
            <a:spLocks noGrp="1"/>
          </p:cNvSpPr>
          <p:nvPr>
            <p:ph type="sldNum" sz="quarter" idx="12"/>
          </p:nvPr>
        </p:nvSpPr>
        <p:spPr/>
        <p:txBody>
          <a:bodyPr/>
          <a:lstStyle/>
          <a:p>
            <a:fld id="{C4A5F518-D799-4336-BB59-E0E34186B564}" type="slidenum">
              <a:rPr lang="en-GB" smtClean="0"/>
              <a:pPr/>
              <a:t>23</a:t>
            </a:fld>
            <a:endParaRPr lang="en-GB"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Labour under </a:t>
            </a:r>
            <a:r>
              <a:rPr lang="en-GB" dirty="0" err="1" smtClean="0"/>
              <a:t>Miliband</a:t>
            </a:r>
            <a:r>
              <a:rPr lang="en-GB" dirty="0" smtClean="0"/>
              <a:t> 1</a:t>
            </a:r>
            <a:endParaRPr lang="en-GB" dirty="0"/>
          </a:p>
        </p:txBody>
      </p:sp>
      <p:sp>
        <p:nvSpPr>
          <p:cNvPr id="3" name="Content Placeholder 2"/>
          <p:cNvSpPr>
            <a:spLocks noGrp="1"/>
          </p:cNvSpPr>
          <p:nvPr>
            <p:ph idx="1"/>
          </p:nvPr>
        </p:nvSpPr>
        <p:spPr>
          <a:xfrm>
            <a:off x="457200" y="1600200"/>
            <a:ext cx="6275040" cy="4525963"/>
          </a:xfrm>
        </p:spPr>
        <p:txBody>
          <a:bodyPr>
            <a:normAutofit fontScale="85000" lnSpcReduction="20000"/>
          </a:bodyPr>
          <a:lstStyle/>
          <a:p>
            <a:r>
              <a:rPr lang="en-GB" dirty="0" smtClean="0"/>
              <a:t>A return to Keynesianism Labour argues that the coalition’s cuts are to hard and to harsh and that there should be a fiscal stimulus to the economy to promote growth.</a:t>
            </a:r>
          </a:p>
          <a:p>
            <a:r>
              <a:rPr lang="en-GB" dirty="0" smtClean="0"/>
              <a:t>It </a:t>
            </a:r>
            <a:r>
              <a:rPr lang="en-GB" dirty="0" smtClean="0"/>
              <a:t>appears that New Labour is on the wane</a:t>
            </a:r>
            <a:r>
              <a:rPr lang="en-GB" dirty="0" smtClean="0"/>
              <a:t>.</a:t>
            </a:r>
          </a:p>
          <a:p>
            <a:r>
              <a:rPr lang="en-GB" dirty="0"/>
              <a:t>a Mansion Tax on properties worth more than £2 million </a:t>
            </a:r>
            <a:r>
              <a:rPr lang="en-GB" dirty="0"/>
              <a:t> </a:t>
            </a:r>
            <a:r>
              <a:rPr lang="en-GB" dirty="0" smtClean="0"/>
              <a:t>to fund the NHS.</a:t>
            </a:r>
          </a:p>
          <a:p>
            <a:r>
              <a:rPr lang="en-GB" dirty="0"/>
              <a:t>an Income Tax cut for 25 million workers by halving the lowest rate of Income Tax to just 10%</a:t>
            </a:r>
            <a:endParaRPr lang="en-GB" dirty="0"/>
          </a:p>
        </p:txBody>
      </p:sp>
      <p:sp>
        <p:nvSpPr>
          <p:cNvPr id="4" name="Slide Number Placeholder 3"/>
          <p:cNvSpPr>
            <a:spLocks noGrp="1"/>
          </p:cNvSpPr>
          <p:nvPr>
            <p:ph type="sldNum" sz="quarter" idx="12"/>
          </p:nvPr>
        </p:nvSpPr>
        <p:spPr/>
        <p:txBody>
          <a:bodyPr/>
          <a:lstStyle/>
          <a:p>
            <a:fld id="{C4A5F518-D799-4336-BB59-E0E34186B564}" type="slidenum">
              <a:rPr lang="en-GB" smtClean="0"/>
              <a:pPr/>
              <a:t>24</a:t>
            </a:fld>
            <a:endParaRPr lang="en-GB" dirty="0"/>
          </a:p>
        </p:txBody>
      </p:sp>
      <p:pic>
        <p:nvPicPr>
          <p:cNvPr id="5" name="Picture 4" descr="edmiliband.jpg"/>
          <p:cNvPicPr>
            <a:picLocks noChangeAspect="1"/>
          </p:cNvPicPr>
          <p:nvPr/>
        </p:nvPicPr>
        <p:blipFill>
          <a:blip r:embed="rId2" cstate="print"/>
          <a:srcRect l="8104" r="43426"/>
          <a:stretch>
            <a:fillRect/>
          </a:stretch>
        </p:blipFill>
        <p:spPr>
          <a:xfrm>
            <a:off x="6732240" y="1760808"/>
            <a:ext cx="2411760" cy="3115248"/>
          </a:xfrm>
          <a:prstGeom prst="rect">
            <a:avLst/>
          </a:prstGeom>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Labour under </a:t>
            </a:r>
            <a:r>
              <a:rPr lang="en-GB" dirty="0" err="1" smtClean="0"/>
              <a:t>Miliband</a:t>
            </a:r>
            <a:r>
              <a:rPr lang="en-GB" dirty="0" smtClean="0"/>
              <a:t> 2</a:t>
            </a:r>
            <a:endParaRPr lang="en-GB" dirty="0"/>
          </a:p>
        </p:txBody>
      </p:sp>
      <p:sp>
        <p:nvSpPr>
          <p:cNvPr id="3" name="Content Placeholder 2"/>
          <p:cNvSpPr>
            <a:spLocks noGrp="1"/>
          </p:cNvSpPr>
          <p:nvPr>
            <p:ph idx="1"/>
          </p:nvPr>
        </p:nvSpPr>
        <p:spPr/>
        <p:txBody>
          <a:bodyPr>
            <a:normAutofit fontScale="85000" lnSpcReduction="20000"/>
          </a:bodyPr>
          <a:lstStyle/>
          <a:p>
            <a:r>
              <a:rPr lang="en-GB" dirty="0" smtClean="0"/>
              <a:t>Bring back </a:t>
            </a:r>
            <a:r>
              <a:rPr lang="en-GB" dirty="0"/>
              <a:t>the 50p rate for High </a:t>
            </a:r>
            <a:r>
              <a:rPr lang="en-GB" dirty="0" smtClean="0"/>
              <a:t>Earners.</a:t>
            </a:r>
          </a:p>
          <a:p>
            <a:r>
              <a:rPr lang="en-GB" dirty="0"/>
              <a:t>No more borrowing to pay for day to day spending &amp; this will be enshrined in tough new fiscal </a:t>
            </a:r>
            <a:r>
              <a:rPr lang="en-GB" dirty="0" smtClean="0"/>
              <a:t>rules.</a:t>
            </a:r>
          </a:p>
          <a:p>
            <a:r>
              <a:rPr lang="en-GB" dirty="0" smtClean="0"/>
              <a:t>Repeal the </a:t>
            </a:r>
            <a:r>
              <a:rPr lang="en-GB" dirty="0"/>
              <a:t>Tory NHS Act of 2012 that accelerated NHS privatisation &amp; subjected the NHS to EU Competition </a:t>
            </a:r>
            <a:r>
              <a:rPr lang="en-GB" dirty="0" smtClean="0"/>
              <a:t>Laws.</a:t>
            </a:r>
          </a:p>
          <a:p>
            <a:r>
              <a:rPr lang="en-GB" dirty="0" smtClean="0"/>
              <a:t>A law </a:t>
            </a:r>
            <a:r>
              <a:rPr lang="en-GB" dirty="0"/>
              <a:t>making Private Health, and other firms subject to the Freedom of Information </a:t>
            </a:r>
            <a:r>
              <a:rPr lang="en-GB" dirty="0" smtClean="0"/>
              <a:t>Act.</a:t>
            </a:r>
          </a:p>
          <a:p>
            <a:r>
              <a:rPr lang="en-GB" dirty="0" smtClean="0"/>
              <a:t>More powers </a:t>
            </a:r>
            <a:r>
              <a:rPr lang="en-GB" dirty="0"/>
              <a:t>to Local </a:t>
            </a:r>
            <a:r>
              <a:rPr lang="en-GB" dirty="0" smtClean="0"/>
              <a:t>Councils.</a:t>
            </a:r>
          </a:p>
          <a:p>
            <a:r>
              <a:rPr lang="en-GB" dirty="0" smtClean="0"/>
              <a:t>Tax breaks </a:t>
            </a:r>
            <a:r>
              <a:rPr lang="en-GB" dirty="0"/>
              <a:t>to firms who pay the Living </a:t>
            </a:r>
            <a:r>
              <a:rPr lang="en-GB" dirty="0" smtClean="0"/>
              <a:t>Wage.</a:t>
            </a:r>
          </a:p>
          <a:p>
            <a:r>
              <a:rPr lang="en-GB" dirty="0" smtClean="0"/>
              <a:t>Minimum </a:t>
            </a:r>
            <a:r>
              <a:rPr lang="en-GB" dirty="0"/>
              <a:t>Wage </a:t>
            </a:r>
            <a:r>
              <a:rPr lang="en-GB" dirty="0" smtClean="0"/>
              <a:t>to have </a:t>
            </a:r>
            <a:r>
              <a:rPr lang="en-GB" dirty="0"/>
              <a:t>its value </a:t>
            </a:r>
            <a:r>
              <a:rPr lang="en-GB" dirty="0" smtClean="0"/>
              <a:t>restored.</a:t>
            </a:r>
          </a:p>
          <a:p>
            <a:endParaRPr lang="en-GB" dirty="0"/>
          </a:p>
        </p:txBody>
      </p:sp>
      <p:sp>
        <p:nvSpPr>
          <p:cNvPr id="4" name="Slide Number Placeholder 3"/>
          <p:cNvSpPr>
            <a:spLocks noGrp="1"/>
          </p:cNvSpPr>
          <p:nvPr>
            <p:ph type="sldNum" sz="quarter" idx="12"/>
          </p:nvPr>
        </p:nvSpPr>
        <p:spPr/>
        <p:txBody>
          <a:bodyPr/>
          <a:lstStyle/>
          <a:p>
            <a:fld id="{C4A5F518-D799-4336-BB59-E0E34186B564}" type="slidenum">
              <a:rPr lang="en-GB" smtClean="0"/>
              <a:pPr/>
              <a:t>25</a:t>
            </a:fld>
            <a:endParaRPr lang="en-GB" dirty="0"/>
          </a:p>
        </p:txBody>
      </p:sp>
    </p:spTree>
    <p:extLst>
      <p:ext uri="{BB962C8B-B14F-4D97-AF65-F5344CB8AC3E}">
        <p14:creationId xmlns:p14="http://schemas.microsoft.com/office/powerpoint/2010/main" val="29933551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Labour under </a:t>
            </a:r>
            <a:r>
              <a:rPr lang="en-GB" dirty="0" err="1" smtClean="0"/>
              <a:t>Miliband</a:t>
            </a:r>
            <a:r>
              <a:rPr lang="en-GB" dirty="0" smtClean="0"/>
              <a:t> 3</a:t>
            </a:r>
            <a:endParaRPr lang="en-GB" dirty="0"/>
          </a:p>
        </p:txBody>
      </p:sp>
      <p:sp>
        <p:nvSpPr>
          <p:cNvPr id="3" name="Content Placeholder 2"/>
          <p:cNvSpPr>
            <a:spLocks noGrp="1"/>
          </p:cNvSpPr>
          <p:nvPr>
            <p:ph idx="1"/>
          </p:nvPr>
        </p:nvSpPr>
        <p:spPr>
          <a:xfrm>
            <a:off x="457200" y="1124744"/>
            <a:ext cx="8229600" cy="5544616"/>
          </a:xfrm>
        </p:spPr>
        <p:txBody>
          <a:bodyPr>
            <a:normAutofit/>
          </a:bodyPr>
          <a:lstStyle/>
          <a:p>
            <a:r>
              <a:rPr lang="en-GB" dirty="0"/>
              <a:t>Build 200,000 homes, with a special focus on Social Rentals, a year by 2020.</a:t>
            </a:r>
          </a:p>
          <a:p>
            <a:r>
              <a:rPr lang="en-GB" dirty="0"/>
              <a:t>cap rail fares by preventing Rail Fares rising more than 1% above inflation        </a:t>
            </a:r>
          </a:p>
          <a:p>
            <a:r>
              <a:rPr lang="en-GB" dirty="0" smtClean="0"/>
              <a:t>Repeal the Bedroom Tax.</a:t>
            </a:r>
          </a:p>
          <a:p>
            <a:r>
              <a:rPr lang="en-GB" dirty="0" smtClean="0"/>
              <a:t>Freeze fuel prices.</a:t>
            </a:r>
          </a:p>
        </p:txBody>
      </p:sp>
      <p:sp>
        <p:nvSpPr>
          <p:cNvPr id="4" name="Slide Number Placeholder 3"/>
          <p:cNvSpPr>
            <a:spLocks noGrp="1"/>
          </p:cNvSpPr>
          <p:nvPr>
            <p:ph type="sldNum" sz="quarter" idx="12"/>
          </p:nvPr>
        </p:nvSpPr>
        <p:spPr/>
        <p:txBody>
          <a:bodyPr/>
          <a:lstStyle/>
          <a:p>
            <a:fld id="{C4A5F518-D799-4336-BB59-E0E34186B564}" type="slidenum">
              <a:rPr lang="en-GB" smtClean="0"/>
              <a:pPr/>
              <a:t>26</a:t>
            </a:fld>
            <a:endParaRPr lang="en-GB" dirty="0"/>
          </a:p>
        </p:txBody>
      </p:sp>
    </p:spTree>
    <p:extLst>
      <p:ext uri="{BB962C8B-B14F-4D97-AF65-F5344CB8AC3E}">
        <p14:creationId xmlns:p14="http://schemas.microsoft.com/office/powerpoint/2010/main" val="288492796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p:spPr>
        <p:txBody>
          <a:bodyPr/>
          <a:lstStyle/>
          <a:p>
            <a:r>
              <a:rPr lang="en-GB" dirty="0"/>
              <a:t>Labour under </a:t>
            </a:r>
            <a:r>
              <a:rPr lang="en-GB" dirty="0" err="1" smtClean="0"/>
              <a:t>Miliband</a:t>
            </a:r>
            <a:r>
              <a:rPr lang="en-GB" dirty="0" smtClean="0"/>
              <a:t> 4</a:t>
            </a:r>
            <a:endParaRPr lang="en-GB" dirty="0"/>
          </a:p>
        </p:txBody>
      </p:sp>
      <p:sp>
        <p:nvSpPr>
          <p:cNvPr id="3" name="Content Placeholder 2"/>
          <p:cNvSpPr>
            <a:spLocks noGrp="1"/>
          </p:cNvSpPr>
          <p:nvPr>
            <p:ph idx="1"/>
          </p:nvPr>
        </p:nvSpPr>
        <p:spPr>
          <a:xfrm>
            <a:off x="457200" y="1124744"/>
            <a:ext cx="8229600" cy="5328592"/>
          </a:xfrm>
        </p:spPr>
        <p:txBody>
          <a:bodyPr>
            <a:normAutofit fontScale="55000" lnSpcReduction="20000"/>
          </a:bodyPr>
          <a:lstStyle/>
          <a:p>
            <a:r>
              <a:rPr lang="en-GB" dirty="0"/>
              <a:t>Tougher stance on immigration.</a:t>
            </a:r>
          </a:p>
          <a:p>
            <a:endParaRPr lang="en-GB" b="1" dirty="0"/>
          </a:p>
          <a:p>
            <a:r>
              <a:rPr lang="en-GB" b="1" dirty="0"/>
              <a:t>1. “Action to ensure that when people cross our borders they are counted – in and out – so we know who is here, who has gone home and who has stayed so we can deal with illegal immigration.”</a:t>
            </a:r>
            <a:endParaRPr lang="en-GB" dirty="0"/>
          </a:p>
          <a:p>
            <a:endParaRPr lang="en-GB" b="1" dirty="0"/>
          </a:p>
          <a:p>
            <a:r>
              <a:rPr lang="en-GB" b="1" dirty="0"/>
              <a:t>2. “Introduce a law to make it a criminal offence to exploit workers, wherever they come from, with the aim of illegally undercutting wages or conditions here.”</a:t>
            </a:r>
            <a:endParaRPr lang="en-GB" dirty="0"/>
          </a:p>
          <a:p>
            <a:endParaRPr lang="en-GB" b="1" dirty="0"/>
          </a:p>
          <a:p>
            <a:r>
              <a:rPr lang="en-GB" b="1" dirty="0"/>
              <a:t>3. “Tackle specific problems, for example, introducing laws preventing recruitment agencies hiring only from abroad and those that allow them to exploit loopholes to undercut directly employed staff.”</a:t>
            </a:r>
            <a:endParaRPr lang="en-GB" dirty="0"/>
          </a:p>
          <a:p>
            <a:endParaRPr lang="en-GB" b="1" dirty="0"/>
          </a:p>
          <a:p>
            <a:r>
              <a:rPr lang="en-GB" b="1" dirty="0"/>
              <a:t>4. “Make sure opportunities are available for our young people here…a Labour government will require any large employer who hires a skilled worker from outside the EU to train apprentices here.”</a:t>
            </a:r>
            <a:endParaRPr lang="en-GB" dirty="0"/>
          </a:p>
          <a:p>
            <a:endParaRPr lang="en-GB" b="1" dirty="0"/>
          </a:p>
          <a:p>
            <a:r>
              <a:rPr lang="en-GB" b="1" dirty="0"/>
              <a:t>5. “People also want to know that when people come here, they will play a full part in our society. It’s good for all of us… a Labour government would ensure that public sector workers in public-facing roles have minimum standards of English.”</a:t>
            </a:r>
            <a:r>
              <a:rPr lang="en-GB" dirty="0"/>
              <a:t> </a:t>
            </a:r>
          </a:p>
          <a:p>
            <a:endParaRPr lang="en-GB" dirty="0"/>
          </a:p>
        </p:txBody>
      </p:sp>
      <p:sp>
        <p:nvSpPr>
          <p:cNvPr id="4" name="Slide Number Placeholder 3"/>
          <p:cNvSpPr>
            <a:spLocks noGrp="1"/>
          </p:cNvSpPr>
          <p:nvPr>
            <p:ph type="sldNum" sz="quarter" idx="12"/>
          </p:nvPr>
        </p:nvSpPr>
        <p:spPr/>
        <p:txBody>
          <a:bodyPr/>
          <a:lstStyle/>
          <a:p>
            <a:fld id="{C4A5F518-D799-4336-BB59-E0E34186B564}" type="slidenum">
              <a:rPr lang="en-GB" smtClean="0"/>
              <a:pPr/>
              <a:t>27</a:t>
            </a:fld>
            <a:endParaRPr lang="en-GB" dirty="0"/>
          </a:p>
        </p:txBody>
      </p:sp>
    </p:spTree>
    <p:extLst>
      <p:ext uri="{BB962C8B-B14F-4D97-AF65-F5344CB8AC3E}">
        <p14:creationId xmlns:p14="http://schemas.microsoft.com/office/powerpoint/2010/main" val="66277287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Conclusion</a:t>
            </a:r>
            <a:endParaRPr lang="en-GB" dirty="0"/>
          </a:p>
        </p:txBody>
      </p:sp>
      <p:sp>
        <p:nvSpPr>
          <p:cNvPr id="3" name="Content Placeholder 2"/>
          <p:cNvSpPr>
            <a:spLocks noGrp="1"/>
          </p:cNvSpPr>
          <p:nvPr>
            <p:ph idx="1"/>
          </p:nvPr>
        </p:nvSpPr>
        <p:spPr/>
        <p:txBody>
          <a:bodyPr>
            <a:normAutofit fontScale="85000" lnSpcReduction="10000"/>
          </a:bodyPr>
          <a:lstStyle/>
          <a:p>
            <a:r>
              <a:rPr lang="en-GB" dirty="0"/>
              <a:t>Fundamentally the modern Labour party resembles a moderate European Social Democratic Party. It has no commitment to nationalisation.</a:t>
            </a:r>
          </a:p>
          <a:p>
            <a:r>
              <a:rPr lang="en-GB" dirty="0" smtClean="0"/>
              <a:t>There is a tendency for the Labour party to become more left wing after a period in office – where some disappointed by what was achieved gain more influence.</a:t>
            </a:r>
          </a:p>
          <a:p>
            <a:r>
              <a:rPr lang="en-GB" dirty="0" smtClean="0"/>
              <a:t>However since changes have made the conference less powerful and increased the power of the leader this may be less prevalent.</a:t>
            </a:r>
          </a:p>
          <a:p>
            <a:r>
              <a:rPr lang="en-GB" dirty="0" smtClean="0"/>
              <a:t>It is less ideological and more of a catch all party.</a:t>
            </a:r>
            <a:endParaRPr lang="en-GB" dirty="0"/>
          </a:p>
          <a:p>
            <a:endParaRPr lang="en-GB" dirty="0"/>
          </a:p>
        </p:txBody>
      </p:sp>
      <p:sp>
        <p:nvSpPr>
          <p:cNvPr id="4" name="Slide Number Placeholder 3"/>
          <p:cNvSpPr>
            <a:spLocks noGrp="1"/>
          </p:cNvSpPr>
          <p:nvPr>
            <p:ph type="sldNum" sz="quarter" idx="12"/>
          </p:nvPr>
        </p:nvSpPr>
        <p:spPr/>
        <p:txBody>
          <a:bodyPr/>
          <a:lstStyle/>
          <a:p>
            <a:fld id="{C4A5F518-D799-4336-BB59-E0E34186B564}" type="slidenum">
              <a:rPr lang="en-GB" smtClean="0"/>
              <a:pPr/>
              <a:t>28</a:t>
            </a:fld>
            <a:endParaRPr lang="en-GB"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Labour Ideas and Policies 1</a:t>
            </a:r>
            <a:endParaRPr lang="en-GB" dirty="0"/>
          </a:p>
        </p:txBody>
      </p:sp>
      <p:sp>
        <p:nvSpPr>
          <p:cNvPr id="3" name="Content Placeholder 2"/>
          <p:cNvSpPr>
            <a:spLocks noGrp="1"/>
          </p:cNvSpPr>
          <p:nvPr>
            <p:ph idx="1"/>
          </p:nvPr>
        </p:nvSpPr>
        <p:spPr/>
        <p:txBody>
          <a:bodyPr>
            <a:normAutofit fontScale="70000" lnSpcReduction="20000"/>
          </a:bodyPr>
          <a:lstStyle/>
          <a:p>
            <a:r>
              <a:rPr lang="en-GB" smtClean="0"/>
              <a:t>Clause IV of the Labour party constitution 1918 stated that the aim of the Labour Party was the common ownership of the means of production distribution and exchange. </a:t>
            </a:r>
          </a:p>
          <a:p>
            <a:r>
              <a:rPr lang="en-GB" smtClean="0"/>
              <a:t>This has led the party to nationalise major industries, particularly in the 1945-51 period. </a:t>
            </a:r>
          </a:p>
          <a:p>
            <a:r>
              <a:rPr lang="en-GB" smtClean="0"/>
              <a:t>Traditional Socialists are opposed to the vast inequalities of wealth and income that exist in a capitalist society such as Britain. </a:t>
            </a:r>
          </a:p>
          <a:p>
            <a:r>
              <a:rPr lang="en-GB" smtClean="0"/>
              <a:t>They believe that the root cause of this is the ownership of capital (or industry and business) that is concentrated in the hands of the rich who then use their power to exploit the poor and the working classes. </a:t>
            </a:r>
          </a:p>
          <a:p>
            <a:r>
              <a:rPr lang="en-GB" smtClean="0"/>
              <a:t>Their solution was to transfer the ownership of capital to the people and to centrally plan the economy.</a:t>
            </a:r>
          </a:p>
          <a:p>
            <a:endParaRPr lang="en-GB" dirty="0"/>
          </a:p>
        </p:txBody>
      </p:sp>
      <p:sp>
        <p:nvSpPr>
          <p:cNvPr id="4" name="Slide Number Placeholder 3"/>
          <p:cNvSpPr>
            <a:spLocks noGrp="1"/>
          </p:cNvSpPr>
          <p:nvPr>
            <p:ph type="sldNum" sz="quarter" idx="12"/>
          </p:nvPr>
        </p:nvSpPr>
        <p:spPr/>
        <p:txBody>
          <a:bodyPr/>
          <a:lstStyle/>
          <a:p>
            <a:fld id="{C4A5F518-D799-4336-BB59-E0E34186B564}" type="slidenum">
              <a:rPr lang="en-GB" smtClean="0"/>
              <a:pPr/>
              <a:t>3</a:t>
            </a:fld>
            <a:endParaRPr lang="en-GB"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Labour Ideas and Policies 2</a:t>
            </a:r>
            <a:endParaRPr lang="en-GB" dirty="0"/>
          </a:p>
        </p:txBody>
      </p:sp>
      <p:sp>
        <p:nvSpPr>
          <p:cNvPr id="3" name="Content Placeholder 2"/>
          <p:cNvSpPr>
            <a:spLocks noGrp="1"/>
          </p:cNvSpPr>
          <p:nvPr>
            <p:ph idx="1"/>
          </p:nvPr>
        </p:nvSpPr>
        <p:spPr>
          <a:xfrm>
            <a:off x="457200" y="1600200"/>
            <a:ext cx="5122912" cy="4525963"/>
          </a:xfrm>
        </p:spPr>
        <p:txBody>
          <a:bodyPr>
            <a:normAutofit/>
          </a:bodyPr>
          <a:lstStyle/>
          <a:p>
            <a:r>
              <a:rPr lang="en-GB" dirty="0"/>
              <a:t>In practice the Labour Party has never been in favour of a totally state owned and directed economy and at the most </a:t>
            </a:r>
            <a:r>
              <a:rPr lang="en-GB" dirty="0" smtClean="0"/>
              <a:t>talked </a:t>
            </a:r>
            <a:r>
              <a:rPr lang="en-GB" dirty="0"/>
              <a:t>about nationalising the commanding heights of the economy, i.e. the main industries.</a:t>
            </a:r>
          </a:p>
          <a:p>
            <a:endParaRPr lang="en-GB" dirty="0"/>
          </a:p>
        </p:txBody>
      </p:sp>
      <p:sp>
        <p:nvSpPr>
          <p:cNvPr id="4" name="Slide Number Placeholder 3"/>
          <p:cNvSpPr>
            <a:spLocks noGrp="1"/>
          </p:cNvSpPr>
          <p:nvPr>
            <p:ph type="sldNum" sz="quarter" idx="12"/>
          </p:nvPr>
        </p:nvSpPr>
        <p:spPr/>
        <p:txBody>
          <a:bodyPr/>
          <a:lstStyle/>
          <a:p>
            <a:fld id="{C4A5F518-D799-4336-BB59-E0E34186B564}" type="slidenum">
              <a:rPr lang="en-GB" smtClean="0"/>
              <a:pPr/>
              <a:t>4</a:t>
            </a:fld>
            <a:endParaRPr lang="en-GB" dirty="0"/>
          </a:p>
        </p:txBody>
      </p:sp>
      <p:pic>
        <p:nvPicPr>
          <p:cNvPr id="5" name="Picture 4" descr="clement Attlee.jpg"/>
          <p:cNvPicPr>
            <a:picLocks noChangeAspect="1"/>
          </p:cNvPicPr>
          <p:nvPr/>
        </p:nvPicPr>
        <p:blipFill>
          <a:blip r:embed="rId2" cstate="print"/>
          <a:stretch>
            <a:fillRect/>
          </a:stretch>
        </p:blipFill>
        <p:spPr>
          <a:xfrm>
            <a:off x="5652120" y="2420888"/>
            <a:ext cx="3491880" cy="2494200"/>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Social democracy</a:t>
            </a: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Became associated with 3 key policies</a:t>
            </a:r>
          </a:p>
          <a:p>
            <a:r>
              <a:rPr lang="en-GB" dirty="0" smtClean="0"/>
              <a:t>A mixed economy partly private, partly publicly owned</a:t>
            </a:r>
          </a:p>
          <a:p>
            <a:r>
              <a:rPr lang="en-GB" dirty="0" smtClean="0"/>
              <a:t>Economic Management – an economy run and managed by the government.  They were particularly influenced by the ideas of John Maynard Keynes who argued that governments could achieve full employment by reflating the economy through higher public spending.</a:t>
            </a:r>
          </a:p>
          <a:p>
            <a:r>
              <a:rPr lang="en-GB" dirty="0" smtClean="0"/>
              <a:t>Comprehensive Social Welfare – the establishment of the welfare state 1945-51</a:t>
            </a:r>
            <a:endParaRPr lang="en-GB" dirty="0"/>
          </a:p>
        </p:txBody>
      </p:sp>
      <p:sp>
        <p:nvSpPr>
          <p:cNvPr id="4" name="Slide Number Placeholder 3"/>
          <p:cNvSpPr>
            <a:spLocks noGrp="1"/>
          </p:cNvSpPr>
          <p:nvPr>
            <p:ph type="sldNum" sz="quarter" idx="12"/>
          </p:nvPr>
        </p:nvSpPr>
        <p:spPr/>
        <p:txBody>
          <a:bodyPr/>
          <a:lstStyle/>
          <a:p>
            <a:fld id="{C4A5F518-D799-4336-BB59-E0E34186B564}" type="slidenum">
              <a:rPr lang="en-GB" smtClean="0"/>
              <a:pPr/>
              <a:t>5</a:t>
            </a:fld>
            <a:endParaRPr lang="en-GB"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Labour Ideas and Policies in the 50s and 60s</a:t>
            </a:r>
            <a:endParaRPr lang="en-GB" dirty="0"/>
          </a:p>
        </p:txBody>
      </p:sp>
      <p:sp>
        <p:nvSpPr>
          <p:cNvPr id="3" name="Content Placeholder 2"/>
          <p:cNvSpPr>
            <a:spLocks noGrp="1"/>
          </p:cNvSpPr>
          <p:nvPr>
            <p:ph idx="1"/>
          </p:nvPr>
        </p:nvSpPr>
        <p:spPr/>
        <p:txBody>
          <a:bodyPr/>
          <a:lstStyle/>
          <a:p>
            <a:r>
              <a:rPr lang="en-GB" dirty="0" smtClean="0"/>
              <a:t>In the 50s and 60s the Labour Party accepted the mixed economy and only advocated a little more nationalisation, though a minority on the left of the party wanted much more. </a:t>
            </a:r>
          </a:p>
          <a:p>
            <a:r>
              <a:rPr lang="en-GB" dirty="0" smtClean="0"/>
              <a:t>In the 50s these were led by </a:t>
            </a:r>
            <a:r>
              <a:rPr lang="en-GB" i="1" dirty="0" smtClean="0"/>
              <a:t>Aneuran ("Nye") Bevan</a:t>
            </a:r>
            <a:r>
              <a:rPr lang="en-GB" dirty="0" smtClean="0"/>
              <a:t> and were called </a:t>
            </a:r>
            <a:r>
              <a:rPr lang="en-GB" i="1" dirty="0" smtClean="0"/>
              <a:t>Bevanites</a:t>
            </a:r>
            <a:r>
              <a:rPr lang="en-GB" dirty="0" smtClean="0"/>
              <a:t> or </a:t>
            </a:r>
            <a:r>
              <a:rPr lang="en-GB" i="1" dirty="0" smtClean="0"/>
              <a:t>fundamentalists</a:t>
            </a:r>
            <a:r>
              <a:rPr lang="en-GB" dirty="0" smtClean="0"/>
              <a:t>.</a:t>
            </a:r>
          </a:p>
          <a:p>
            <a:endParaRPr lang="en-GB" dirty="0"/>
          </a:p>
        </p:txBody>
      </p:sp>
      <p:sp>
        <p:nvSpPr>
          <p:cNvPr id="5" name="Slide Number Placeholder 4"/>
          <p:cNvSpPr>
            <a:spLocks noGrp="1"/>
          </p:cNvSpPr>
          <p:nvPr>
            <p:ph type="sldNum" sz="quarter" idx="12"/>
          </p:nvPr>
        </p:nvSpPr>
        <p:spPr/>
        <p:txBody>
          <a:bodyPr/>
          <a:lstStyle/>
          <a:p>
            <a:fld id="{C4A5F518-D799-4336-BB59-E0E34186B564}" type="slidenum">
              <a:rPr lang="en-GB" smtClean="0"/>
              <a:pPr/>
              <a:t>6</a:t>
            </a:fld>
            <a:endParaRPr lang="en-GB"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Labour Ideas and Policies in the 50s and 60s</a:t>
            </a:r>
            <a:endParaRPr lang="en-GB" dirty="0"/>
          </a:p>
        </p:txBody>
      </p:sp>
      <p:sp>
        <p:nvSpPr>
          <p:cNvPr id="3" name="Content Placeholder 2"/>
          <p:cNvSpPr>
            <a:spLocks noGrp="1"/>
          </p:cNvSpPr>
          <p:nvPr>
            <p:ph idx="1"/>
          </p:nvPr>
        </p:nvSpPr>
        <p:spPr/>
        <p:txBody>
          <a:bodyPr>
            <a:normAutofit fontScale="77500" lnSpcReduction="20000"/>
          </a:bodyPr>
          <a:lstStyle/>
          <a:p>
            <a:r>
              <a:rPr lang="en-GB" dirty="0"/>
              <a:t>In the 50s Nationalisation had become much less popular in the country and within the Labour party and some saw it as a major reason why Labour had lost 3 successive elections. </a:t>
            </a:r>
            <a:endParaRPr lang="en-GB" dirty="0" smtClean="0"/>
          </a:p>
          <a:p>
            <a:r>
              <a:rPr lang="en-GB" dirty="0" smtClean="0"/>
              <a:t>Some </a:t>
            </a:r>
            <a:r>
              <a:rPr lang="en-GB" dirty="0"/>
              <a:t>in the party wanted to change the interpretation of what socialism meant. </a:t>
            </a:r>
            <a:endParaRPr lang="en-GB" dirty="0" smtClean="0"/>
          </a:p>
          <a:p>
            <a:r>
              <a:rPr lang="en-GB" dirty="0" smtClean="0"/>
              <a:t>Particularly </a:t>
            </a:r>
            <a:r>
              <a:rPr lang="en-GB" dirty="0"/>
              <a:t>important amongst this group was</a:t>
            </a:r>
            <a:r>
              <a:rPr lang="en-GB" i="1" dirty="0"/>
              <a:t> Anthony Crosland</a:t>
            </a:r>
            <a:r>
              <a:rPr lang="en-GB" dirty="0"/>
              <a:t> and his book "The Future of Socialism" published in 1956. </a:t>
            </a:r>
            <a:endParaRPr lang="en-GB" dirty="0" smtClean="0"/>
          </a:p>
          <a:p>
            <a:r>
              <a:rPr lang="en-GB" dirty="0" smtClean="0"/>
              <a:t>They </a:t>
            </a:r>
            <a:r>
              <a:rPr lang="en-GB" dirty="0"/>
              <a:t>were known as</a:t>
            </a:r>
            <a:r>
              <a:rPr lang="en-GB" i="1" dirty="0"/>
              <a:t> "Revisionists" </a:t>
            </a:r>
            <a:r>
              <a:rPr lang="en-GB" dirty="0"/>
              <a:t>because they wanted to revise ideas about socialism. They also are opposed to inequalities and argued that combating inequality was what socialism was about. </a:t>
            </a:r>
            <a:endParaRPr lang="en-GB" dirty="0" smtClean="0"/>
          </a:p>
        </p:txBody>
      </p:sp>
      <p:sp>
        <p:nvSpPr>
          <p:cNvPr id="4" name="Slide Number Placeholder 3"/>
          <p:cNvSpPr>
            <a:spLocks noGrp="1"/>
          </p:cNvSpPr>
          <p:nvPr>
            <p:ph type="sldNum" sz="quarter" idx="12"/>
          </p:nvPr>
        </p:nvSpPr>
        <p:spPr/>
        <p:txBody>
          <a:bodyPr/>
          <a:lstStyle/>
          <a:p>
            <a:fld id="{C4A5F518-D799-4336-BB59-E0E34186B564}" type="slidenum">
              <a:rPr lang="en-GB" smtClean="0"/>
              <a:pPr/>
              <a:t>7</a:t>
            </a:fld>
            <a:endParaRPr lang="en-GB"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Labour Ideas and Policies in the 50s and 60s</a:t>
            </a:r>
            <a:endParaRPr lang="en-GB" dirty="0"/>
          </a:p>
        </p:txBody>
      </p:sp>
      <p:sp>
        <p:nvSpPr>
          <p:cNvPr id="3" name="Content Placeholder 2"/>
          <p:cNvSpPr>
            <a:spLocks noGrp="1"/>
          </p:cNvSpPr>
          <p:nvPr>
            <p:ph idx="1"/>
          </p:nvPr>
        </p:nvSpPr>
        <p:spPr/>
        <p:txBody>
          <a:bodyPr>
            <a:normAutofit fontScale="85000" lnSpcReduction="10000"/>
          </a:bodyPr>
          <a:lstStyle/>
          <a:p>
            <a:r>
              <a:rPr lang="en-GB" dirty="0" smtClean="0"/>
              <a:t>However they did not see the ownership of capital as the only cause of inequality. </a:t>
            </a:r>
          </a:p>
          <a:p>
            <a:r>
              <a:rPr lang="en-GB" dirty="0" smtClean="0"/>
              <a:t>Crosland argued that control of business was more important than ownership for a Labour Government intent on redistributive policies in favour of the poorer sections of society. </a:t>
            </a:r>
          </a:p>
          <a:p>
            <a:r>
              <a:rPr lang="en-GB" dirty="0" smtClean="0"/>
              <a:t>Revisionists hoped to achieve higher rates of economic growth  for Britain by economic planning in order to be able to get increased revenues from taxation without having to raise taxes. This could then be used to fund increased spending on social services.</a:t>
            </a:r>
          </a:p>
          <a:p>
            <a:endParaRPr lang="en-GB" dirty="0"/>
          </a:p>
        </p:txBody>
      </p:sp>
      <p:sp>
        <p:nvSpPr>
          <p:cNvPr id="4" name="Slide Number Placeholder 3"/>
          <p:cNvSpPr>
            <a:spLocks noGrp="1"/>
          </p:cNvSpPr>
          <p:nvPr>
            <p:ph type="sldNum" sz="quarter" idx="12"/>
          </p:nvPr>
        </p:nvSpPr>
        <p:spPr/>
        <p:txBody>
          <a:bodyPr/>
          <a:lstStyle/>
          <a:p>
            <a:fld id="{C4A5F518-D799-4336-BB59-E0E34186B564}" type="slidenum">
              <a:rPr lang="en-GB" smtClean="0"/>
              <a:pPr/>
              <a:t>8</a:t>
            </a:fld>
            <a:endParaRPr lang="en-GB"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Labour Ideas and Policies in the 50s 60s and 70s</a:t>
            </a:r>
            <a:endParaRPr lang="en-GB" dirty="0"/>
          </a:p>
        </p:txBody>
      </p:sp>
      <p:sp>
        <p:nvSpPr>
          <p:cNvPr id="3" name="Content Placeholder 2"/>
          <p:cNvSpPr>
            <a:spLocks noGrp="1"/>
          </p:cNvSpPr>
          <p:nvPr>
            <p:ph idx="1"/>
          </p:nvPr>
        </p:nvSpPr>
        <p:spPr>
          <a:xfrm>
            <a:off x="457200" y="1600200"/>
            <a:ext cx="6491064" cy="4525963"/>
          </a:xfrm>
        </p:spPr>
        <p:txBody>
          <a:bodyPr>
            <a:normAutofit fontScale="70000" lnSpcReduction="20000"/>
          </a:bodyPr>
          <a:lstStyle/>
          <a:p>
            <a:r>
              <a:rPr lang="en-GB" dirty="0" smtClean="0"/>
              <a:t>Hugh Gaitskell made an attempt to revise Clause 4 of the Constitution in 1958 but abandoned the attempt in the face of wide spread opposition within the party.</a:t>
            </a:r>
          </a:p>
          <a:p>
            <a:r>
              <a:rPr lang="en-GB" dirty="0" smtClean="0"/>
              <a:t>The moderate revisionist policies </a:t>
            </a:r>
            <a:r>
              <a:rPr lang="en-GB" dirty="0"/>
              <a:t>largely became the programme of the Labour Party in the 50s and 60s.</a:t>
            </a:r>
          </a:p>
          <a:p>
            <a:r>
              <a:rPr lang="en-GB" dirty="0"/>
              <a:t>They followed policies along these lines when in government in 1964-70 and 1974-79 but were largely unsuccessful in getting higher rates of economic growth.</a:t>
            </a:r>
          </a:p>
          <a:p>
            <a:r>
              <a:rPr lang="en-GB" dirty="0"/>
              <a:t>They tended to favour direct taxation such as income tax over indirect taxation on the grounds that the former was fairer because it is based on the principle that the more you earn the more you pay in tax. </a:t>
            </a:r>
            <a:endParaRPr lang="en-GB" dirty="0" smtClean="0"/>
          </a:p>
          <a:p>
            <a:endParaRPr lang="en-GB" dirty="0"/>
          </a:p>
        </p:txBody>
      </p:sp>
      <p:sp>
        <p:nvSpPr>
          <p:cNvPr id="5" name="Slide Number Placeholder 4"/>
          <p:cNvSpPr>
            <a:spLocks noGrp="1"/>
          </p:cNvSpPr>
          <p:nvPr>
            <p:ph type="sldNum" sz="quarter" idx="12"/>
          </p:nvPr>
        </p:nvSpPr>
        <p:spPr/>
        <p:txBody>
          <a:bodyPr/>
          <a:lstStyle/>
          <a:p>
            <a:fld id="{C4A5F518-D799-4336-BB59-E0E34186B564}" type="slidenum">
              <a:rPr lang="en-GB" smtClean="0"/>
              <a:pPr/>
              <a:t>9</a:t>
            </a:fld>
            <a:endParaRPr lang="en-GB" dirty="0"/>
          </a:p>
        </p:txBody>
      </p:sp>
      <p:pic>
        <p:nvPicPr>
          <p:cNvPr id="7" name="Picture 6" descr="harold-wilson.jpg"/>
          <p:cNvPicPr>
            <a:picLocks noChangeAspect="1"/>
          </p:cNvPicPr>
          <p:nvPr/>
        </p:nvPicPr>
        <p:blipFill>
          <a:blip r:embed="rId2" cstate="print"/>
          <a:stretch>
            <a:fillRect/>
          </a:stretch>
        </p:blipFill>
        <p:spPr>
          <a:xfrm>
            <a:off x="7067194" y="2348880"/>
            <a:ext cx="2076806" cy="2851398"/>
          </a:xfrm>
          <a:prstGeom prst="rect">
            <a:avLst/>
          </a:prstGeo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ustom 1">
      <a:dk1>
        <a:srgbClr val="FFFFFF"/>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1042</TotalTime>
  <Words>2342</Words>
  <Application>Microsoft Office PowerPoint</Application>
  <PresentationFormat>On-screen Show (4:3)</PresentationFormat>
  <Paragraphs>178</Paragraphs>
  <Slides>28</Slides>
  <Notes>0</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Office Theme</vt:lpstr>
      <vt:lpstr>Party Ideas and Policies 2</vt:lpstr>
      <vt:lpstr>Labour Party Formation</vt:lpstr>
      <vt:lpstr>Labour Ideas and Policies 1</vt:lpstr>
      <vt:lpstr>Labour Ideas and Policies 2</vt:lpstr>
      <vt:lpstr>Social democracy</vt:lpstr>
      <vt:lpstr>Labour Ideas and Policies in the 50s and 60s</vt:lpstr>
      <vt:lpstr>Labour Ideas and Policies in the 50s and 60s</vt:lpstr>
      <vt:lpstr>Labour Ideas and Policies in the 50s and 60s</vt:lpstr>
      <vt:lpstr>Labour Ideas and Policies in the 50s 60s and 70s</vt:lpstr>
      <vt:lpstr>Labour</vt:lpstr>
      <vt:lpstr>The Labour Government of 1974-79</vt:lpstr>
      <vt:lpstr>1979-83</vt:lpstr>
      <vt:lpstr>1983-92</vt:lpstr>
      <vt:lpstr>Policies under Kinnock 1983-92</vt:lpstr>
      <vt:lpstr>John Smith 1992-4 </vt:lpstr>
      <vt:lpstr>Blair</vt:lpstr>
      <vt:lpstr>Collapse of Communism</vt:lpstr>
      <vt:lpstr>New Labour 1</vt:lpstr>
      <vt:lpstr>New Labour 2</vt:lpstr>
      <vt:lpstr>New Labour 3</vt:lpstr>
      <vt:lpstr>Old Labour and New Labour</vt:lpstr>
      <vt:lpstr>Labour under Brown 2007-10</vt:lpstr>
      <vt:lpstr>Labour under Brown 2007-10</vt:lpstr>
      <vt:lpstr>Labour under Miliband 1</vt:lpstr>
      <vt:lpstr>Labour under Miliband 2</vt:lpstr>
      <vt:lpstr>Labour under Miliband 3</vt:lpstr>
      <vt:lpstr>Labour under Miliband 4</vt:lpstr>
      <vt:lpstr>Conclusion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Labour Party Ideas and Policies</dc:title>
  <dc:creator>Michael Allen</dc:creator>
  <cp:lastModifiedBy>Michael Allen</cp:lastModifiedBy>
  <cp:revision>40</cp:revision>
  <dcterms:created xsi:type="dcterms:W3CDTF">2012-05-30T14:29:28Z</dcterms:created>
  <dcterms:modified xsi:type="dcterms:W3CDTF">2014-12-17T15:31:38Z</dcterms:modified>
</cp:coreProperties>
</file>