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Lst>
  <p:sldIdLst>
    <p:sldId id="256" r:id="rId2"/>
    <p:sldId id="263" r:id="rId3"/>
    <p:sldId id="264" r:id="rId4"/>
    <p:sldId id="277" r:id="rId5"/>
    <p:sldId id="257" r:id="rId6"/>
    <p:sldId id="258" r:id="rId7"/>
    <p:sldId id="259" r:id="rId8"/>
    <p:sldId id="261" r:id="rId9"/>
    <p:sldId id="260" r:id="rId10"/>
    <p:sldId id="262" r:id="rId11"/>
    <p:sldId id="279" r:id="rId12"/>
    <p:sldId id="265" r:id="rId13"/>
    <p:sldId id="266" r:id="rId14"/>
    <p:sldId id="267" r:id="rId15"/>
    <p:sldId id="268" r:id="rId16"/>
    <p:sldId id="270" r:id="rId17"/>
    <p:sldId id="269" r:id="rId18"/>
    <p:sldId id="271" r:id="rId19"/>
    <p:sldId id="278" r:id="rId20"/>
    <p:sldId id="272" r:id="rId21"/>
    <p:sldId id="273" r:id="rId22"/>
    <p:sldId id="274" r:id="rId23"/>
    <p:sldId id="275" r:id="rId24"/>
    <p:sldId id="276" r:id="rId25"/>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9" autoAdjust="0"/>
    <p:restoredTop sz="94660"/>
  </p:normalViewPr>
  <p:slideViewPr>
    <p:cSldViewPr>
      <p:cViewPr varScale="1">
        <p:scale>
          <a:sx n="107" d="100"/>
          <a:sy n="107" d="100"/>
        </p:scale>
        <p:origin x="-164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30" name="Date Placeholder 29"/>
          <p:cNvSpPr>
            <a:spLocks noGrp="1"/>
          </p:cNvSpPr>
          <p:nvPr>
            <p:ph type="dt" sz="half" idx="10"/>
          </p:nvPr>
        </p:nvSpPr>
        <p:spPr/>
        <p:txBody>
          <a:bodyPr/>
          <a:lstStyle/>
          <a:p>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404CA6F1-C80D-40B7-9A8D-C0D8967ECA03}"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2CD3A7-78DB-46C6-A58E-A1376AB7AF9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1E9A94-8BF3-4B13-AF5A-F219DD2B73D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1877AA-5BAF-4D4D-834F-8B1272A40906}" type="slidenum">
              <a:rPr lang="en-GB" smtClean="0"/>
              <a:pPr/>
              <a:t>‹#›</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BE6016-C7E9-43BF-BB5A-7B460F98849A}"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76948C-DA86-4D58-BFC1-744DA1F829E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9B567CB-1877-43A2-BEB4-9870094E039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91F831-CFCC-47A4-B37C-15F0557F79F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F0B768-A464-46C8-A038-95F404BD811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9C6BF7-3831-44AA-82FD-FC0CE78B3EF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7547B3DE-6FC4-4CF6-A9A5-F755C61AC2EF}"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CBF3F1F-8314-45EF-A4C2-7504F94015EC}"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400000"/>
              </a:schemeClr>
            </a:gs>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Party Finance</a:t>
            </a:r>
            <a:endParaRPr lang="en-GB" dirty="0"/>
          </a:p>
        </p:txBody>
      </p:sp>
      <p:sp>
        <p:nvSpPr>
          <p:cNvPr id="2" name="Subtitle 1"/>
          <p:cNvSpPr>
            <a:spLocks noGrp="1"/>
          </p:cNvSpPr>
          <p:nvPr>
            <p:ph type="subTitle" idx="1"/>
          </p:nvPr>
        </p:nvSpPr>
        <p:spPr/>
        <p:txBody>
          <a:bodyPr/>
          <a:lstStyle/>
          <a:p>
            <a:r>
              <a:rPr lang="en-GB" dirty="0" smtClean="0"/>
              <a:t>By Mike Allen</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Grp="1" noChangeAspect="1" noChangeArrowheads="1"/>
          </p:cNvPicPr>
          <p:nvPr>
            <p:ph idx="1"/>
          </p:nvPr>
        </p:nvPicPr>
        <p:blipFill>
          <a:blip r:embed="rId2" cstate="print"/>
          <a:srcRect l="30311" t="20812" r="51142" b="38031"/>
          <a:stretch>
            <a:fillRect/>
          </a:stretch>
        </p:blipFill>
        <p:spPr bwMode="auto">
          <a:xfrm>
            <a:off x="1763688" y="0"/>
            <a:ext cx="549403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35847019"/>
              </p:ext>
            </p:extLst>
          </p:nvPr>
        </p:nvGraphicFramePr>
        <p:xfrm>
          <a:off x="107504" y="908720"/>
          <a:ext cx="8928991" cy="5401234"/>
        </p:xfrm>
        <a:graphic>
          <a:graphicData uri="http://schemas.openxmlformats.org/drawingml/2006/table">
            <a:tbl>
              <a:tblPr/>
              <a:tblGrid>
                <a:gridCol w="69409"/>
                <a:gridCol w="3348432"/>
                <a:gridCol w="2300431"/>
                <a:gridCol w="2003529"/>
                <a:gridCol w="1207190"/>
              </a:tblGrid>
              <a:tr h="493937">
                <a:tc gridSpan="5">
                  <a:txBody>
                    <a:bodyPr/>
                    <a:lstStyle/>
                    <a:p>
                      <a:r>
                        <a:rPr lang="en-GB" sz="1800"/>
                        <a:t>Donations and public funds received by political parties Q1-4, 2014</a:t>
                      </a:r>
                    </a:p>
                  </a:txBody>
                  <a:tcPr marL="9525" marR="9525" marT="9525" marB="9525" anchor="ctr">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493937">
                <a:tc>
                  <a:txBody>
                    <a:bodyPr/>
                    <a:lstStyle/>
                    <a:p>
                      <a:r>
                        <a:rPr lang="en-GB" sz="1800"/>
                        <a:t> </a:t>
                      </a:r>
                    </a:p>
                  </a:txBody>
                  <a:tcPr marL="9525" marR="9525" marT="9525" marB="9525" anchor="ctr">
                    <a:lnL>
                      <a:noFill/>
                    </a:lnL>
                    <a:lnR>
                      <a:noFill/>
                    </a:lnR>
                    <a:lnB>
                      <a:noFill/>
                    </a:lnB>
                    <a:solidFill>
                      <a:srgbClr val="FFFFFF"/>
                    </a:solidFill>
                  </a:tcPr>
                </a:tc>
                <a:tc>
                  <a:txBody>
                    <a:bodyPr/>
                    <a:lstStyle/>
                    <a:p>
                      <a:pPr algn="l"/>
                      <a:r>
                        <a:rPr lang="en-GB" sz="1800" b="0">
                          <a:solidFill>
                            <a:srgbClr val="FFFFFF"/>
                          </a:solidFill>
                          <a:effectLst/>
                          <a:latin typeface="Arial"/>
                        </a:rPr>
                        <a:t>Party</a:t>
                      </a:r>
                    </a:p>
                  </a:txBody>
                  <a:tcPr marL="9525" marR="9525" marT="9525" marB="9525" anchor="ctr">
                    <a:lnL>
                      <a:noFill/>
                    </a:lnL>
                    <a:lnR>
                      <a:noFill/>
                    </a:lnR>
                    <a:lnT>
                      <a:noFill/>
                    </a:lnT>
                    <a:lnB>
                      <a:noFill/>
                    </a:lnB>
                    <a:solidFill>
                      <a:srgbClr val="006699"/>
                    </a:solidFill>
                  </a:tcPr>
                </a:tc>
                <a:tc>
                  <a:txBody>
                    <a:bodyPr/>
                    <a:lstStyle/>
                    <a:p>
                      <a:pPr algn="l"/>
                      <a:r>
                        <a:rPr lang="en-GB" sz="1800" b="0" dirty="0">
                          <a:solidFill>
                            <a:srgbClr val="FFFFFF"/>
                          </a:solidFill>
                          <a:effectLst/>
                          <a:latin typeface="Arial"/>
                        </a:rPr>
                        <a:t>Donations (£'s)</a:t>
                      </a:r>
                    </a:p>
                  </a:txBody>
                  <a:tcPr marL="9525" marR="9525" marT="9525" marB="9525" anchor="ctr">
                    <a:lnL>
                      <a:noFill/>
                    </a:lnL>
                    <a:lnR>
                      <a:noFill/>
                    </a:lnR>
                    <a:lnT>
                      <a:noFill/>
                    </a:lnT>
                    <a:lnB>
                      <a:noFill/>
                    </a:lnB>
                    <a:solidFill>
                      <a:srgbClr val="006699"/>
                    </a:solidFill>
                  </a:tcPr>
                </a:tc>
                <a:tc>
                  <a:txBody>
                    <a:bodyPr/>
                    <a:lstStyle/>
                    <a:p>
                      <a:pPr algn="l"/>
                      <a:r>
                        <a:rPr lang="en-GB" sz="1800" b="0" dirty="0">
                          <a:solidFill>
                            <a:srgbClr val="FFFFFF"/>
                          </a:solidFill>
                          <a:effectLst/>
                          <a:latin typeface="Arial"/>
                        </a:rPr>
                        <a:t>Public Funds</a:t>
                      </a:r>
                    </a:p>
                  </a:txBody>
                  <a:tcPr marL="9525" marR="9525" marT="9525" marB="9525" anchor="ctr">
                    <a:lnL>
                      <a:noFill/>
                    </a:lnL>
                    <a:lnR>
                      <a:noFill/>
                    </a:lnR>
                    <a:lnT>
                      <a:noFill/>
                    </a:lnT>
                    <a:lnB>
                      <a:noFill/>
                    </a:lnB>
                    <a:solidFill>
                      <a:srgbClr val="006699"/>
                    </a:solidFill>
                  </a:tcPr>
                </a:tc>
                <a:tc>
                  <a:txBody>
                    <a:bodyPr/>
                    <a:lstStyle/>
                    <a:p>
                      <a:pPr algn="l"/>
                      <a:r>
                        <a:rPr lang="en-GB" sz="1800" b="0" dirty="0">
                          <a:solidFill>
                            <a:srgbClr val="FFFFFF"/>
                          </a:solidFill>
                          <a:effectLst/>
                          <a:latin typeface="Arial"/>
                        </a:rPr>
                        <a:t>Total</a:t>
                      </a:r>
                    </a:p>
                  </a:txBody>
                  <a:tcPr marL="9525" marR="9525" marT="9525" marB="9525" anchor="ctr">
                    <a:lnL>
                      <a:noFill/>
                    </a:lnL>
                    <a:lnR>
                      <a:noFill/>
                    </a:lnR>
                    <a:lnT>
                      <a:noFill/>
                    </a:lnT>
                    <a:lnB>
                      <a:noFill/>
                    </a:lnB>
                    <a:solidFill>
                      <a:srgbClr val="006699"/>
                    </a:solidFill>
                  </a:tcPr>
                </a:tc>
              </a:tr>
              <a:tr h="493937">
                <a:tc>
                  <a:txBody>
                    <a:bodyPr/>
                    <a:lstStyle/>
                    <a:p>
                      <a:r>
                        <a:rPr lang="en-GB" sz="1800"/>
                        <a:t> </a:t>
                      </a:r>
                    </a:p>
                  </a:txBody>
                  <a:tcPr marL="9525" marR="9525" marT="9525" marB="9525" anchor="ctr">
                    <a:lnL>
                      <a:noFill/>
                    </a:lnL>
                    <a:lnR>
                      <a:noFill/>
                    </a:lnR>
                    <a:lnT>
                      <a:noFill/>
                    </a:lnT>
                    <a:lnB>
                      <a:noFill/>
                    </a:lnB>
                    <a:solidFill>
                      <a:srgbClr val="3366CC"/>
                    </a:solidFill>
                  </a:tcPr>
                </a:tc>
                <a:tc>
                  <a:txBody>
                    <a:bodyPr/>
                    <a:lstStyle/>
                    <a:p>
                      <a:pPr algn="l"/>
                      <a:r>
                        <a:rPr lang="en-GB" sz="1800"/>
                        <a:t>Conservative</a:t>
                      </a:r>
                    </a:p>
                  </a:txBody>
                  <a:tcPr marL="9525" marR="9525" marT="9525" marB="9525" anchor="ctr">
                    <a:lnL>
                      <a:noFill/>
                    </a:lnL>
                    <a:lnR>
                      <a:noFill/>
                    </a:lnR>
                    <a:lnT>
                      <a:noFill/>
                    </a:lnT>
                    <a:lnB>
                      <a:noFill/>
                    </a:lnB>
                    <a:solidFill>
                      <a:srgbClr val="EEEEEE"/>
                    </a:solidFill>
                  </a:tcPr>
                </a:tc>
                <a:tc>
                  <a:txBody>
                    <a:bodyPr/>
                    <a:lstStyle/>
                    <a:p>
                      <a:r>
                        <a:rPr lang="en-GB" sz="1800"/>
                        <a:t>28,950,917</a:t>
                      </a:r>
                    </a:p>
                  </a:txBody>
                  <a:tcPr marL="9525" marR="9525" marT="9525" marB="9525" anchor="ctr">
                    <a:lnL>
                      <a:noFill/>
                    </a:lnL>
                    <a:lnR>
                      <a:noFill/>
                    </a:lnR>
                    <a:lnT>
                      <a:noFill/>
                    </a:lnT>
                    <a:lnB>
                      <a:noFill/>
                    </a:lnB>
                    <a:solidFill>
                      <a:srgbClr val="EEEEEE"/>
                    </a:solidFill>
                  </a:tcPr>
                </a:tc>
                <a:tc>
                  <a:txBody>
                    <a:bodyPr/>
                    <a:lstStyle/>
                    <a:p>
                      <a:r>
                        <a:rPr lang="en-GB" sz="1800"/>
                        <a:t>152,663</a:t>
                      </a:r>
                    </a:p>
                  </a:txBody>
                  <a:tcPr marL="9525" marR="9525" marT="9525" marB="9525" anchor="ctr">
                    <a:lnL>
                      <a:noFill/>
                    </a:lnL>
                    <a:lnR>
                      <a:noFill/>
                    </a:lnR>
                    <a:lnT>
                      <a:noFill/>
                    </a:lnT>
                    <a:lnB>
                      <a:noFill/>
                    </a:lnB>
                    <a:solidFill>
                      <a:srgbClr val="EEEEEE"/>
                    </a:solidFill>
                  </a:tcPr>
                </a:tc>
                <a:tc>
                  <a:txBody>
                    <a:bodyPr/>
                    <a:lstStyle/>
                    <a:p>
                      <a:r>
                        <a:rPr lang="en-GB" sz="1800"/>
                        <a:t>29,103,580</a:t>
                      </a:r>
                    </a:p>
                  </a:txBody>
                  <a:tcPr marL="9525" marR="9525" marT="9525" marB="9525" anchor="ctr">
                    <a:lnL>
                      <a:noFill/>
                    </a:lnL>
                    <a:lnR>
                      <a:noFill/>
                    </a:lnR>
                    <a:lnT>
                      <a:noFill/>
                    </a:lnT>
                    <a:lnB>
                      <a:noFill/>
                    </a:lnB>
                    <a:solidFill>
                      <a:srgbClr val="EEEEEE"/>
                    </a:solidFill>
                  </a:tcPr>
                </a:tc>
              </a:tr>
              <a:tr h="493937">
                <a:tc>
                  <a:txBody>
                    <a:bodyPr/>
                    <a:lstStyle/>
                    <a:p>
                      <a:r>
                        <a:rPr lang="en-GB" sz="1800"/>
                        <a:t> </a:t>
                      </a:r>
                    </a:p>
                  </a:txBody>
                  <a:tcPr marL="9525" marR="9525" marT="9525" marB="9525" anchor="ctr">
                    <a:lnL>
                      <a:noFill/>
                    </a:lnL>
                    <a:lnR>
                      <a:noFill/>
                    </a:lnR>
                    <a:lnT>
                      <a:noFill/>
                    </a:lnT>
                    <a:lnB>
                      <a:noFill/>
                    </a:lnB>
                    <a:solidFill>
                      <a:srgbClr val="CC0000"/>
                    </a:solidFill>
                  </a:tcPr>
                </a:tc>
                <a:tc>
                  <a:txBody>
                    <a:bodyPr/>
                    <a:lstStyle/>
                    <a:p>
                      <a:pPr algn="l"/>
                      <a:r>
                        <a:rPr lang="en-GB" sz="1800"/>
                        <a:t>Labour</a:t>
                      </a:r>
                    </a:p>
                  </a:txBody>
                  <a:tcPr marL="9525" marR="9525" marT="9525" marB="9525" anchor="ctr">
                    <a:lnL>
                      <a:noFill/>
                    </a:lnL>
                    <a:lnR>
                      <a:noFill/>
                    </a:lnR>
                    <a:lnT>
                      <a:noFill/>
                    </a:lnT>
                    <a:lnB>
                      <a:noFill/>
                    </a:lnB>
                    <a:solidFill>
                      <a:srgbClr val="EEEEEE"/>
                    </a:solidFill>
                  </a:tcPr>
                </a:tc>
                <a:tc>
                  <a:txBody>
                    <a:bodyPr/>
                    <a:lstStyle/>
                    <a:p>
                      <a:r>
                        <a:rPr lang="en-GB" sz="1800"/>
                        <a:t>18,523,701</a:t>
                      </a:r>
                    </a:p>
                  </a:txBody>
                  <a:tcPr marL="9525" marR="9525" marT="9525" marB="9525" anchor="ctr">
                    <a:lnL>
                      <a:noFill/>
                    </a:lnL>
                    <a:lnR>
                      <a:noFill/>
                    </a:lnR>
                    <a:lnT>
                      <a:noFill/>
                    </a:lnT>
                    <a:lnB>
                      <a:noFill/>
                    </a:lnB>
                    <a:solidFill>
                      <a:srgbClr val="EEEEEE"/>
                    </a:solidFill>
                  </a:tcPr>
                </a:tc>
                <a:tc>
                  <a:txBody>
                    <a:bodyPr/>
                    <a:lstStyle/>
                    <a:p>
                      <a:r>
                        <a:rPr lang="en-GB" sz="1800"/>
                        <a:t>7,541,143</a:t>
                      </a:r>
                    </a:p>
                  </a:txBody>
                  <a:tcPr marL="9525" marR="9525" marT="9525" marB="9525" anchor="ctr">
                    <a:lnL>
                      <a:noFill/>
                    </a:lnL>
                    <a:lnR>
                      <a:noFill/>
                    </a:lnR>
                    <a:lnT>
                      <a:noFill/>
                    </a:lnT>
                    <a:lnB>
                      <a:noFill/>
                    </a:lnB>
                    <a:solidFill>
                      <a:srgbClr val="EEEEEE"/>
                    </a:solidFill>
                  </a:tcPr>
                </a:tc>
                <a:tc>
                  <a:txBody>
                    <a:bodyPr/>
                    <a:lstStyle/>
                    <a:p>
                      <a:r>
                        <a:rPr lang="en-GB" sz="1800"/>
                        <a:t>26,064,844</a:t>
                      </a:r>
                    </a:p>
                  </a:txBody>
                  <a:tcPr marL="9525" marR="9525" marT="9525" marB="9525" anchor="ctr">
                    <a:lnL>
                      <a:noFill/>
                    </a:lnL>
                    <a:lnR>
                      <a:noFill/>
                    </a:lnR>
                    <a:lnT>
                      <a:noFill/>
                    </a:lnT>
                    <a:lnB>
                      <a:noFill/>
                    </a:lnB>
                    <a:solidFill>
                      <a:srgbClr val="EEEEEE"/>
                    </a:solidFill>
                  </a:tcPr>
                </a:tc>
              </a:tr>
              <a:tr h="493937">
                <a:tc>
                  <a:txBody>
                    <a:bodyPr/>
                    <a:lstStyle/>
                    <a:p>
                      <a:r>
                        <a:rPr lang="en-GB" sz="1800"/>
                        <a:t> </a:t>
                      </a:r>
                    </a:p>
                  </a:txBody>
                  <a:tcPr marL="9525" marR="9525" marT="9525" marB="9525" anchor="ctr">
                    <a:lnL>
                      <a:noFill/>
                    </a:lnL>
                    <a:lnR>
                      <a:noFill/>
                    </a:lnR>
                    <a:lnT>
                      <a:noFill/>
                    </a:lnT>
                    <a:lnB>
                      <a:noFill/>
                    </a:lnB>
                    <a:solidFill>
                      <a:srgbClr val="FF9900"/>
                    </a:solidFill>
                  </a:tcPr>
                </a:tc>
                <a:tc>
                  <a:txBody>
                    <a:bodyPr/>
                    <a:lstStyle/>
                    <a:p>
                      <a:pPr algn="l"/>
                      <a:r>
                        <a:rPr lang="en-GB" sz="1800"/>
                        <a:t>Lib Dem</a:t>
                      </a:r>
                    </a:p>
                  </a:txBody>
                  <a:tcPr marL="9525" marR="9525" marT="9525" marB="9525" anchor="ctr">
                    <a:lnL>
                      <a:noFill/>
                    </a:lnL>
                    <a:lnR>
                      <a:noFill/>
                    </a:lnR>
                    <a:lnT>
                      <a:noFill/>
                    </a:lnT>
                    <a:lnB>
                      <a:noFill/>
                    </a:lnB>
                    <a:solidFill>
                      <a:srgbClr val="EEEEEE"/>
                    </a:solidFill>
                  </a:tcPr>
                </a:tc>
                <a:tc>
                  <a:txBody>
                    <a:bodyPr/>
                    <a:lstStyle/>
                    <a:p>
                      <a:r>
                        <a:rPr lang="en-GB" sz="1800"/>
                        <a:t>8,096,689</a:t>
                      </a:r>
                    </a:p>
                  </a:txBody>
                  <a:tcPr marL="9525" marR="9525" marT="9525" marB="9525" anchor="ctr">
                    <a:lnL>
                      <a:noFill/>
                    </a:lnL>
                    <a:lnR>
                      <a:noFill/>
                    </a:lnR>
                    <a:lnT>
                      <a:noFill/>
                    </a:lnT>
                    <a:lnB>
                      <a:noFill/>
                    </a:lnB>
                    <a:solidFill>
                      <a:srgbClr val="EEEEEE"/>
                    </a:solidFill>
                  </a:tcPr>
                </a:tc>
                <a:tc>
                  <a:txBody>
                    <a:bodyPr/>
                    <a:lstStyle/>
                    <a:p>
                      <a:r>
                        <a:rPr lang="en-GB" sz="1800"/>
                        <a:t>492,198</a:t>
                      </a:r>
                    </a:p>
                  </a:txBody>
                  <a:tcPr marL="9525" marR="9525" marT="9525" marB="9525" anchor="ctr">
                    <a:lnL>
                      <a:noFill/>
                    </a:lnL>
                    <a:lnR>
                      <a:noFill/>
                    </a:lnR>
                    <a:lnT>
                      <a:noFill/>
                    </a:lnT>
                    <a:lnB>
                      <a:noFill/>
                    </a:lnB>
                    <a:solidFill>
                      <a:srgbClr val="EEEEEE"/>
                    </a:solidFill>
                  </a:tcPr>
                </a:tc>
                <a:tc>
                  <a:txBody>
                    <a:bodyPr/>
                    <a:lstStyle/>
                    <a:p>
                      <a:r>
                        <a:rPr lang="en-GB" sz="1800"/>
                        <a:t>8,588,887</a:t>
                      </a:r>
                    </a:p>
                  </a:txBody>
                  <a:tcPr marL="9525" marR="9525" marT="9525" marB="9525" anchor="ctr">
                    <a:lnL>
                      <a:noFill/>
                    </a:lnL>
                    <a:lnR>
                      <a:noFill/>
                    </a:lnR>
                    <a:lnT>
                      <a:noFill/>
                    </a:lnT>
                    <a:lnB>
                      <a:noFill/>
                    </a:lnB>
                    <a:solidFill>
                      <a:srgbClr val="EEEEEE"/>
                    </a:solidFill>
                  </a:tcPr>
                </a:tc>
              </a:tr>
              <a:tr h="955801">
                <a:tc>
                  <a:txBody>
                    <a:bodyPr/>
                    <a:lstStyle/>
                    <a:p>
                      <a:r>
                        <a:rPr lang="en-GB" sz="1800"/>
                        <a:t> </a:t>
                      </a:r>
                    </a:p>
                  </a:txBody>
                  <a:tcPr marL="9525" marR="9525" marT="9525" marB="9525" anchor="ctr">
                    <a:lnL>
                      <a:noFill/>
                    </a:lnL>
                    <a:lnR>
                      <a:noFill/>
                    </a:lnR>
                    <a:lnT>
                      <a:noFill/>
                    </a:lnT>
                    <a:lnB>
                      <a:noFill/>
                    </a:lnB>
                    <a:solidFill>
                      <a:srgbClr val="FFCC00"/>
                    </a:solidFill>
                  </a:tcPr>
                </a:tc>
                <a:tc>
                  <a:txBody>
                    <a:bodyPr/>
                    <a:lstStyle/>
                    <a:p>
                      <a:pPr algn="l"/>
                      <a:r>
                        <a:rPr lang="en-GB" sz="1800"/>
                        <a:t>Scottish National Party</a:t>
                      </a:r>
                    </a:p>
                  </a:txBody>
                  <a:tcPr marL="9525" marR="9525" marT="9525" marB="9525" anchor="ctr">
                    <a:lnL>
                      <a:noFill/>
                    </a:lnL>
                    <a:lnR>
                      <a:noFill/>
                    </a:lnR>
                    <a:lnT>
                      <a:noFill/>
                    </a:lnT>
                    <a:lnB>
                      <a:noFill/>
                    </a:lnB>
                    <a:solidFill>
                      <a:srgbClr val="EEEEEE"/>
                    </a:solidFill>
                  </a:tcPr>
                </a:tc>
                <a:tc>
                  <a:txBody>
                    <a:bodyPr/>
                    <a:lstStyle/>
                    <a:p>
                      <a:r>
                        <a:rPr lang="en-GB" sz="1800"/>
                        <a:t>3,772,594</a:t>
                      </a:r>
                    </a:p>
                  </a:txBody>
                  <a:tcPr marL="9525" marR="9525" marT="9525" marB="9525" anchor="ctr">
                    <a:lnL>
                      <a:noFill/>
                    </a:lnL>
                    <a:lnR>
                      <a:noFill/>
                    </a:lnR>
                    <a:lnT>
                      <a:noFill/>
                    </a:lnT>
                    <a:lnB>
                      <a:noFill/>
                    </a:lnB>
                    <a:solidFill>
                      <a:srgbClr val="EEEEEE"/>
                    </a:solidFill>
                  </a:tcPr>
                </a:tc>
                <a:tc>
                  <a:txBody>
                    <a:bodyPr/>
                    <a:lstStyle/>
                    <a:p>
                      <a:r>
                        <a:rPr lang="en-GB" sz="1800"/>
                        <a:t>352,854</a:t>
                      </a:r>
                    </a:p>
                  </a:txBody>
                  <a:tcPr marL="9525" marR="9525" marT="9525" marB="9525" anchor="ctr">
                    <a:lnL>
                      <a:noFill/>
                    </a:lnL>
                    <a:lnR>
                      <a:noFill/>
                    </a:lnR>
                    <a:lnT>
                      <a:noFill/>
                    </a:lnT>
                    <a:lnB>
                      <a:noFill/>
                    </a:lnB>
                    <a:solidFill>
                      <a:srgbClr val="EEEEEE"/>
                    </a:solidFill>
                  </a:tcPr>
                </a:tc>
                <a:tc>
                  <a:txBody>
                    <a:bodyPr/>
                    <a:lstStyle/>
                    <a:p>
                      <a:r>
                        <a:rPr lang="en-GB" sz="1800"/>
                        <a:t>4,125,448</a:t>
                      </a:r>
                    </a:p>
                  </a:txBody>
                  <a:tcPr marL="9525" marR="9525" marT="9525" marB="9525" anchor="ctr">
                    <a:lnL>
                      <a:noFill/>
                    </a:lnL>
                    <a:lnR>
                      <a:noFill/>
                    </a:lnR>
                    <a:lnT>
                      <a:noFill/>
                    </a:lnT>
                    <a:lnB>
                      <a:noFill/>
                    </a:lnB>
                    <a:solidFill>
                      <a:srgbClr val="EEEEEE"/>
                    </a:solidFill>
                  </a:tcPr>
                </a:tc>
              </a:tr>
              <a:tr h="493937">
                <a:tc>
                  <a:txBody>
                    <a:bodyPr/>
                    <a:lstStyle/>
                    <a:p>
                      <a:r>
                        <a:rPr lang="en-GB" sz="1800"/>
                        <a:t> </a:t>
                      </a:r>
                    </a:p>
                  </a:txBody>
                  <a:tcPr marL="9525" marR="9525" marT="9525" marB="9525" anchor="ctr">
                    <a:lnL>
                      <a:noFill/>
                    </a:lnL>
                    <a:lnR>
                      <a:noFill/>
                    </a:lnR>
                    <a:lnT>
                      <a:noFill/>
                    </a:lnT>
                    <a:lnB>
                      <a:noFill/>
                    </a:lnB>
                    <a:solidFill>
                      <a:srgbClr val="990099"/>
                    </a:solidFill>
                  </a:tcPr>
                </a:tc>
                <a:tc>
                  <a:txBody>
                    <a:bodyPr/>
                    <a:lstStyle/>
                    <a:p>
                      <a:pPr algn="l"/>
                      <a:r>
                        <a:rPr lang="en-GB" sz="1800"/>
                        <a:t>UKIP</a:t>
                      </a:r>
                    </a:p>
                  </a:txBody>
                  <a:tcPr marL="9525" marR="9525" marT="9525" marB="9525" anchor="ctr">
                    <a:lnL>
                      <a:noFill/>
                    </a:lnL>
                    <a:lnR>
                      <a:noFill/>
                    </a:lnR>
                    <a:lnT>
                      <a:noFill/>
                    </a:lnT>
                    <a:lnB>
                      <a:noFill/>
                    </a:lnB>
                    <a:solidFill>
                      <a:srgbClr val="EEEEEE"/>
                    </a:solidFill>
                  </a:tcPr>
                </a:tc>
                <a:tc>
                  <a:txBody>
                    <a:bodyPr/>
                    <a:lstStyle/>
                    <a:p>
                      <a:r>
                        <a:rPr lang="en-GB" sz="1800"/>
                        <a:t>3,500,570</a:t>
                      </a:r>
                    </a:p>
                  </a:txBody>
                  <a:tcPr marL="9525" marR="9525" marT="9525" marB="9525" anchor="ctr">
                    <a:lnL>
                      <a:noFill/>
                    </a:lnL>
                    <a:lnR>
                      <a:noFill/>
                    </a:lnR>
                    <a:lnT>
                      <a:noFill/>
                    </a:lnT>
                    <a:lnB>
                      <a:noFill/>
                    </a:lnB>
                    <a:solidFill>
                      <a:srgbClr val="EEEEEE"/>
                    </a:solidFill>
                  </a:tcPr>
                </a:tc>
                <a:tc>
                  <a:txBody>
                    <a:bodyPr/>
                    <a:lstStyle/>
                    <a:p>
                      <a:r>
                        <a:rPr lang="en-GB" sz="1800"/>
                        <a:t>-</a:t>
                      </a:r>
                    </a:p>
                  </a:txBody>
                  <a:tcPr marL="9525" marR="9525" marT="9525" marB="9525" anchor="ctr">
                    <a:lnL>
                      <a:noFill/>
                    </a:lnL>
                    <a:lnR>
                      <a:noFill/>
                    </a:lnR>
                    <a:lnT>
                      <a:noFill/>
                    </a:lnT>
                    <a:lnB>
                      <a:noFill/>
                    </a:lnB>
                    <a:solidFill>
                      <a:srgbClr val="EEEEEE"/>
                    </a:solidFill>
                  </a:tcPr>
                </a:tc>
                <a:tc>
                  <a:txBody>
                    <a:bodyPr/>
                    <a:lstStyle/>
                    <a:p>
                      <a:r>
                        <a:rPr lang="en-GB" sz="1800"/>
                        <a:t>3,500,570</a:t>
                      </a:r>
                    </a:p>
                  </a:txBody>
                  <a:tcPr marL="9525" marR="9525" marT="9525" marB="9525" anchor="ctr">
                    <a:lnL>
                      <a:noFill/>
                    </a:lnL>
                    <a:lnR>
                      <a:noFill/>
                    </a:lnR>
                    <a:lnT>
                      <a:noFill/>
                    </a:lnT>
                    <a:lnB>
                      <a:noFill/>
                    </a:lnB>
                    <a:solidFill>
                      <a:srgbClr val="EEEEEE"/>
                    </a:solidFill>
                  </a:tcPr>
                </a:tc>
              </a:tr>
              <a:tr h="493937">
                <a:tc>
                  <a:txBody>
                    <a:bodyPr/>
                    <a:lstStyle/>
                    <a:p>
                      <a:r>
                        <a:rPr lang="en-GB" sz="1800"/>
                        <a:t> </a:t>
                      </a:r>
                    </a:p>
                  </a:txBody>
                  <a:tcPr marL="9525" marR="9525" marT="9525" marB="9525" anchor="ctr">
                    <a:lnL>
                      <a:noFill/>
                    </a:lnL>
                    <a:lnR>
                      <a:noFill/>
                    </a:lnR>
                    <a:lnT>
                      <a:noFill/>
                    </a:lnT>
                    <a:lnB>
                      <a:noFill/>
                    </a:lnB>
                    <a:solidFill>
                      <a:srgbClr val="006633"/>
                    </a:solidFill>
                  </a:tcPr>
                </a:tc>
                <a:tc>
                  <a:txBody>
                    <a:bodyPr/>
                    <a:lstStyle/>
                    <a:p>
                      <a:pPr algn="l"/>
                      <a:r>
                        <a:rPr lang="en-GB" sz="1800"/>
                        <a:t>Green Party</a:t>
                      </a:r>
                    </a:p>
                  </a:txBody>
                  <a:tcPr marL="9525" marR="9525" marT="9525" marB="9525" anchor="ctr">
                    <a:lnL>
                      <a:noFill/>
                    </a:lnL>
                    <a:lnR>
                      <a:noFill/>
                    </a:lnR>
                    <a:lnT>
                      <a:noFill/>
                    </a:lnT>
                    <a:lnB>
                      <a:noFill/>
                    </a:lnB>
                    <a:solidFill>
                      <a:srgbClr val="EEEEEE"/>
                    </a:solidFill>
                  </a:tcPr>
                </a:tc>
                <a:tc>
                  <a:txBody>
                    <a:bodyPr/>
                    <a:lstStyle/>
                    <a:p>
                      <a:r>
                        <a:rPr lang="en-GB" sz="1800"/>
                        <a:t>648,660</a:t>
                      </a:r>
                    </a:p>
                  </a:txBody>
                  <a:tcPr marL="9525" marR="9525" marT="9525" marB="9525" anchor="ctr">
                    <a:lnL>
                      <a:noFill/>
                    </a:lnL>
                    <a:lnR>
                      <a:noFill/>
                    </a:lnR>
                    <a:lnT>
                      <a:noFill/>
                    </a:lnT>
                    <a:lnB>
                      <a:noFill/>
                    </a:lnB>
                    <a:solidFill>
                      <a:srgbClr val="EEEEEE"/>
                    </a:solidFill>
                  </a:tcPr>
                </a:tc>
                <a:tc>
                  <a:txBody>
                    <a:bodyPr/>
                    <a:lstStyle/>
                    <a:p>
                      <a:r>
                        <a:rPr lang="en-GB" sz="1800"/>
                        <a:t>63,356</a:t>
                      </a:r>
                    </a:p>
                  </a:txBody>
                  <a:tcPr marL="9525" marR="9525" marT="9525" marB="9525" anchor="ctr">
                    <a:lnL>
                      <a:noFill/>
                    </a:lnL>
                    <a:lnR>
                      <a:noFill/>
                    </a:lnR>
                    <a:lnT>
                      <a:noFill/>
                    </a:lnT>
                    <a:lnB>
                      <a:noFill/>
                    </a:lnB>
                    <a:solidFill>
                      <a:srgbClr val="EEEEEE"/>
                    </a:solidFill>
                  </a:tcPr>
                </a:tc>
                <a:tc>
                  <a:txBody>
                    <a:bodyPr/>
                    <a:lstStyle/>
                    <a:p>
                      <a:r>
                        <a:rPr lang="en-GB" sz="1800"/>
                        <a:t>712,016</a:t>
                      </a:r>
                    </a:p>
                  </a:txBody>
                  <a:tcPr marL="9525" marR="9525" marT="9525" marB="9525" anchor="ctr">
                    <a:lnL>
                      <a:noFill/>
                    </a:lnL>
                    <a:lnR>
                      <a:noFill/>
                    </a:lnR>
                    <a:lnT>
                      <a:noFill/>
                    </a:lnT>
                    <a:lnB>
                      <a:noFill/>
                    </a:lnB>
                    <a:solidFill>
                      <a:srgbClr val="EEEEEE"/>
                    </a:solidFill>
                  </a:tcPr>
                </a:tc>
              </a:tr>
              <a:tr h="493937">
                <a:tc>
                  <a:txBody>
                    <a:bodyPr/>
                    <a:lstStyle/>
                    <a:p>
                      <a:r>
                        <a:rPr lang="en-GB" sz="1800"/>
                        <a:t> </a:t>
                      </a:r>
                    </a:p>
                  </a:txBody>
                  <a:tcPr marL="9525" marR="9525" marT="9525" marB="9525" anchor="ctr">
                    <a:lnL>
                      <a:noFill/>
                    </a:lnL>
                    <a:lnR>
                      <a:noFill/>
                    </a:lnR>
                    <a:lnT>
                      <a:noFill/>
                    </a:lnT>
                    <a:lnB>
                      <a:noFill/>
                    </a:lnB>
                    <a:solidFill>
                      <a:srgbClr val="33CC33"/>
                    </a:solidFill>
                  </a:tcPr>
                </a:tc>
                <a:tc>
                  <a:txBody>
                    <a:bodyPr/>
                    <a:lstStyle/>
                    <a:p>
                      <a:pPr algn="l"/>
                      <a:r>
                        <a:rPr lang="en-GB" sz="1800"/>
                        <a:t>Plaid Cymru</a:t>
                      </a:r>
                    </a:p>
                  </a:txBody>
                  <a:tcPr marL="9525" marR="9525" marT="9525" marB="9525" anchor="ctr">
                    <a:lnL>
                      <a:noFill/>
                    </a:lnL>
                    <a:lnR>
                      <a:noFill/>
                    </a:lnR>
                    <a:lnT>
                      <a:noFill/>
                    </a:lnT>
                    <a:lnB>
                      <a:noFill/>
                    </a:lnB>
                    <a:solidFill>
                      <a:srgbClr val="EEEEEE"/>
                    </a:solidFill>
                  </a:tcPr>
                </a:tc>
                <a:tc>
                  <a:txBody>
                    <a:bodyPr/>
                    <a:lstStyle/>
                    <a:p>
                      <a:r>
                        <a:rPr lang="en-GB" sz="1800"/>
                        <a:t>184,584</a:t>
                      </a:r>
                    </a:p>
                  </a:txBody>
                  <a:tcPr marL="9525" marR="9525" marT="9525" marB="9525" anchor="ctr">
                    <a:lnL>
                      <a:noFill/>
                    </a:lnL>
                    <a:lnR>
                      <a:noFill/>
                    </a:lnR>
                    <a:lnT>
                      <a:noFill/>
                    </a:lnT>
                    <a:lnB>
                      <a:noFill/>
                    </a:lnB>
                    <a:solidFill>
                      <a:srgbClr val="EEEEEE"/>
                    </a:solidFill>
                  </a:tcPr>
                </a:tc>
                <a:tc>
                  <a:txBody>
                    <a:bodyPr/>
                    <a:lstStyle/>
                    <a:p>
                      <a:r>
                        <a:rPr lang="en-GB" sz="1800"/>
                        <a:t>79,221</a:t>
                      </a:r>
                    </a:p>
                  </a:txBody>
                  <a:tcPr marL="9525" marR="9525" marT="9525" marB="9525" anchor="ctr">
                    <a:lnL>
                      <a:noFill/>
                    </a:lnL>
                    <a:lnR>
                      <a:noFill/>
                    </a:lnR>
                    <a:lnT>
                      <a:noFill/>
                    </a:lnT>
                    <a:lnB>
                      <a:noFill/>
                    </a:lnB>
                    <a:solidFill>
                      <a:srgbClr val="EEEEEE"/>
                    </a:solidFill>
                  </a:tcPr>
                </a:tc>
                <a:tc>
                  <a:txBody>
                    <a:bodyPr/>
                    <a:lstStyle/>
                    <a:p>
                      <a:r>
                        <a:rPr lang="en-GB" sz="1800"/>
                        <a:t>263,805</a:t>
                      </a:r>
                    </a:p>
                  </a:txBody>
                  <a:tcPr marL="9525" marR="9525" marT="9525" marB="9525" anchor="ctr">
                    <a:lnL>
                      <a:noFill/>
                    </a:lnL>
                    <a:lnR>
                      <a:noFill/>
                    </a:lnR>
                    <a:lnT>
                      <a:noFill/>
                    </a:lnT>
                    <a:lnB>
                      <a:noFill/>
                    </a:lnB>
                    <a:solidFill>
                      <a:srgbClr val="EEEEEE"/>
                    </a:solidFill>
                  </a:tcPr>
                </a:tc>
              </a:tr>
              <a:tr h="493937">
                <a:tc>
                  <a:txBody>
                    <a:bodyPr/>
                    <a:lstStyle/>
                    <a:p>
                      <a:r>
                        <a:rPr lang="en-GB" sz="1800"/>
                        <a:t> </a:t>
                      </a:r>
                    </a:p>
                  </a:txBody>
                  <a:tcPr marL="9525" marR="9525" marT="9525" marB="9525" anchor="ctr">
                    <a:lnL>
                      <a:noFill/>
                    </a:lnL>
                    <a:lnR>
                      <a:noFill/>
                    </a:lnR>
                    <a:lnT>
                      <a:noFill/>
                    </a:lnT>
                    <a:lnB>
                      <a:noFill/>
                    </a:lnB>
                    <a:solidFill>
                      <a:srgbClr val="0000FF"/>
                    </a:solidFill>
                  </a:tcPr>
                </a:tc>
                <a:tc>
                  <a:txBody>
                    <a:bodyPr/>
                    <a:lstStyle/>
                    <a:p>
                      <a:pPr algn="l"/>
                      <a:r>
                        <a:rPr lang="en-GB" sz="1800"/>
                        <a:t>BNP</a:t>
                      </a:r>
                    </a:p>
                  </a:txBody>
                  <a:tcPr marL="9525" marR="9525" marT="9525" marB="9525" anchor="ctr">
                    <a:lnL>
                      <a:noFill/>
                    </a:lnL>
                    <a:lnR>
                      <a:noFill/>
                    </a:lnR>
                    <a:lnT>
                      <a:noFill/>
                    </a:lnT>
                    <a:lnB>
                      <a:noFill/>
                    </a:lnB>
                    <a:solidFill>
                      <a:srgbClr val="EEEEEE"/>
                    </a:solidFill>
                  </a:tcPr>
                </a:tc>
                <a:tc>
                  <a:txBody>
                    <a:bodyPr/>
                    <a:lstStyle/>
                    <a:p>
                      <a:r>
                        <a:rPr lang="en-GB" sz="1800"/>
                        <a:t>155,414</a:t>
                      </a:r>
                    </a:p>
                  </a:txBody>
                  <a:tcPr marL="9525" marR="9525" marT="9525" marB="9525" anchor="ctr">
                    <a:lnL>
                      <a:noFill/>
                    </a:lnL>
                    <a:lnR>
                      <a:noFill/>
                    </a:lnR>
                    <a:lnT>
                      <a:noFill/>
                    </a:lnT>
                    <a:lnB>
                      <a:noFill/>
                    </a:lnB>
                    <a:solidFill>
                      <a:srgbClr val="EEEEEE"/>
                    </a:solidFill>
                  </a:tcPr>
                </a:tc>
                <a:tc>
                  <a:txBody>
                    <a:bodyPr/>
                    <a:lstStyle/>
                    <a:p>
                      <a:r>
                        <a:rPr lang="en-GB" sz="1800"/>
                        <a:t>-</a:t>
                      </a:r>
                    </a:p>
                  </a:txBody>
                  <a:tcPr marL="9525" marR="9525" marT="9525" marB="9525" anchor="ctr">
                    <a:lnL>
                      <a:noFill/>
                    </a:lnL>
                    <a:lnR>
                      <a:noFill/>
                    </a:lnR>
                    <a:lnT>
                      <a:noFill/>
                    </a:lnT>
                    <a:lnB>
                      <a:noFill/>
                    </a:lnB>
                    <a:solidFill>
                      <a:srgbClr val="EEEEEE"/>
                    </a:solidFill>
                  </a:tcPr>
                </a:tc>
                <a:tc>
                  <a:txBody>
                    <a:bodyPr/>
                    <a:lstStyle/>
                    <a:p>
                      <a:r>
                        <a:rPr lang="en-GB" sz="1800" dirty="0"/>
                        <a:t>155,414</a:t>
                      </a:r>
                    </a:p>
                  </a:txBody>
                  <a:tcPr marL="9525" marR="9525" marT="9525" marB="9525" anchor="ctr">
                    <a:lnL>
                      <a:noFill/>
                    </a:lnL>
                    <a:lnR>
                      <a:noFill/>
                    </a:lnR>
                    <a:lnT>
                      <a:noFill/>
                    </a:lnT>
                    <a:lnB>
                      <a:noFill/>
                    </a:lnB>
                    <a:solidFill>
                      <a:srgbClr val="EEEEEE"/>
                    </a:solidFill>
                  </a:tcPr>
                </a:tc>
              </a:tr>
            </a:tbl>
          </a:graphicData>
        </a:graphic>
      </p:graphicFrame>
      <p:sp>
        <p:nvSpPr>
          <p:cNvPr id="5" name="Rectangle 1"/>
          <p:cNvSpPr>
            <a:spLocks noChangeArrowheads="1"/>
          </p:cNvSpPr>
          <p:nvPr/>
        </p:nvSpPr>
        <p:spPr bwMode="auto">
          <a:xfrm>
            <a:off x="457200" y="25257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Verdana" pitchFamily="34" charset="0"/>
                <a:cs typeface="Arial" pitchFamily="34" charset="0"/>
              </a:rPr>
              <a:t>Source: Electoral Commission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08991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State financing of Political Parties 1</a:t>
            </a:r>
            <a:endParaRPr lang="en-GB" dirty="0"/>
          </a:p>
        </p:txBody>
      </p:sp>
      <p:sp>
        <p:nvSpPr>
          <p:cNvPr id="3" name="Content Placeholder 2"/>
          <p:cNvSpPr>
            <a:spLocks noGrp="1"/>
          </p:cNvSpPr>
          <p:nvPr>
            <p:ph idx="1"/>
          </p:nvPr>
        </p:nvSpPr>
        <p:spPr/>
        <p:txBody>
          <a:bodyPr>
            <a:normAutofit/>
          </a:bodyPr>
          <a:lstStyle/>
          <a:p>
            <a:r>
              <a:rPr lang="en-GB" dirty="0" smtClean="0"/>
              <a:t>Since 1974 the so called Short money has been paid to opposition parties in the Commons to help them with their parliamentary work.</a:t>
            </a:r>
          </a:p>
          <a:p>
            <a:r>
              <a:rPr lang="en-GB" dirty="0" smtClean="0"/>
              <a:t>Since 1996 the similar </a:t>
            </a:r>
            <a:r>
              <a:rPr lang="en-GB" dirty="0" err="1" smtClean="0"/>
              <a:t>Cranborne</a:t>
            </a:r>
            <a:r>
              <a:rPr lang="en-GB" dirty="0" smtClean="0"/>
              <a:t> money has been paid to opposition parties in the Lords to help them with their parliamentary work.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r>
              <a:rPr lang="en-GB" dirty="0" smtClean="0"/>
              <a:t>State financing of Political Parties 2</a:t>
            </a:r>
            <a:endParaRPr lang="en-GB" dirty="0"/>
          </a:p>
        </p:txBody>
      </p:sp>
      <p:pic>
        <p:nvPicPr>
          <p:cNvPr id="74754" name="Picture 2"/>
          <p:cNvPicPr>
            <a:picLocks noGrp="1" noChangeAspect="1" noChangeArrowheads="1"/>
          </p:cNvPicPr>
          <p:nvPr>
            <p:ph sz="half" idx="1"/>
          </p:nvPr>
        </p:nvPicPr>
        <p:blipFill>
          <a:blip r:embed="rId2" cstate="print"/>
          <a:srcRect l="30311" t="15468" r="51130" b="45374"/>
          <a:stretch>
            <a:fillRect/>
          </a:stretch>
        </p:blipFill>
        <p:spPr bwMode="auto">
          <a:xfrm>
            <a:off x="4572000" y="1340768"/>
            <a:ext cx="4429000" cy="5256584"/>
          </a:xfrm>
          <a:prstGeom prst="rect">
            <a:avLst/>
          </a:prstGeom>
          <a:noFill/>
          <a:ln w="9525">
            <a:noFill/>
            <a:miter lim="800000"/>
            <a:headEnd/>
            <a:tailEnd/>
          </a:ln>
        </p:spPr>
      </p:pic>
      <p:sp>
        <p:nvSpPr>
          <p:cNvPr id="5" name="Content Placeholder 4"/>
          <p:cNvSpPr>
            <a:spLocks noGrp="1"/>
          </p:cNvSpPr>
          <p:nvPr>
            <p:ph sz="half" idx="2"/>
          </p:nvPr>
        </p:nvSpPr>
        <p:spPr>
          <a:xfrm>
            <a:off x="0" y="1700808"/>
            <a:ext cx="4038600" cy="4525963"/>
          </a:xfrm>
        </p:spPr>
        <p:txBody>
          <a:bodyPr/>
          <a:lstStyle/>
          <a:p>
            <a:r>
              <a:rPr lang="en-GB" dirty="0" smtClean="0"/>
              <a:t>The Political Parties, Elections and Referendums Act 2000 provided for policy development grants for  policies to be included in the manifesto.</a:t>
            </a:r>
          </a:p>
          <a:p>
            <a:r>
              <a:rPr lang="en-GB" dirty="0" smtClean="0"/>
              <a:t>Currently limited to £2M </a:t>
            </a:r>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34082"/>
          </a:xfrm>
        </p:spPr>
        <p:txBody>
          <a:bodyPr>
            <a:normAutofit fontScale="90000"/>
          </a:bodyPr>
          <a:lstStyle/>
          <a:p>
            <a:r>
              <a:rPr lang="en-GB" dirty="0" smtClean="0"/>
              <a:t>State financing of Political Parties 3</a:t>
            </a:r>
            <a:endParaRPr lang="en-GB" dirty="0"/>
          </a:p>
        </p:txBody>
      </p:sp>
      <p:sp>
        <p:nvSpPr>
          <p:cNvPr id="6" name="Content Placeholder 5"/>
          <p:cNvSpPr>
            <a:spLocks noGrp="1"/>
          </p:cNvSpPr>
          <p:nvPr>
            <p:ph idx="1"/>
          </p:nvPr>
        </p:nvSpPr>
        <p:spPr>
          <a:xfrm>
            <a:off x="323528" y="980728"/>
            <a:ext cx="8640960" cy="5184576"/>
          </a:xfrm>
        </p:spPr>
        <p:txBody>
          <a:bodyPr>
            <a:noAutofit/>
          </a:bodyPr>
          <a:lstStyle/>
          <a:p>
            <a:r>
              <a:rPr lang="en-GB" sz="2000" dirty="0" smtClean="0"/>
              <a:t>The salaries of the Leader of the Opposition and Opposition Chief Whip and their counterparts in the Lords are paid from public funds.</a:t>
            </a:r>
          </a:p>
          <a:p>
            <a:r>
              <a:rPr lang="en-GB" sz="2000" dirty="0"/>
              <a:t>Unusually among developed states, the UK has a ban on paid political advertising </a:t>
            </a:r>
            <a:r>
              <a:rPr lang="en-GB" sz="2000" dirty="0" smtClean="0"/>
              <a:t>on radio </a:t>
            </a:r>
            <a:r>
              <a:rPr lang="en-GB" sz="2000" dirty="0"/>
              <a:t>and television</a:t>
            </a:r>
            <a:r>
              <a:rPr lang="en-GB" sz="2000" dirty="0" smtClean="0"/>
              <a:t>. Political </a:t>
            </a:r>
            <a:r>
              <a:rPr lang="en-GB" sz="2000" dirty="0"/>
              <a:t>parties do not have to pay for the air time they obtain </a:t>
            </a:r>
            <a:r>
              <a:rPr lang="en-GB" sz="2000" dirty="0" smtClean="0"/>
              <a:t>for party </a:t>
            </a:r>
            <a:r>
              <a:rPr lang="en-GB" sz="2000" dirty="0"/>
              <a:t>political broadcasts. </a:t>
            </a:r>
            <a:endParaRPr lang="en-GB" sz="2000" dirty="0" smtClean="0"/>
          </a:p>
          <a:p>
            <a:r>
              <a:rPr lang="en-GB" sz="2000" dirty="0"/>
              <a:t>The cost of this indirect subsidy to political parties has been estimated to be in the </a:t>
            </a:r>
            <a:r>
              <a:rPr lang="en-GB" sz="2000" dirty="0" smtClean="0"/>
              <a:t>region of </a:t>
            </a:r>
            <a:r>
              <a:rPr lang="en-GB" sz="2000" b="1" dirty="0"/>
              <a:t>£68m </a:t>
            </a:r>
            <a:r>
              <a:rPr lang="en-GB" sz="2000" dirty="0"/>
              <a:t>in an election year and </a:t>
            </a:r>
            <a:r>
              <a:rPr lang="en-GB" sz="2000" b="1" dirty="0"/>
              <a:t>£</a:t>
            </a:r>
            <a:r>
              <a:rPr lang="en-GB" sz="2000" b="1" dirty="0" smtClean="0"/>
              <a:t>16m </a:t>
            </a:r>
            <a:r>
              <a:rPr lang="en-GB" sz="2000" dirty="0" smtClean="0"/>
              <a:t>in a non-election year.</a:t>
            </a:r>
          </a:p>
          <a:p>
            <a:r>
              <a:rPr lang="en-GB" sz="2000" dirty="0" smtClean="0"/>
              <a:t>Candidates are allowed free postage for one election communication to every address or elector within the relevant electoral area for parliamentary </a:t>
            </a:r>
            <a:r>
              <a:rPr lang="en-GB" sz="2000" dirty="0"/>
              <a:t>elections and European parliamentary </a:t>
            </a:r>
            <a:r>
              <a:rPr lang="en-GB" sz="2000" dirty="0" smtClean="0"/>
              <a:t>elections. </a:t>
            </a:r>
          </a:p>
          <a:p>
            <a:r>
              <a:rPr lang="en-GB" sz="2000" dirty="0" smtClean="0"/>
              <a:t>The cost </a:t>
            </a:r>
            <a:r>
              <a:rPr lang="en-GB" sz="2000" dirty="0"/>
              <a:t>of free post for general elections was </a:t>
            </a:r>
            <a:r>
              <a:rPr lang="en-GB" sz="2000" dirty="0" smtClean="0"/>
              <a:t>in the </a:t>
            </a:r>
            <a:r>
              <a:rPr lang="en-GB" sz="2000" dirty="0"/>
              <a:t>region of </a:t>
            </a:r>
            <a:r>
              <a:rPr lang="en-GB" sz="2000" b="1" dirty="0"/>
              <a:t>£20m</a:t>
            </a:r>
            <a:endParaRPr lang="en-GB" sz="2000" dirty="0" smtClean="0"/>
          </a:p>
          <a:p>
            <a:r>
              <a:rPr lang="en-GB" sz="2000" dirty="0"/>
              <a:t>The </a:t>
            </a:r>
            <a:r>
              <a:rPr lang="en-GB" sz="2000" i="1" dirty="0"/>
              <a:t>Representation of the People Act 1983 </a:t>
            </a:r>
            <a:r>
              <a:rPr lang="en-GB" sz="2000" dirty="0"/>
              <a:t>also provides for candidates to have free </a:t>
            </a:r>
            <a:r>
              <a:rPr lang="en-GB" sz="2000" dirty="0" smtClean="0"/>
              <a:t>use</a:t>
            </a:r>
            <a:r>
              <a:rPr lang="en-GB" sz="2000" i="1" dirty="0" smtClean="0"/>
              <a:t> </a:t>
            </a:r>
            <a:r>
              <a:rPr lang="en-GB" sz="2000" dirty="0" smtClean="0"/>
              <a:t>of </a:t>
            </a:r>
            <a:r>
              <a:rPr lang="en-GB" sz="2000" dirty="0"/>
              <a:t>public buildings – schools or any other building maintained by public money – </a:t>
            </a:r>
            <a:r>
              <a:rPr lang="en-GB" sz="2000" dirty="0" smtClean="0"/>
              <a:t>for public </a:t>
            </a:r>
            <a:r>
              <a:rPr lang="en-GB" sz="2000" dirty="0"/>
              <a:t>meetings during campaigns for parliamentary elections, local elections, </a:t>
            </a:r>
            <a:r>
              <a:rPr lang="en-GB" sz="2000" dirty="0" smtClean="0"/>
              <a:t>European Parliamentary </a:t>
            </a:r>
            <a:r>
              <a:rPr lang="en-GB" sz="2000" dirty="0"/>
              <a:t>elections, and by-elections.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Possible Reforms 1</a:t>
            </a:r>
            <a:endParaRPr lang="en-GB" dirty="0"/>
          </a:p>
        </p:txBody>
      </p:sp>
      <p:sp>
        <p:nvSpPr>
          <p:cNvPr id="3" name="Content Placeholder 2"/>
          <p:cNvSpPr>
            <a:spLocks noGrp="1"/>
          </p:cNvSpPr>
          <p:nvPr>
            <p:ph idx="1"/>
          </p:nvPr>
        </p:nvSpPr>
        <p:spPr/>
        <p:txBody>
          <a:bodyPr>
            <a:normAutofit/>
          </a:bodyPr>
          <a:lstStyle/>
          <a:p>
            <a:r>
              <a:rPr lang="en-GB" dirty="0" smtClean="0"/>
              <a:t>A change from opting out to opting in to the political fund.  This was the case between 1927 and 1946 and the Labour Party lost about 30% of its trade union income.  It would place it at a further disadvantage to the Conservatives.</a:t>
            </a:r>
          </a:p>
          <a:p>
            <a:endParaRPr lang="en-GB"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Possible Reforms 2</a:t>
            </a:r>
            <a:endParaRPr lang="en-GB" dirty="0"/>
          </a:p>
        </p:txBody>
      </p:sp>
      <p:sp>
        <p:nvSpPr>
          <p:cNvPr id="3" name="Content Placeholder 2"/>
          <p:cNvSpPr>
            <a:spLocks noGrp="1"/>
          </p:cNvSpPr>
          <p:nvPr>
            <p:ph idx="1"/>
          </p:nvPr>
        </p:nvSpPr>
        <p:spPr/>
        <p:txBody>
          <a:bodyPr>
            <a:normAutofit/>
          </a:bodyPr>
          <a:lstStyle/>
          <a:p>
            <a:r>
              <a:rPr lang="en-GB" dirty="0" smtClean="0"/>
              <a:t>A cap on donations. Sir Philip Hayden was given the job of reviewing the area and reported in 2007.  He suggested a cap of £50,000 but distinguishing between trade union affiliation payments which would not be subject to the cap and other TU donations which would.</a:t>
            </a:r>
          </a:p>
          <a:p>
            <a:r>
              <a:rPr lang="en-GB" dirty="0" smtClean="0"/>
              <a:t>Various other caps have been suggested particularly £10,000.</a:t>
            </a:r>
          </a:p>
          <a:p>
            <a:r>
              <a:rPr lang="en-GB" dirty="0" smtClean="0"/>
              <a:t>The problem is that it would reduce the parties income and impair their ability to carry out their work.</a:t>
            </a:r>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l="30055" t="18015" r="31229" b="44242"/>
          <a:stretch>
            <a:fillRect/>
          </a:stretch>
        </p:blipFill>
        <p:spPr bwMode="auto">
          <a:xfrm>
            <a:off x="0" y="1268760"/>
            <a:ext cx="9144000"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Greater State financing of Parties – Arguments For 1</a:t>
            </a:r>
            <a:endParaRPr lang="en-GB" dirty="0"/>
          </a:p>
        </p:txBody>
      </p:sp>
      <p:sp>
        <p:nvSpPr>
          <p:cNvPr id="3" name="Content Placeholder 2"/>
          <p:cNvSpPr>
            <a:spLocks noGrp="1"/>
          </p:cNvSpPr>
          <p:nvPr>
            <p:ph sz="half" idx="1"/>
          </p:nvPr>
        </p:nvSpPr>
        <p:spPr>
          <a:xfrm>
            <a:off x="457200" y="1920085"/>
            <a:ext cx="4690864" cy="4434840"/>
          </a:xfrm>
        </p:spPr>
        <p:txBody>
          <a:bodyPr>
            <a:normAutofit fontScale="85000" lnSpcReduction="20000"/>
          </a:bodyPr>
          <a:lstStyle/>
          <a:p>
            <a:r>
              <a:rPr lang="en-GB" dirty="0" smtClean="0"/>
              <a:t>Political parties are an integral part of the democratic process and governance and as such, a state will have to financially support it if it is to see a productive democracy.  In essence, the tax payer should pay for the democracy he enjoys, just as he would pay for any social infrastructure and service.</a:t>
            </a:r>
          </a:p>
          <a:p>
            <a:r>
              <a:rPr lang="en-GB" dirty="0" smtClean="0"/>
              <a:t>It helps curb corruption.</a:t>
            </a:r>
          </a:p>
          <a:p>
            <a:r>
              <a:rPr lang="en-GB" dirty="0" smtClean="0"/>
              <a:t>To compensate parties for limits on private funding. </a:t>
            </a:r>
          </a:p>
          <a:p>
            <a:pPr>
              <a:buNone/>
            </a:pPr>
            <a:r>
              <a:rPr lang="en-GB" dirty="0" smtClean="0"/>
              <a:t/>
            </a:r>
            <a:br>
              <a:rPr lang="en-GB" dirty="0" smtClean="0"/>
            </a:br>
            <a:endParaRPr lang="en-GB" dirty="0"/>
          </a:p>
        </p:txBody>
      </p:sp>
      <p:pic>
        <p:nvPicPr>
          <p:cNvPr id="5" name="Content Placeholder 4" descr="best candmoney.png"/>
          <p:cNvPicPr>
            <a:picLocks noGrp="1" noChangeAspect="1"/>
          </p:cNvPicPr>
          <p:nvPr>
            <p:ph sz="half" idx="2"/>
          </p:nvPr>
        </p:nvPicPr>
        <p:blipFill>
          <a:blip r:embed="rId2" cstate="print"/>
          <a:srcRect l="4082" t="13289" r="6122"/>
          <a:stretch>
            <a:fillRect/>
          </a:stretch>
        </p:blipFill>
        <p:spPr>
          <a:xfrm>
            <a:off x="5220072" y="1844824"/>
            <a:ext cx="3426551" cy="477808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Greater State financing of Parties – Arguments For 2</a:t>
            </a:r>
            <a:endParaRPr lang="en-GB" dirty="0"/>
          </a:p>
        </p:txBody>
      </p:sp>
      <p:sp>
        <p:nvSpPr>
          <p:cNvPr id="3" name="Content Placeholder 2"/>
          <p:cNvSpPr>
            <a:spLocks noGrp="1"/>
          </p:cNvSpPr>
          <p:nvPr>
            <p:ph sz="half" idx="1"/>
          </p:nvPr>
        </p:nvSpPr>
        <p:spPr/>
        <p:txBody>
          <a:bodyPr>
            <a:normAutofit fontScale="92500" lnSpcReduction="20000"/>
          </a:bodyPr>
          <a:lstStyle/>
          <a:p>
            <a:r>
              <a:rPr lang="en-GB" dirty="0" smtClean="0"/>
              <a:t>Another argument is that since these parties are there to offer alternatives to what the party in power offers, there needs to be a fair chance for the parties not in power to contest with the incumbent party.</a:t>
            </a:r>
          </a:p>
          <a:p>
            <a:r>
              <a:rPr lang="en-GB" dirty="0" smtClean="0"/>
              <a:t>Our political parties all face long-term financial instability because of the rising costs of their business.</a:t>
            </a:r>
            <a:endParaRPr lang="en-GB" dirty="0"/>
          </a:p>
        </p:txBody>
      </p:sp>
      <p:pic>
        <p:nvPicPr>
          <p:cNvPr id="5" name="Content Placeholder 4" descr="money buying country.png"/>
          <p:cNvPicPr>
            <a:picLocks noGrp="1" noChangeAspect="1"/>
          </p:cNvPicPr>
          <p:nvPr>
            <p:ph sz="half" idx="2"/>
          </p:nvPr>
        </p:nvPicPr>
        <p:blipFill>
          <a:blip r:embed="rId2" cstate="print"/>
          <a:srcRect l="10120" t="16456" r="6721"/>
          <a:stretch>
            <a:fillRect/>
          </a:stretch>
        </p:blipFill>
        <p:spPr>
          <a:xfrm>
            <a:off x="4321030" y="1844394"/>
            <a:ext cx="4822970" cy="377932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Sources of Party Finance</a:t>
            </a:r>
            <a:endParaRPr lang="en-GB" dirty="0"/>
          </a:p>
        </p:txBody>
      </p:sp>
      <p:sp>
        <p:nvSpPr>
          <p:cNvPr id="3" name="Content Placeholder 2"/>
          <p:cNvSpPr>
            <a:spLocks noGrp="1"/>
          </p:cNvSpPr>
          <p:nvPr>
            <p:ph idx="1"/>
          </p:nvPr>
        </p:nvSpPr>
        <p:spPr/>
        <p:txBody>
          <a:bodyPr/>
          <a:lstStyle/>
          <a:p>
            <a:r>
              <a:rPr lang="en-GB" dirty="0" smtClean="0"/>
              <a:t>Subscriptions</a:t>
            </a:r>
          </a:p>
          <a:p>
            <a:r>
              <a:rPr lang="en-GB" dirty="0" smtClean="0"/>
              <a:t>Fund raising activities</a:t>
            </a:r>
          </a:p>
          <a:p>
            <a:r>
              <a:rPr lang="en-GB" dirty="0" smtClean="0"/>
              <a:t>Donations</a:t>
            </a:r>
          </a:p>
          <a:p>
            <a:pPr lvl="1"/>
            <a:r>
              <a:rPr lang="en-GB" dirty="0" smtClean="0"/>
              <a:t>Individual</a:t>
            </a:r>
          </a:p>
          <a:p>
            <a:pPr lvl="1"/>
            <a:r>
              <a:rPr lang="en-GB" dirty="0" smtClean="0"/>
              <a:t>Corporate</a:t>
            </a:r>
          </a:p>
          <a:p>
            <a:pPr lvl="1"/>
            <a:r>
              <a:rPr lang="en-GB" dirty="0" smtClean="0"/>
              <a:t>Trade Unions</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Greater State financing of Parties – Arguments For 3</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Funding from traditional sources goes down and yet demand for better and more sophisticated policy research increases . This would lead to parties becoming substandard and unable to adequately run either themselves or the country. </a:t>
            </a:r>
          </a:p>
          <a:p>
            <a:r>
              <a:rPr lang="en-GB" dirty="0" smtClean="0"/>
              <a:t>Another argument for state funding is the fact that in a country where the voting system is already stacked against minority parties it is unfair that the funding of parties mirrors this. The Liberal Democrats who at the last election had just over half as much of the vote as the Conservatives raised over 10 times less than them at the last election (£42.5m-£3.8m). Supporters of state funding argue that this is a deeply unfair democratic deficit, one of many in our system and something that should be put right.</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298408"/>
          </a:xfrm>
        </p:spPr>
        <p:txBody>
          <a:bodyPr>
            <a:normAutofit fontScale="90000"/>
          </a:bodyPr>
          <a:lstStyle/>
          <a:p>
            <a:pPr algn="ctr"/>
            <a:r>
              <a:rPr lang="en-GB" dirty="0" smtClean="0"/>
              <a:t>Greater State financing of Parties</a:t>
            </a:r>
            <a:endParaRPr lang="en-GB" dirty="0"/>
          </a:p>
        </p:txBody>
      </p:sp>
      <p:sp>
        <p:nvSpPr>
          <p:cNvPr id="3" name="Content Placeholder 2"/>
          <p:cNvSpPr>
            <a:spLocks noGrp="1"/>
          </p:cNvSpPr>
          <p:nvPr>
            <p:ph idx="1"/>
          </p:nvPr>
        </p:nvSpPr>
        <p:spPr/>
        <p:txBody>
          <a:bodyPr/>
          <a:lstStyle/>
          <a:p>
            <a:r>
              <a:rPr lang="en-GB" dirty="0" smtClean="0"/>
              <a:t>A system which involves state funding is one employed in the USA and Germany by which the state will match private donations. This means that the donator in giving to their chosen party knows that their money will be partially or wholly matched by the state. The party will be encouraged to really go on funding drives and hopefully increase public awareness about politics at the same time while knowing that they will benefit from all money given which the state will match. </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Greater State financing of Parties – Arguments Against 1</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People may be unhappy with funding parties which they do agree with. Many people would be opposed to funding the campaign of the British National Party.</a:t>
            </a:r>
          </a:p>
          <a:p>
            <a:r>
              <a:rPr lang="en-GB" dirty="0" smtClean="0"/>
              <a:t>Contrary to those in favour of a system of state funding could in fact make it more difficult to break in to the British political system particularly if funding was decided on the party's performance at the last election.</a:t>
            </a:r>
          </a:p>
          <a:p>
            <a:r>
              <a:rPr lang="en-GB" dirty="0" smtClean="0"/>
              <a:t>It would be unfair to independents.</a:t>
            </a:r>
          </a:p>
          <a:p>
            <a:r>
              <a:rPr lang="en-GB" dirty="0" smtClean="0"/>
              <a:t>Parties might no longer make such strenuous efforts to raise money at the grassroots level.  Local party member activities would be stopped which would discourage membership of political parties and therefore reduce the amount of political participation by normal citizens and cause the political process to become further alien to the electorate and perhaps reduce turnout further. </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Greater State financing of Parties – Arguments Against 2</a:t>
            </a:r>
            <a:endParaRPr lang="en-GB" dirty="0"/>
          </a:p>
        </p:txBody>
      </p:sp>
      <p:sp>
        <p:nvSpPr>
          <p:cNvPr id="3" name="Content Placeholder 2"/>
          <p:cNvSpPr>
            <a:spLocks noGrp="1"/>
          </p:cNvSpPr>
          <p:nvPr>
            <p:ph idx="1"/>
          </p:nvPr>
        </p:nvSpPr>
        <p:spPr/>
        <p:txBody>
          <a:bodyPr/>
          <a:lstStyle/>
          <a:p>
            <a:r>
              <a:rPr lang="en-GB" dirty="0" smtClean="0"/>
              <a:t>Parties should not be funded out of the public purse when there are so many other pressing concerns, such as education and healthcare.</a:t>
            </a:r>
          </a:p>
          <a:p>
            <a:r>
              <a:rPr lang="en-GB" dirty="0" smtClean="0"/>
              <a:t>It is a right for anyone to be able to make a donation to a cause they strongly believe in, and to curtail this right is to curtail liberty.  </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Conclusion</a:t>
            </a:r>
            <a:endParaRPr lang="en-GB" dirty="0"/>
          </a:p>
        </p:txBody>
      </p:sp>
      <p:sp>
        <p:nvSpPr>
          <p:cNvPr id="3" name="Content Placeholder 2"/>
          <p:cNvSpPr>
            <a:spLocks noGrp="1"/>
          </p:cNvSpPr>
          <p:nvPr>
            <p:ph idx="1"/>
          </p:nvPr>
        </p:nvSpPr>
        <p:spPr/>
        <p:txBody>
          <a:bodyPr/>
          <a:lstStyle/>
          <a:p>
            <a:r>
              <a:rPr lang="en-GB" dirty="0" smtClean="0"/>
              <a:t>It seems unlikely that further state funding will be undertaken because it is deeply unpopular.</a:t>
            </a:r>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Problems of Party Finance 1</a:t>
            </a:r>
            <a:endParaRPr lang="en-GB" dirty="0"/>
          </a:p>
        </p:txBody>
      </p:sp>
      <p:sp>
        <p:nvSpPr>
          <p:cNvPr id="3" name="Content Placeholder 2"/>
          <p:cNvSpPr>
            <a:spLocks noGrp="1"/>
          </p:cNvSpPr>
          <p:nvPr>
            <p:ph sz="half" idx="1"/>
          </p:nvPr>
        </p:nvSpPr>
        <p:spPr/>
        <p:txBody>
          <a:bodyPr>
            <a:normAutofit fontScale="77500" lnSpcReduction="20000"/>
          </a:bodyPr>
          <a:lstStyle/>
          <a:p>
            <a:r>
              <a:rPr lang="en-GB" dirty="0" smtClean="0"/>
              <a:t>Membership of political parties has dropped with only about 1% being members of political parties compared to 3.5% in the 50s.</a:t>
            </a:r>
          </a:p>
          <a:p>
            <a:r>
              <a:rPr lang="en-GB" dirty="0" smtClean="0"/>
              <a:t>This has led to the Conservative party being dependent on large business and private individual donations.</a:t>
            </a:r>
          </a:p>
          <a:p>
            <a:r>
              <a:rPr lang="en-GB" dirty="0" smtClean="0"/>
              <a:t>Labour has always been heavily dependent on Trade Union finance.  Affiliated Trade Unions pay affiliation fees and also give donations particular towards election times.</a:t>
            </a:r>
          </a:p>
        </p:txBody>
      </p:sp>
      <p:sp>
        <p:nvSpPr>
          <p:cNvPr id="5" name="Content Placeholder 4"/>
          <p:cNvSpPr>
            <a:spLocks noGrp="1"/>
          </p:cNvSpPr>
          <p:nvPr>
            <p:ph sz="half" idx="2"/>
          </p:nvPr>
        </p:nvSpPr>
        <p:spPr/>
        <p:txBody>
          <a:bodyPr>
            <a:normAutofit fontScale="77500" lnSpcReduction="20000"/>
          </a:bodyPr>
          <a:lstStyle/>
          <a:p>
            <a:endParaRPr lang="en-GB" dirty="0"/>
          </a:p>
        </p:txBody>
      </p:sp>
      <p:pic>
        <p:nvPicPr>
          <p:cNvPr id="4" name="Picture 3" descr="ghet money out of politics.png"/>
          <p:cNvPicPr>
            <a:picLocks noChangeAspect="1"/>
          </p:cNvPicPr>
          <p:nvPr/>
        </p:nvPicPr>
        <p:blipFill>
          <a:blip r:embed="rId2" cstate="print"/>
          <a:srcRect t="10638"/>
          <a:stretch>
            <a:fillRect/>
          </a:stretch>
        </p:blipFill>
        <p:spPr>
          <a:xfrm>
            <a:off x="4716015" y="2564904"/>
            <a:ext cx="4325081" cy="302433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Problems of Party Finance  2</a:t>
            </a:r>
            <a:endParaRPr lang="en-GB" dirty="0"/>
          </a:p>
        </p:txBody>
      </p:sp>
      <p:sp>
        <p:nvSpPr>
          <p:cNvPr id="3" name="Content Placeholder 2"/>
          <p:cNvSpPr>
            <a:spLocks noGrp="1"/>
          </p:cNvSpPr>
          <p:nvPr>
            <p:ph idx="1"/>
          </p:nvPr>
        </p:nvSpPr>
        <p:spPr/>
        <p:txBody>
          <a:bodyPr>
            <a:normAutofit/>
          </a:bodyPr>
          <a:lstStyle/>
          <a:p>
            <a:r>
              <a:rPr lang="en-GB" dirty="0" smtClean="0"/>
              <a:t>New Labour successfully sought donations from wealthy individuals and reduced its dependency on Trade Unions to 64% however that left it also dependent a relatively few individuals.</a:t>
            </a:r>
          </a:p>
          <a:p>
            <a:r>
              <a:rPr lang="en-GB" dirty="0" smtClean="0"/>
              <a:t>The Liberal Democrats are less dependent on donations but even they are relatively dependent for that income on a few individuals. </a:t>
            </a:r>
          </a:p>
          <a:p>
            <a:pPr>
              <a:buNone/>
            </a:pPr>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Restrictions on Parties</a:t>
            </a:r>
            <a:endParaRPr lang="en-GB" dirty="0"/>
          </a:p>
        </p:txBody>
      </p:sp>
      <p:sp>
        <p:nvSpPr>
          <p:cNvPr id="3" name="Content Placeholder 2"/>
          <p:cNvSpPr>
            <a:spLocks noGrp="1"/>
          </p:cNvSpPr>
          <p:nvPr>
            <p:ph idx="1"/>
          </p:nvPr>
        </p:nvSpPr>
        <p:spPr/>
        <p:txBody>
          <a:bodyPr>
            <a:normAutofit fontScale="85000" lnSpcReduction="20000"/>
          </a:bodyPr>
          <a:lstStyle/>
          <a:p>
            <a:r>
              <a:rPr lang="en-GB" b="1" dirty="0" smtClean="0"/>
              <a:t>The Political Parties, Elections and Referendums Act 2000 </a:t>
            </a:r>
            <a:r>
              <a:rPr lang="en-GB" dirty="0" smtClean="0"/>
              <a:t>was an act that established the Electoral Commission and required all political parties to register with it, set down accounting requirements for political parties, and introduced controls on donations.</a:t>
            </a:r>
            <a:endParaRPr lang="en-GB" baseline="30000" dirty="0"/>
          </a:p>
          <a:p>
            <a:r>
              <a:rPr lang="en-GB" dirty="0" smtClean="0"/>
              <a:t>Parties are only allowed to accept donations in excess of £500 from "permissible donors", defined as either individuals on the electoral register, or political parties, companies, trade unions or similar organisations that are registered in the UK.</a:t>
            </a:r>
          </a:p>
          <a:p>
            <a:r>
              <a:rPr lang="en-GB" dirty="0"/>
              <a:t>Donations over £1,500 to an accounting </a:t>
            </a:r>
            <a:r>
              <a:rPr lang="en-GB" dirty="0" smtClean="0"/>
              <a:t>unit (such </a:t>
            </a:r>
            <a:r>
              <a:rPr lang="en-GB" dirty="0"/>
              <a:t>as a constituency party</a:t>
            </a:r>
            <a:r>
              <a:rPr lang="en-GB" dirty="0" smtClean="0"/>
              <a:t>) must be reported to the Electoral Commission.</a:t>
            </a:r>
          </a:p>
          <a:p>
            <a:r>
              <a:rPr lang="en-GB" dirty="0" smtClean="0"/>
              <a:t>or </a:t>
            </a:r>
            <a:r>
              <a:rPr lang="en-GB" dirty="0"/>
              <a:t>over £7,500 </a:t>
            </a:r>
            <a:r>
              <a:rPr lang="en-GB" dirty="0" smtClean="0"/>
              <a:t>to a </a:t>
            </a:r>
            <a:r>
              <a:rPr lang="en-GB" dirty="0"/>
              <a:t>central party, must be reported to the </a:t>
            </a:r>
            <a:r>
              <a:rPr lang="en-GB" dirty="0" smtClean="0"/>
              <a:t>Electoral Commission</a:t>
            </a:r>
            <a:r>
              <a:rPr lang="en-GB" dirty="0"/>
              <a:t>.</a:t>
            </a:r>
            <a:endParaRPr lang="en-GB" dirty="0" smtClean="0"/>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Limits on Party Spending in Elections</a:t>
            </a:r>
            <a:endParaRPr lang="en-GB" dirty="0"/>
          </a:p>
        </p:txBody>
      </p:sp>
      <p:sp>
        <p:nvSpPr>
          <p:cNvPr id="3" name="Content Placeholder 2"/>
          <p:cNvSpPr>
            <a:spLocks noGrp="1"/>
          </p:cNvSpPr>
          <p:nvPr>
            <p:ph idx="1"/>
          </p:nvPr>
        </p:nvSpPr>
        <p:spPr/>
        <p:txBody>
          <a:bodyPr/>
          <a:lstStyle/>
          <a:p>
            <a:r>
              <a:rPr lang="en-GB" dirty="0" smtClean="0"/>
              <a:t>£</a:t>
            </a:r>
            <a:r>
              <a:rPr lang="en-GB" dirty="0"/>
              <a:t>25,000 plus 7p for each elector </a:t>
            </a:r>
            <a:r>
              <a:rPr lang="en-GB" dirty="0" smtClean="0"/>
              <a:t>in a </a:t>
            </a:r>
            <a:r>
              <a:rPr lang="en-GB" dirty="0"/>
              <a:t>county constituency and 5p in </a:t>
            </a:r>
            <a:r>
              <a:rPr lang="en-GB" dirty="0" smtClean="0"/>
              <a:t>a borough constituency.</a:t>
            </a:r>
          </a:p>
          <a:p>
            <a:r>
              <a:rPr lang="en-GB" dirty="0"/>
              <a:t>General Election </a:t>
            </a:r>
            <a:r>
              <a:rPr lang="en-GB" dirty="0" smtClean="0"/>
              <a:t>£19.5m.</a:t>
            </a:r>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dirty="0" smtClean="0"/>
              <a:t>Labour Party Finances</a:t>
            </a:r>
            <a:endParaRPr lang="en-GB" dirty="0"/>
          </a:p>
        </p:txBody>
      </p:sp>
      <p:pic>
        <p:nvPicPr>
          <p:cNvPr id="4" name="Content Placeholder 3" descr="labour party finance.jpg"/>
          <p:cNvPicPr>
            <a:picLocks noGrp="1" noChangeAspect="1"/>
          </p:cNvPicPr>
          <p:nvPr>
            <p:ph sz="half" idx="1"/>
          </p:nvPr>
        </p:nvPicPr>
        <p:blipFill>
          <a:blip r:embed="rId2" cstate="print"/>
          <a:stretch>
            <a:fillRect/>
          </a:stretch>
        </p:blipFill>
        <p:spPr>
          <a:xfrm>
            <a:off x="457200" y="2607426"/>
            <a:ext cx="4038600" cy="3060786"/>
          </a:xfrm>
        </p:spPr>
      </p:pic>
      <p:sp>
        <p:nvSpPr>
          <p:cNvPr id="5" name="Content Placeholder 4"/>
          <p:cNvSpPr>
            <a:spLocks noGrp="1"/>
          </p:cNvSpPr>
          <p:nvPr>
            <p:ph sz="half" idx="2"/>
          </p:nvPr>
        </p:nvSpPr>
        <p:spPr>
          <a:xfrm>
            <a:off x="6084168" y="2492896"/>
            <a:ext cx="2880320" cy="4525963"/>
          </a:xfrm>
        </p:spPr>
        <p:txBody>
          <a:bodyPr>
            <a:normAutofit/>
          </a:bodyPr>
          <a:lstStyle/>
          <a:p>
            <a:r>
              <a:rPr lang="en-GB" dirty="0" smtClean="0"/>
              <a:t>Trade union funding now accounts for 91.3% of cash and non-cash donations to the party’s central office, up from 59.9% last year</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servative-party donations.jpg"/>
          <p:cNvPicPr>
            <a:picLocks noChangeAspect="1"/>
          </p:cNvPicPr>
          <p:nvPr/>
        </p:nvPicPr>
        <p:blipFill>
          <a:blip r:embed="rId2" cstate="print"/>
          <a:stretch>
            <a:fillRect/>
          </a:stretch>
        </p:blipFill>
        <p:spPr>
          <a:xfrm>
            <a:off x="251520" y="0"/>
            <a:ext cx="3154680" cy="6858000"/>
          </a:xfrm>
          <a:prstGeom prst="rect">
            <a:avLst/>
          </a:prstGeom>
        </p:spPr>
      </p:pic>
      <p:sp>
        <p:nvSpPr>
          <p:cNvPr id="6" name="TextBox 5"/>
          <p:cNvSpPr txBox="1"/>
          <p:nvPr/>
        </p:nvSpPr>
        <p:spPr>
          <a:xfrm>
            <a:off x="3779912" y="692696"/>
            <a:ext cx="4608512" cy="369332"/>
          </a:xfrm>
          <a:prstGeom prst="rect">
            <a:avLst/>
          </a:prstGeom>
          <a:noFill/>
        </p:spPr>
        <p:txBody>
          <a:bodyPr wrap="square" rtlCol="0">
            <a:spAutoFit/>
          </a:bodyPr>
          <a:lstStyle/>
          <a:p>
            <a:r>
              <a:rPr lang="en-GB" dirty="0" smtClean="0"/>
              <a:t>Breakdown of Conservative donations</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99" y="0"/>
            <a:ext cx="9036496" cy="1124744"/>
          </a:xfrm>
        </p:spPr>
        <p:txBody>
          <a:bodyPr>
            <a:normAutofit fontScale="90000"/>
          </a:bodyPr>
          <a:lstStyle/>
          <a:p>
            <a:r>
              <a:rPr lang="en-US" sz="3200" b="1" dirty="0"/>
              <a:t>The significance of donations over £250,000 for the main three political parties, from January 2001 to June 2010</a:t>
            </a:r>
            <a:endParaRPr lang="en-GB" sz="3200" dirty="0"/>
          </a:p>
        </p:txBody>
      </p:sp>
      <p:graphicFrame>
        <p:nvGraphicFramePr>
          <p:cNvPr id="8" name="Content Placeholder 7"/>
          <p:cNvGraphicFramePr>
            <a:graphicFrameLocks noGrp="1"/>
          </p:cNvGraphicFramePr>
          <p:nvPr>
            <p:ph idx="1"/>
          </p:nvPr>
        </p:nvGraphicFramePr>
        <p:xfrm>
          <a:off x="6" y="1484784"/>
          <a:ext cx="9143994" cy="3932021"/>
        </p:xfrm>
        <a:graphic>
          <a:graphicData uri="http://schemas.openxmlformats.org/drawingml/2006/table">
            <a:tbl>
              <a:tblPr/>
              <a:tblGrid>
                <a:gridCol w="1835696"/>
                <a:gridCol w="1212302"/>
                <a:gridCol w="1523999"/>
                <a:gridCol w="1523999"/>
                <a:gridCol w="1523999"/>
                <a:gridCol w="1523999"/>
              </a:tblGrid>
              <a:tr h="1363096">
                <a:tc>
                  <a:txBody>
                    <a:bodyPr/>
                    <a:lstStyle/>
                    <a:p>
                      <a:endParaRPr lang="en-GB" sz="2000" dirty="0">
                        <a:latin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b="1" dirty="0">
                          <a:solidFill>
                            <a:srgbClr val="000000"/>
                          </a:solidFill>
                          <a:latin typeface="Arial"/>
                          <a:ea typeface="Times New Roman"/>
                          <a:cs typeface="Times New Roman"/>
                        </a:rPr>
                        <a:t>Total </a:t>
                      </a:r>
                      <a:r>
                        <a:rPr lang="en-GB" sz="2000" b="1" dirty="0" smtClean="0">
                          <a:solidFill>
                            <a:srgbClr val="000000"/>
                          </a:solidFill>
                          <a:latin typeface="Arial"/>
                          <a:ea typeface="Times New Roman"/>
                          <a:cs typeface="Times New Roman"/>
                        </a:rPr>
                        <a:t>no </a:t>
                      </a:r>
                      <a:r>
                        <a:rPr lang="en-GB" sz="2000" b="1" dirty="0">
                          <a:solidFill>
                            <a:srgbClr val="000000"/>
                          </a:solidFill>
                          <a:latin typeface="Arial"/>
                          <a:ea typeface="Times New Roman"/>
                          <a:cs typeface="Times New Roman"/>
                        </a:rPr>
                        <a:t>of donations</a:t>
                      </a:r>
                      <a:endParaRPr lang="en-GB" sz="2000" dirty="0">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b="1" dirty="0" smtClean="0">
                          <a:solidFill>
                            <a:srgbClr val="000000"/>
                          </a:solidFill>
                          <a:latin typeface="Arial"/>
                          <a:ea typeface="Times New Roman"/>
                          <a:cs typeface="Times New Roman"/>
                        </a:rPr>
                        <a:t>No </a:t>
                      </a:r>
                      <a:r>
                        <a:rPr lang="en-GB" sz="2000" b="1" dirty="0">
                          <a:solidFill>
                            <a:srgbClr val="000000"/>
                          </a:solidFill>
                          <a:latin typeface="Arial"/>
                          <a:ea typeface="Times New Roman"/>
                          <a:cs typeface="Times New Roman"/>
                        </a:rPr>
                        <a:t>of donations over £250,000 </a:t>
                      </a:r>
                      <a:endParaRPr lang="en-GB" sz="2000" dirty="0">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b="1" dirty="0">
                          <a:solidFill>
                            <a:srgbClr val="000000"/>
                          </a:solidFill>
                          <a:latin typeface="Arial"/>
                          <a:ea typeface="Times New Roman"/>
                          <a:cs typeface="Times New Roman"/>
                        </a:rPr>
                        <a:t>Total value of all donations (£million)</a:t>
                      </a:r>
                      <a:endParaRPr lang="en-GB" sz="2000" dirty="0">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b="1" dirty="0">
                          <a:solidFill>
                            <a:srgbClr val="000000"/>
                          </a:solidFill>
                          <a:latin typeface="Arial"/>
                          <a:ea typeface="Times New Roman"/>
                          <a:cs typeface="Times New Roman"/>
                        </a:rPr>
                        <a:t>Total value of donations over £250,000 (£million)</a:t>
                      </a:r>
                      <a:endParaRPr lang="en-GB" sz="2000" dirty="0">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b="1">
                          <a:solidFill>
                            <a:srgbClr val="000000"/>
                          </a:solidFill>
                          <a:latin typeface="Arial"/>
                          <a:ea typeface="Times New Roman"/>
                          <a:cs typeface="Times New Roman"/>
                        </a:rPr>
                        <a:t>% Share of donations over £250,000 by value (%) </a:t>
                      </a:r>
                      <a:endParaRPr lang="en-GB" sz="2000">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602">
                <a:tc>
                  <a:txBody>
                    <a:bodyPr/>
                    <a:lstStyle/>
                    <a:p>
                      <a:pPr>
                        <a:lnSpc>
                          <a:spcPct val="115000"/>
                        </a:lnSpc>
                        <a:spcAft>
                          <a:spcPts val="0"/>
                        </a:spcAft>
                      </a:pPr>
                      <a:r>
                        <a:rPr lang="en-GB" sz="2000">
                          <a:solidFill>
                            <a:srgbClr val="000000"/>
                          </a:solidFill>
                          <a:latin typeface="Arial"/>
                          <a:ea typeface="Times New Roman"/>
                          <a:cs typeface="Times New Roman"/>
                        </a:rPr>
                        <a:t>Labour</a:t>
                      </a:r>
                      <a:endParaRPr lang="en-GB" sz="2000">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solidFill>
                            <a:srgbClr val="000000"/>
                          </a:solidFill>
                          <a:latin typeface="Arial"/>
                          <a:ea typeface="Times New Roman"/>
                          <a:cs typeface="Times New Roman"/>
                        </a:rPr>
                        <a:t>10,190</a:t>
                      </a:r>
                      <a:endParaRPr lang="en-GB" sz="2000">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a:solidFill>
                            <a:srgbClr val="000000"/>
                          </a:solidFill>
                          <a:latin typeface="Arial"/>
                          <a:ea typeface="Times New Roman"/>
                          <a:cs typeface="Times New Roman"/>
                        </a:rPr>
                        <a:t>151</a:t>
                      </a:r>
                      <a:endParaRPr lang="en-GB" sz="2000" dirty="0">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a:solidFill>
                            <a:srgbClr val="000000"/>
                          </a:solidFill>
                          <a:latin typeface="Arial"/>
                          <a:ea typeface="Times New Roman"/>
                          <a:cs typeface="Times New Roman"/>
                        </a:rPr>
                        <a:t>150.2</a:t>
                      </a:r>
                      <a:endParaRPr lang="en-GB" sz="2000" dirty="0">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a:solidFill>
                            <a:srgbClr val="000000"/>
                          </a:solidFill>
                          <a:latin typeface="Arial"/>
                          <a:ea typeface="Times New Roman"/>
                          <a:cs typeface="Times New Roman"/>
                        </a:rPr>
                        <a:t>80.7</a:t>
                      </a:r>
                      <a:endParaRPr lang="en-GB" sz="2000" dirty="0">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a:solidFill>
                            <a:srgbClr val="000000"/>
                          </a:solidFill>
                          <a:latin typeface="Arial"/>
                          <a:ea typeface="Times New Roman"/>
                          <a:cs typeface="Times New Roman"/>
                        </a:rPr>
                        <a:t>54</a:t>
                      </a:r>
                      <a:endParaRPr lang="en-GB" sz="2000" dirty="0">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821">
                <a:tc>
                  <a:txBody>
                    <a:bodyPr/>
                    <a:lstStyle/>
                    <a:p>
                      <a:pPr>
                        <a:lnSpc>
                          <a:spcPct val="115000"/>
                        </a:lnSpc>
                        <a:spcAft>
                          <a:spcPts val="0"/>
                        </a:spcAft>
                      </a:pPr>
                      <a:r>
                        <a:rPr lang="en-GB" sz="2000">
                          <a:solidFill>
                            <a:srgbClr val="000000"/>
                          </a:solidFill>
                          <a:latin typeface="Arial"/>
                          <a:ea typeface="Times New Roman"/>
                          <a:cs typeface="Times New Roman"/>
                        </a:rPr>
                        <a:t>Conservatives</a:t>
                      </a:r>
                      <a:endParaRPr lang="en-GB" sz="2000">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solidFill>
                            <a:srgbClr val="000000"/>
                          </a:solidFill>
                          <a:latin typeface="Arial"/>
                          <a:ea typeface="Times New Roman"/>
                          <a:cs typeface="Times New Roman"/>
                        </a:rPr>
                        <a:t>8,050</a:t>
                      </a:r>
                      <a:endParaRPr lang="en-GB" sz="2000">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a:solidFill>
                            <a:srgbClr val="000000"/>
                          </a:solidFill>
                          <a:latin typeface="Arial"/>
                          <a:ea typeface="Times New Roman"/>
                          <a:cs typeface="Times New Roman"/>
                        </a:rPr>
                        <a:t>65</a:t>
                      </a:r>
                      <a:endParaRPr lang="en-GB" sz="2000" dirty="0">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a:solidFill>
                            <a:srgbClr val="000000"/>
                          </a:solidFill>
                          <a:latin typeface="Arial"/>
                          <a:ea typeface="Times New Roman"/>
                          <a:cs typeface="Times New Roman"/>
                        </a:rPr>
                        <a:t>142.4</a:t>
                      </a:r>
                      <a:endParaRPr lang="en-GB" sz="2000" dirty="0">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a:solidFill>
                            <a:srgbClr val="000000"/>
                          </a:solidFill>
                          <a:latin typeface="Arial"/>
                          <a:ea typeface="Times New Roman"/>
                          <a:cs typeface="Times New Roman"/>
                        </a:rPr>
                        <a:t>39.9</a:t>
                      </a:r>
                      <a:endParaRPr lang="en-GB" sz="2000" dirty="0">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a:solidFill>
                            <a:srgbClr val="000000"/>
                          </a:solidFill>
                          <a:latin typeface="Arial"/>
                          <a:ea typeface="Times New Roman"/>
                          <a:cs typeface="Times New Roman"/>
                        </a:rPr>
                        <a:t>25</a:t>
                      </a:r>
                      <a:endParaRPr lang="en-GB" sz="2000" dirty="0">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5222">
                <a:tc>
                  <a:txBody>
                    <a:bodyPr/>
                    <a:lstStyle/>
                    <a:p>
                      <a:pPr>
                        <a:lnSpc>
                          <a:spcPct val="115000"/>
                        </a:lnSpc>
                        <a:spcAft>
                          <a:spcPts val="0"/>
                        </a:spcAft>
                      </a:pPr>
                      <a:r>
                        <a:rPr lang="en-GB" sz="2000">
                          <a:solidFill>
                            <a:srgbClr val="000000"/>
                          </a:solidFill>
                          <a:latin typeface="Arial"/>
                          <a:ea typeface="Times New Roman"/>
                          <a:cs typeface="Times New Roman"/>
                        </a:rPr>
                        <a:t>Liberal Democrats</a:t>
                      </a:r>
                      <a:endParaRPr lang="en-GB" sz="2000">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solidFill>
                            <a:srgbClr val="000000"/>
                          </a:solidFill>
                          <a:latin typeface="Arial"/>
                          <a:ea typeface="Times New Roman"/>
                          <a:cs typeface="Times New Roman"/>
                        </a:rPr>
                        <a:t>4,760</a:t>
                      </a:r>
                      <a:endParaRPr lang="en-GB" sz="2000">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solidFill>
                            <a:srgbClr val="000000"/>
                          </a:solidFill>
                          <a:latin typeface="Arial"/>
                          <a:ea typeface="Times New Roman"/>
                          <a:cs typeface="Times New Roman"/>
                        </a:rPr>
                        <a:t>8</a:t>
                      </a:r>
                      <a:endParaRPr lang="en-GB" sz="2000">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a:solidFill>
                            <a:srgbClr val="000000"/>
                          </a:solidFill>
                          <a:latin typeface="Arial"/>
                          <a:ea typeface="Times New Roman"/>
                          <a:cs typeface="Times New Roman"/>
                        </a:rPr>
                        <a:t>25.6</a:t>
                      </a:r>
                      <a:endParaRPr lang="en-GB" sz="2000" dirty="0">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a:solidFill>
                            <a:srgbClr val="000000"/>
                          </a:solidFill>
                          <a:latin typeface="Arial"/>
                          <a:ea typeface="Times New Roman"/>
                          <a:cs typeface="Times New Roman"/>
                        </a:rPr>
                        <a:t>4.1</a:t>
                      </a:r>
                      <a:endParaRPr lang="en-GB" sz="2000" dirty="0">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a:solidFill>
                            <a:srgbClr val="000000"/>
                          </a:solidFill>
                          <a:latin typeface="Arial"/>
                          <a:ea typeface="Times New Roman"/>
                          <a:cs typeface="Times New Roman"/>
                        </a:rPr>
                        <a:t>16</a:t>
                      </a:r>
                      <a:endParaRPr lang="en-GB" sz="2000" dirty="0">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602">
                <a:tc>
                  <a:txBody>
                    <a:bodyPr/>
                    <a:lstStyle/>
                    <a:p>
                      <a:pPr>
                        <a:lnSpc>
                          <a:spcPct val="115000"/>
                        </a:lnSpc>
                        <a:spcAft>
                          <a:spcPts val="0"/>
                        </a:spcAft>
                      </a:pPr>
                      <a:r>
                        <a:rPr lang="en-GB" sz="2000">
                          <a:solidFill>
                            <a:srgbClr val="000000"/>
                          </a:solidFill>
                          <a:latin typeface="Arial"/>
                          <a:ea typeface="Times New Roman"/>
                          <a:cs typeface="Times New Roman"/>
                        </a:rPr>
                        <a:t>Total</a:t>
                      </a:r>
                      <a:endParaRPr lang="en-GB" sz="2000">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solidFill>
                            <a:srgbClr val="000000"/>
                          </a:solidFill>
                          <a:latin typeface="Arial"/>
                          <a:ea typeface="Times New Roman"/>
                          <a:cs typeface="Times New Roman"/>
                        </a:rPr>
                        <a:t>23,000</a:t>
                      </a:r>
                      <a:endParaRPr lang="en-GB" sz="2000">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a:solidFill>
                            <a:srgbClr val="000000"/>
                          </a:solidFill>
                          <a:latin typeface="Arial"/>
                          <a:ea typeface="Times New Roman"/>
                          <a:cs typeface="Times New Roman"/>
                        </a:rPr>
                        <a:t>224</a:t>
                      </a:r>
                      <a:endParaRPr lang="en-GB" sz="2000" dirty="0">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solidFill>
                            <a:srgbClr val="000000"/>
                          </a:solidFill>
                          <a:latin typeface="Arial"/>
                          <a:ea typeface="Times New Roman"/>
                          <a:cs typeface="Times New Roman"/>
                        </a:rPr>
                        <a:t>318.2</a:t>
                      </a:r>
                      <a:endParaRPr lang="en-GB" sz="2000">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a:solidFill>
                            <a:srgbClr val="000000"/>
                          </a:solidFill>
                          <a:latin typeface="Arial"/>
                          <a:ea typeface="Times New Roman"/>
                          <a:cs typeface="Times New Roman"/>
                        </a:rPr>
                        <a:t>124.7</a:t>
                      </a:r>
                      <a:endParaRPr lang="en-GB" sz="2000" dirty="0">
                        <a:latin typeface="Calibri"/>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2000" dirty="0">
                        <a:latin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555</TotalTime>
  <Words>1492</Words>
  <Application>Microsoft Office PowerPoint</Application>
  <PresentationFormat>On-screen Show (4:3)</PresentationFormat>
  <Paragraphs>145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Flow</vt:lpstr>
      <vt:lpstr>Party Finance</vt:lpstr>
      <vt:lpstr>Sources of Party Finance</vt:lpstr>
      <vt:lpstr>Problems of Party Finance 1</vt:lpstr>
      <vt:lpstr>Problems of Party Finance  2</vt:lpstr>
      <vt:lpstr>Restrictions on Parties</vt:lpstr>
      <vt:lpstr>Limits on Party Spending in Elections</vt:lpstr>
      <vt:lpstr>Labour Party Finances</vt:lpstr>
      <vt:lpstr>PowerPoint Presentation</vt:lpstr>
      <vt:lpstr>The significance of donations over £250,000 for the main three political parties, from January 2001 to June 2010</vt:lpstr>
      <vt:lpstr>PowerPoint Presentation</vt:lpstr>
      <vt:lpstr>PowerPoint Presentation</vt:lpstr>
      <vt:lpstr>State financing of Political Parties 1</vt:lpstr>
      <vt:lpstr>State financing of Political Parties 2</vt:lpstr>
      <vt:lpstr>State financing of Political Parties 3</vt:lpstr>
      <vt:lpstr>Possible Reforms 1</vt:lpstr>
      <vt:lpstr>Possible Reforms 2</vt:lpstr>
      <vt:lpstr>PowerPoint Presentation</vt:lpstr>
      <vt:lpstr>Greater State financing of Parties – Arguments For 1</vt:lpstr>
      <vt:lpstr>Greater State financing of Parties – Arguments For 2</vt:lpstr>
      <vt:lpstr>Greater State financing of Parties – Arguments For 3</vt:lpstr>
      <vt:lpstr>Greater State financing of Parties</vt:lpstr>
      <vt:lpstr>Greater State financing of Parties – Arguments Against 1</vt:lpstr>
      <vt:lpstr>Greater State financing of Parties – Arguments Against 2</vt:lpstr>
      <vt:lpstr>Conclusion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Party Finance</dc:title>
  <dc:creator>Michael Allen</dc:creator>
  <cp:lastModifiedBy>Michael Allen</cp:lastModifiedBy>
  <cp:revision>8</cp:revision>
  <cp:lastPrinted>1601-01-01T00:00:00Z</cp:lastPrinted>
  <dcterms:created xsi:type="dcterms:W3CDTF">2012-09-13T13:47:43Z</dcterms:created>
  <dcterms:modified xsi:type="dcterms:W3CDTF">2015-03-26T08:40:01Z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TC102037561033</vt:lpwstr>
  </property>
</Properties>
</file>