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7" r:id="rId8"/>
    <p:sldId id="268" r:id="rId9"/>
    <p:sldId id="269" r:id="rId10"/>
    <p:sldId id="261" r:id="rId11"/>
    <p:sldId id="262" r:id="rId12"/>
    <p:sldId id="271" r:id="rId13"/>
    <p:sldId id="272" r:id="rId14"/>
    <p:sldId id="273" r:id="rId15"/>
    <p:sldId id="279" r:id="rId16"/>
    <p:sldId id="278" r:id="rId17"/>
    <p:sldId id="274" r:id="rId18"/>
    <p:sldId id="270" r:id="rId19"/>
    <p:sldId id="263" r:id="rId20"/>
    <p:sldId id="276" r:id="rId21"/>
    <p:sldId id="277" r:id="rId22"/>
    <p:sldId id="275" r:id="rId23"/>
    <p:sldId id="264"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1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22224646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40716922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35567975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38164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33216510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2310747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27490658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39538436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23287624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475638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DBED0-2DC3-4E3E-AEDA-1204331B5A09}" type="datetimeFigureOut">
              <a:rPr lang="en-GB" smtClean="0"/>
              <a:pPr/>
              <a:t>16/09/2016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8612C-8B84-46BE-A616-25FDCC600747}" type="slidenum">
              <a:rPr lang="en-GB" smtClean="0"/>
              <a:pPr/>
              <a:t>‹#›</a:t>
            </a:fld>
            <a:endParaRPr lang="en-GB"/>
          </a:p>
        </p:txBody>
      </p:sp>
    </p:spTree>
    <p:extLst>
      <p:ext uri="{BB962C8B-B14F-4D97-AF65-F5344CB8AC3E}">
        <p14:creationId xmlns:p14="http://schemas.microsoft.com/office/powerpoint/2010/main" val="13287863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DBED0-2DC3-4E3E-AEDA-1204331B5A09}" type="datetimeFigureOut">
              <a:rPr lang="en-GB" smtClean="0"/>
              <a:pPr/>
              <a:t>16/09/2016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612C-8B84-46BE-A616-25FDCC600747}" type="slidenum">
              <a:rPr lang="en-GB" smtClean="0"/>
              <a:pPr/>
              <a:t>‹#›</a:t>
            </a:fld>
            <a:endParaRPr lang="en-GB"/>
          </a:p>
        </p:txBody>
      </p:sp>
    </p:spTree>
    <p:extLst>
      <p:ext uri="{BB962C8B-B14F-4D97-AF65-F5344CB8AC3E}">
        <p14:creationId xmlns:p14="http://schemas.microsoft.com/office/powerpoint/2010/main" val="323113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Lord Palmerston</a:t>
            </a:r>
            <a:endParaRPr lang="en-GB" dirty="0"/>
          </a:p>
        </p:txBody>
      </p:sp>
      <p:sp>
        <p:nvSpPr>
          <p:cNvPr id="3" name="Subtitle 2"/>
          <p:cNvSpPr>
            <a:spLocks noGrp="1"/>
          </p:cNvSpPr>
          <p:nvPr>
            <p:ph type="subTitle" idx="1"/>
          </p:nvPr>
        </p:nvSpPr>
        <p:spPr/>
        <p:txBody>
          <a:bodyPr/>
          <a:lstStyle/>
          <a:p>
            <a:r>
              <a:rPr lang="en-GB" dirty="0" smtClean="0"/>
              <a:t>By</a:t>
            </a:r>
          </a:p>
          <a:p>
            <a:r>
              <a:rPr lang="en-GB" dirty="0" smtClean="0"/>
              <a:t>Mike Allen</a:t>
            </a:r>
            <a:endParaRPr lang="en-GB" dirty="0"/>
          </a:p>
        </p:txBody>
      </p:sp>
    </p:spTree>
    <p:extLst>
      <p:ext uri="{BB962C8B-B14F-4D97-AF65-F5344CB8AC3E}">
        <p14:creationId xmlns:p14="http://schemas.microsoft.com/office/powerpoint/2010/main" val="2175128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endParaRPr lang="en-GB" dirty="0"/>
          </a:p>
        </p:txBody>
      </p:sp>
      <p:sp>
        <p:nvSpPr>
          <p:cNvPr id="3" name="Content Placeholder 2"/>
          <p:cNvSpPr>
            <a:spLocks noGrp="1"/>
          </p:cNvSpPr>
          <p:nvPr>
            <p:ph sz="half" idx="1"/>
          </p:nvPr>
        </p:nvSpPr>
        <p:spPr>
          <a:xfrm>
            <a:off x="0" y="620688"/>
            <a:ext cx="5544616" cy="6237312"/>
          </a:xfrm>
        </p:spPr>
        <p:txBody>
          <a:bodyPr>
            <a:normAutofit fontScale="70000" lnSpcReduction="20000"/>
          </a:bodyPr>
          <a:lstStyle/>
          <a:p>
            <a:pPr marL="177800" indent="-177800"/>
            <a:r>
              <a:rPr lang="en-GB" dirty="0" smtClean="0"/>
              <a:t>He encouraged </a:t>
            </a:r>
            <a:r>
              <a:rPr lang="en-GB" dirty="0"/>
              <a:t>Britain's smuggling of opium from British India into China. This trade led to the Opium Wars with China, whose government was struggling to shut the opium trade down</a:t>
            </a:r>
            <a:r>
              <a:rPr lang="en-GB" dirty="0" smtClean="0"/>
              <a:t>.  The </a:t>
            </a:r>
            <a:r>
              <a:rPr lang="en-GB" dirty="0"/>
              <a:t>First Opium War, during 1839–1842, was concluded by the Treaty of Nanking in 1842. The treaty ceded the island of Hong Kong to the United Kingdom in perpetuity, and it established five treaty ports at Shanghai, Canton, Ningpo, Fuchow, and Amoy</a:t>
            </a:r>
            <a:r>
              <a:rPr lang="en-GB" dirty="0" smtClean="0"/>
              <a:t>.</a:t>
            </a:r>
          </a:p>
          <a:p>
            <a:pPr marL="177800" indent="-177800"/>
            <a:r>
              <a:rPr lang="en-GB" dirty="0" smtClean="0"/>
              <a:t>The Conservatives won the 1841 election and Sir Robert Peel became Prime Minister.  Palmerston was in Opposition 1841-6.</a:t>
            </a:r>
          </a:p>
          <a:p>
            <a:pPr marL="177800" indent="-177800"/>
            <a:r>
              <a:rPr lang="en-GB" dirty="0" smtClean="0"/>
              <a:t>Don Pacifico </a:t>
            </a:r>
            <a:r>
              <a:rPr lang="en-GB" dirty="0"/>
              <a:t>was a Portuguese Jew </a:t>
            </a:r>
            <a:r>
              <a:rPr lang="en-GB" dirty="0" smtClean="0"/>
              <a:t>who was </a:t>
            </a:r>
            <a:r>
              <a:rPr lang="en-GB" dirty="0"/>
              <a:t>a British subject. </a:t>
            </a:r>
            <a:r>
              <a:rPr lang="en-GB" dirty="0" smtClean="0"/>
              <a:t> In </a:t>
            </a:r>
            <a:r>
              <a:rPr lang="en-GB" dirty="0"/>
              <a:t>1847 his house was burned down in an anti-Semitic </a:t>
            </a:r>
            <a:r>
              <a:rPr lang="en-GB" dirty="0" smtClean="0"/>
              <a:t>riot. Pacifico </a:t>
            </a:r>
            <a:r>
              <a:rPr lang="en-GB" dirty="0"/>
              <a:t>demanded compensation from the Greek government and was supported by Britain’s foreign secretary, Lord Palmerston. Palmerston sent a naval squadron to blockade the Greek coast (January 1850) and force the Greeks to meet Pacifico’s </a:t>
            </a:r>
            <a:r>
              <a:rPr lang="en-GB" dirty="0" smtClean="0"/>
              <a:t>demands  and the </a:t>
            </a:r>
            <a:r>
              <a:rPr lang="en-GB" dirty="0"/>
              <a:t>Greeks acceded to the payment of £</a:t>
            </a:r>
            <a:r>
              <a:rPr lang="en-GB" dirty="0" smtClean="0"/>
              <a:t>4,000.</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0475" y="732036"/>
            <a:ext cx="3663526" cy="2264915"/>
          </a:xfrm>
        </p:spPr>
      </p:pic>
      <p:sp>
        <p:nvSpPr>
          <p:cNvPr id="4" name="TextBox 3"/>
          <p:cNvSpPr txBox="1"/>
          <p:nvPr/>
        </p:nvSpPr>
        <p:spPr>
          <a:xfrm>
            <a:off x="1043608" y="21938"/>
            <a:ext cx="6840760" cy="707886"/>
          </a:xfrm>
          <a:prstGeom prst="rect">
            <a:avLst/>
          </a:prstGeom>
          <a:noFill/>
        </p:spPr>
        <p:txBody>
          <a:bodyPr wrap="square" rtlCol="0">
            <a:spAutoFit/>
          </a:bodyPr>
          <a:lstStyle/>
          <a:p>
            <a:pPr algn="ctr"/>
            <a:r>
              <a:rPr lang="en-GB" sz="4000" b="1" dirty="0" smtClean="0"/>
              <a:t>Lord Palmerston 7</a:t>
            </a:r>
            <a:endParaRPr lang="en-GB" sz="4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149" y="3140968"/>
            <a:ext cx="3644850" cy="2952328"/>
          </a:xfrm>
          <a:prstGeom prst="rect">
            <a:avLst/>
          </a:prstGeom>
        </p:spPr>
      </p:pic>
      <p:sp>
        <p:nvSpPr>
          <p:cNvPr id="9" name="TextBox 8"/>
          <p:cNvSpPr txBox="1"/>
          <p:nvPr/>
        </p:nvSpPr>
        <p:spPr>
          <a:xfrm>
            <a:off x="5531707" y="6093296"/>
            <a:ext cx="3612293" cy="646331"/>
          </a:xfrm>
          <a:prstGeom prst="rect">
            <a:avLst/>
          </a:prstGeom>
          <a:noFill/>
        </p:spPr>
        <p:txBody>
          <a:bodyPr wrap="square" rtlCol="0">
            <a:spAutoFit/>
          </a:bodyPr>
          <a:lstStyle/>
          <a:p>
            <a:r>
              <a:rPr lang="en-GB" dirty="0" smtClean="0"/>
              <a:t>Admiral William Parler leaves </a:t>
            </a:r>
            <a:r>
              <a:rPr lang="en-GB" dirty="0"/>
              <a:t>Corfu for Cephalonia.</a:t>
            </a:r>
          </a:p>
        </p:txBody>
      </p:sp>
    </p:spTree>
    <p:extLst>
      <p:ext uri="{BB962C8B-B14F-4D97-AF65-F5344CB8AC3E}">
        <p14:creationId xmlns:p14="http://schemas.microsoft.com/office/powerpoint/2010/main" val="740180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Lord </a:t>
            </a:r>
            <a:r>
              <a:rPr lang="en-GB" b="1" dirty="0" smtClean="0"/>
              <a:t>Palmerston 8</a:t>
            </a:r>
            <a:endParaRPr lang="en-GB" dirty="0"/>
          </a:p>
        </p:txBody>
      </p:sp>
      <p:sp>
        <p:nvSpPr>
          <p:cNvPr id="3" name="Content Placeholder 2"/>
          <p:cNvSpPr>
            <a:spLocks noGrp="1"/>
          </p:cNvSpPr>
          <p:nvPr>
            <p:ph idx="1"/>
          </p:nvPr>
        </p:nvSpPr>
        <p:spPr>
          <a:xfrm>
            <a:off x="457200" y="1268760"/>
            <a:ext cx="8229600" cy="4857403"/>
          </a:xfrm>
        </p:spPr>
        <p:txBody>
          <a:bodyPr>
            <a:normAutofit fontScale="55000" lnSpcReduction="20000"/>
          </a:bodyPr>
          <a:lstStyle/>
          <a:p>
            <a:r>
              <a:rPr lang="en-GB" dirty="0"/>
              <a:t>The incident had its greatest effect in British internal politics. Palmerston’s policy was censured by the House of Lords (June 18, 1850), but he won the support of the Commons on June 29. During his speech before the vote, he made his famous comparison between the British and Roman empires, saying that, just as a Roman could claim his rights anywhere in the world with the words “</a:t>
            </a:r>
            <a:r>
              <a:rPr lang="en-GB" dirty="0" err="1"/>
              <a:t>Civis</a:t>
            </a:r>
            <a:r>
              <a:rPr lang="en-GB" dirty="0"/>
              <a:t> Romanus sum” (“I am a Roman citizen”), “so also a British subject, in whatever land he may be, shall feel confident that the watchful eye and the strong arm of England will protect him against injustice and wrong.”</a:t>
            </a:r>
          </a:p>
          <a:p>
            <a:r>
              <a:rPr lang="en-GB" dirty="0" smtClean="0"/>
              <a:t>In </a:t>
            </a:r>
            <a:r>
              <a:rPr lang="en-GB" dirty="0"/>
              <a:t>the summer of 1850, Queen Victoria asked Lord John Russell to dismiss Palmerston. Russell told the queen he was unable to do this because Palmerston was very popular in the House of Commons. However, in December 1851, Palmerston congratulated Louis Napoleon Bonaparte on his coup in France. This action upset Russell and other radical members of the Whig party and this time he accepted Victoria's advice and sacked Palmerston. Six weeks later Palmerston took revenge by helping to bring down Lord John Russell's government</a:t>
            </a:r>
            <a:r>
              <a:rPr lang="en-GB" dirty="0" smtClean="0"/>
              <a:t>.</a:t>
            </a:r>
          </a:p>
          <a:p>
            <a:r>
              <a:rPr lang="en-GB" dirty="0" smtClean="0"/>
              <a:t>After a brief period of Conservative minority government, the Earl of Aberdeen became Prime Minister in a coalition government of Whigs and Peelites (with Russell taking the role of Foreign Secretary and Leader of the House of Commons). It was regarded as impossible for them to form a government without Palmerston, so he was made Home Secretary in December 1852. </a:t>
            </a:r>
          </a:p>
          <a:p>
            <a:endParaRPr lang="en-GB" dirty="0"/>
          </a:p>
        </p:txBody>
      </p:sp>
    </p:spTree>
    <p:extLst>
      <p:ext uri="{BB962C8B-B14F-4D97-AF65-F5344CB8AC3E}">
        <p14:creationId xmlns:p14="http://schemas.microsoft.com/office/powerpoint/2010/main" val="2677811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b="1" dirty="0"/>
              <a:t>Lord </a:t>
            </a:r>
            <a:r>
              <a:rPr lang="en-GB" b="1" dirty="0" smtClean="0"/>
              <a:t>Palmerston 9</a:t>
            </a:r>
            <a:endParaRPr lang="en-GB" dirty="0"/>
          </a:p>
        </p:txBody>
      </p:sp>
      <p:sp>
        <p:nvSpPr>
          <p:cNvPr id="3" name="Content Placeholder 2"/>
          <p:cNvSpPr>
            <a:spLocks noGrp="1"/>
          </p:cNvSpPr>
          <p:nvPr>
            <p:ph idx="1"/>
          </p:nvPr>
        </p:nvSpPr>
        <p:spPr>
          <a:xfrm>
            <a:off x="251520" y="1340768"/>
            <a:ext cx="8784976" cy="5256584"/>
          </a:xfrm>
        </p:spPr>
        <p:txBody>
          <a:bodyPr>
            <a:normAutofit fontScale="62500" lnSpcReduction="20000"/>
          </a:bodyPr>
          <a:lstStyle/>
          <a:p>
            <a:r>
              <a:rPr lang="en-GB" dirty="0" smtClean="0"/>
              <a:t>Social reform</a:t>
            </a:r>
          </a:p>
          <a:p>
            <a:r>
              <a:rPr lang="en-GB" dirty="0" smtClean="0"/>
              <a:t>Palmerston passed the Factory Act 1853 which removed loopholes in previous Factory Acts and outlawed all labour by young persons between 6pm and 6am.</a:t>
            </a:r>
          </a:p>
          <a:p>
            <a:r>
              <a:rPr lang="en-GB" dirty="0" smtClean="0"/>
              <a:t>He introduced the Truck Act which stopped the practice of employers paying workmen in goods instead of money, or forcing them to purchase goods from shops owned by the employers. </a:t>
            </a:r>
          </a:p>
          <a:p>
            <a:r>
              <a:rPr lang="en-GB" dirty="0" smtClean="0"/>
              <a:t>In August 1853 Palmerston introduced the Smoke Abatement Act in order to combat the increasing smoke from coal fires, a problem greatly aggravated by the Industrial Revolution.</a:t>
            </a:r>
          </a:p>
          <a:p>
            <a:r>
              <a:rPr lang="en-GB" dirty="0" smtClean="0"/>
              <a:t>He also oversaw the passage of the Vaccination Act 1853 into law, which was introduced as a private member's bill, and which Palmerston persuaded the government to support. The Act made vaccination of children compulsory for the first time. </a:t>
            </a:r>
          </a:p>
          <a:p>
            <a:r>
              <a:rPr lang="en-GB" dirty="0" smtClean="0"/>
              <a:t>Palmerston outlawed the burying of the dead in churches. The right to bury the dead in churches was held by wealthy families whose ancestors had purchased the right in the past. Palmerston opposed this practice on public health grounds and ensured that all bodies were buried in a churchyard or public cemetery.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Lord </a:t>
            </a:r>
            <a:r>
              <a:rPr lang="en-GB" b="1" dirty="0" smtClean="0"/>
              <a:t>Palmerston 10</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Penal reform</a:t>
            </a:r>
            <a:br>
              <a:rPr lang="en-GB" dirty="0" smtClean="0"/>
            </a:br>
            <a:r>
              <a:rPr lang="en-GB" dirty="0" smtClean="0"/>
              <a:t>Palmerston reduced the period in which prisoners could be held in solitary confinement from eighteen months to nine months. </a:t>
            </a:r>
          </a:p>
          <a:p>
            <a:r>
              <a:rPr lang="en-GB" dirty="0" smtClean="0"/>
              <a:t>He also ended transportation to Van Diemen's Land for prisoners by passing the Penal Servitude Act 1853, which also reduced the maximum sentences for most offences. </a:t>
            </a:r>
          </a:p>
          <a:p>
            <a:r>
              <a:rPr lang="en-GB" dirty="0" smtClean="0"/>
              <a:t>Palmerston passed the Reformatory Schools Act 1854 which gave the Home Secretary powers to send juvenile prisoners to a reformatory school instead of prison</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Crimean War 1853-56 (1)</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A central goal of Russian foreign policy was to obtain a warm water port in the south at Istanbul.</a:t>
            </a:r>
          </a:p>
          <a:p>
            <a:r>
              <a:rPr lang="en-GB" dirty="0" smtClean="0"/>
              <a:t>The Ottoman Empire was in decline and in 1853 the Russians occupied the principalities Wallachia and Moldavia (roughly modern Romania and Moldavia) and destroyed the Turkish fleet at </a:t>
            </a:r>
            <a:r>
              <a:rPr lang="en-GB" dirty="0" err="1" smtClean="0"/>
              <a:t>Sinope</a:t>
            </a:r>
            <a:r>
              <a:rPr lang="en-GB" dirty="0" smtClean="0"/>
              <a:t> in 1854.  </a:t>
            </a:r>
          </a:p>
          <a:p>
            <a:r>
              <a:rPr lang="en-GB" dirty="0" smtClean="0"/>
              <a:t>Britain and France demanded a withdrawal and went to war in March 1854.  They invaded the Crimea and besieged Sevastopol.</a:t>
            </a:r>
          </a:p>
          <a:p>
            <a:r>
              <a:rPr lang="en-GB" dirty="0" smtClean="0"/>
              <a:t>The Crimean War was managed and commanded very poorly on both sides. Disease accounted for a disproportionate number of the approximately 250,000 casualties lost by each side.</a:t>
            </a:r>
          </a:p>
          <a:p>
            <a:r>
              <a:rPr lang="en-GB" dirty="0" smtClean="0"/>
              <a:t>When news of the deplorable conditions at the front reached the British public, nurse Mary Seacole petitioned the War Office for passage to Crimea. When she was refused, Seacole financed the trip to Balaklava herself and established the British Hotel, an officer’s club and convalescent home that she used as a base to treat the sick and wounded on the battlefield. </a:t>
            </a:r>
          </a:p>
          <a:p>
            <a:r>
              <a:rPr lang="en-GB" dirty="0" smtClean="0"/>
              <a:t>Improvements made to the field hospital at Üsküdar by British nurse Florence Nightingale revolutionized the treatment of wounded soldiers and paved the way for later developments in battlefield medicine.</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49" t="1164" b="651"/>
          <a:stretch/>
        </p:blipFill>
        <p:spPr>
          <a:xfrm>
            <a:off x="0" y="852689"/>
            <a:ext cx="9144000" cy="6005311"/>
          </a:xfrm>
          <a:prstGeom prst="rect">
            <a:avLst/>
          </a:prstGeom>
        </p:spPr>
      </p:pic>
      <p:sp>
        <p:nvSpPr>
          <p:cNvPr id="4" name="Title 3"/>
          <p:cNvSpPr>
            <a:spLocks noGrp="1"/>
          </p:cNvSpPr>
          <p:nvPr>
            <p:ph type="title"/>
          </p:nvPr>
        </p:nvSpPr>
        <p:spPr>
          <a:xfrm>
            <a:off x="457200" y="0"/>
            <a:ext cx="8229600" cy="852689"/>
          </a:xfrm>
        </p:spPr>
        <p:txBody>
          <a:bodyPr>
            <a:normAutofit fontScale="90000"/>
          </a:bodyPr>
          <a:lstStyle/>
          <a:p>
            <a:r>
              <a:rPr lang="en-GB" dirty="0" smtClean="0"/>
              <a:t>Europe at the time of the Crimean War</a:t>
            </a:r>
            <a:endParaRPr lang="en-GB" dirty="0"/>
          </a:p>
        </p:txBody>
      </p:sp>
    </p:spTree>
    <p:extLst>
      <p:ext uri="{BB962C8B-B14F-4D97-AF65-F5344CB8AC3E}">
        <p14:creationId xmlns:p14="http://schemas.microsoft.com/office/powerpoint/2010/main" val="196093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8" y="692696"/>
            <a:ext cx="9202667" cy="5437940"/>
          </a:xfrm>
          <a:prstGeom prst="rect">
            <a:avLst/>
          </a:prstGeom>
        </p:spPr>
      </p:pic>
    </p:spTree>
    <p:extLst>
      <p:ext uri="{BB962C8B-B14F-4D97-AF65-F5344CB8AC3E}">
        <p14:creationId xmlns:p14="http://schemas.microsoft.com/office/powerpoint/2010/main" val="235972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dirty="0"/>
              <a:t>The Crimean War 1853-56 </a:t>
            </a:r>
            <a:r>
              <a:rPr lang="en-GB" dirty="0" smtClean="0"/>
              <a:t>(2)</a:t>
            </a:r>
            <a:endParaRPr lang="en-GB" dirty="0"/>
          </a:p>
        </p:txBody>
      </p:sp>
      <p:sp>
        <p:nvSpPr>
          <p:cNvPr id="3" name="Content Placeholder 2"/>
          <p:cNvSpPr>
            <a:spLocks noGrp="1"/>
          </p:cNvSpPr>
          <p:nvPr>
            <p:ph sz="half" idx="1"/>
          </p:nvPr>
        </p:nvSpPr>
        <p:spPr>
          <a:xfrm>
            <a:off x="179512" y="1124744"/>
            <a:ext cx="4752528" cy="5544616"/>
          </a:xfrm>
        </p:spPr>
        <p:txBody>
          <a:bodyPr>
            <a:normAutofit fontScale="62500" lnSpcReduction="20000"/>
          </a:bodyPr>
          <a:lstStyle/>
          <a:p>
            <a:r>
              <a:rPr lang="en-GB" dirty="0" smtClean="0"/>
              <a:t>When Parliament passed a bill to investigate the conduct of the war, Aberdeen said he had lost a vote of no confidence and resigned as prime minister on 30 January 1855.</a:t>
            </a:r>
          </a:p>
          <a:p>
            <a:r>
              <a:rPr lang="en-GB" dirty="0" smtClean="0"/>
              <a:t>After offering Derby and other Whigs the opportunity to form an administration Queen Victoria called upon Palmerston to become Prime Minister. </a:t>
            </a:r>
          </a:p>
          <a:p>
            <a:r>
              <a:rPr lang="en-GB" dirty="0" smtClean="0"/>
              <a:t>In 1855 Lord Palmerston, aged seventy, became Prime Minister. Queen Victoria found it difficult to work with him but their relationship gradually improved. She later wrote in her journal: "We had, God knows! terrible trouble with him about Foreign Affairs. Still, as Prime Minister he managed affairs at home well, and behaved to me well. But I never liked him.“</a:t>
            </a:r>
          </a:p>
          <a:p>
            <a:r>
              <a:rPr lang="en-GB" dirty="0" smtClean="0"/>
              <a:t>Palmerston vigorously pursued the war and eventually Sevastopol was captured.  Ottoman territory was restored and the Black </a:t>
            </a:r>
            <a:r>
              <a:rPr lang="en-GB" dirty="0"/>
              <a:t>Sea </a:t>
            </a:r>
            <a:r>
              <a:rPr lang="en-GB" dirty="0" smtClean="0"/>
              <a:t>demilitarised.</a:t>
            </a:r>
          </a:p>
          <a:p>
            <a:endParaRPr lang="en-GB" dirty="0" smtClean="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817777"/>
            <a:ext cx="4067944" cy="2947510"/>
          </a:xfrm>
          <a:prstGeom prst="rect">
            <a:avLst/>
          </a:prstGeo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3787519"/>
            <a:ext cx="4038600" cy="307048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Lord </a:t>
            </a:r>
            <a:r>
              <a:rPr lang="en-GB" b="1" dirty="0" smtClean="0"/>
              <a:t>Palmerston 11</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Palmerston first period as Prime Minister lasted for three years. His second period started in 1859 when he was seventy-five years old.</a:t>
            </a:r>
          </a:p>
          <a:p>
            <a:r>
              <a:rPr lang="en-GB" dirty="0" smtClean="0"/>
              <a:t>He was reconciled with Russell. At the first Cabinet meeting Lord John Russell took a seat at the far end of the table.  Palmerston called “Johnnie, you will find that place very cold.  You had better come up here.”</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628800"/>
            <a:ext cx="4038600" cy="2423160"/>
          </a:xfrm>
        </p:spPr>
      </p:pic>
      <p:sp>
        <p:nvSpPr>
          <p:cNvPr id="6" name="TextBox 5"/>
          <p:cNvSpPr txBox="1"/>
          <p:nvPr/>
        </p:nvSpPr>
        <p:spPr>
          <a:xfrm>
            <a:off x="4788024" y="4293096"/>
            <a:ext cx="3816424" cy="369332"/>
          </a:xfrm>
          <a:prstGeom prst="rect">
            <a:avLst/>
          </a:prstGeom>
          <a:noFill/>
        </p:spPr>
        <p:txBody>
          <a:bodyPr wrap="square" rtlCol="0">
            <a:spAutoFit/>
          </a:bodyPr>
          <a:lstStyle/>
          <a:p>
            <a:r>
              <a:rPr lang="en-GB" dirty="0" smtClean="0"/>
              <a:t>Lord Palmerston circa 1855</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6099"/>
            <a:ext cx="4860032" cy="778098"/>
          </a:xfrm>
        </p:spPr>
        <p:txBody>
          <a:bodyPr/>
          <a:lstStyle/>
          <a:p>
            <a:pPr algn="l"/>
            <a:r>
              <a:rPr lang="en-GB" b="1" dirty="0" smtClean="0"/>
              <a:t>Lord Palmerston 12</a:t>
            </a:r>
            <a:endParaRPr lang="en-GB" dirty="0"/>
          </a:p>
        </p:txBody>
      </p:sp>
      <p:sp>
        <p:nvSpPr>
          <p:cNvPr id="3" name="Content Placeholder 2"/>
          <p:cNvSpPr>
            <a:spLocks noGrp="1"/>
          </p:cNvSpPr>
          <p:nvPr>
            <p:ph sz="half" idx="1"/>
          </p:nvPr>
        </p:nvSpPr>
        <p:spPr>
          <a:xfrm>
            <a:off x="35496" y="836712"/>
            <a:ext cx="4460304" cy="6021288"/>
          </a:xfrm>
        </p:spPr>
        <p:txBody>
          <a:bodyPr>
            <a:normAutofit fontScale="62500" lnSpcReduction="20000"/>
          </a:bodyPr>
          <a:lstStyle/>
          <a:p>
            <a:r>
              <a:rPr lang="en-GB" dirty="0" smtClean="0"/>
              <a:t>The second Opium War (1856–60), also known as the </a:t>
            </a:r>
            <a:r>
              <a:rPr lang="en-GB" i="1" dirty="0" smtClean="0"/>
              <a:t>Arrow</a:t>
            </a:r>
            <a:r>
              <a:rPr lang="en-GB" dirty="0" smtClean="0"/>
              <a:t> War or the Anglo-French War in China, was fought by Britain and France against China. The foreign powers were victorious and gained commercial privileges and legal and territorial concessions in China.  Palmerston’s government were defeated on a motion of censure in 1857 which caused a General election he was returned with an increased majority.</a:t>
            </a:r>
          </a:p>
          <a:p>
            <a:r>
              <a:rPr lang="en-GB" dirty="0" smtClean="0"/>
              <a:t>The Italian republican </a:t>
            </a:r>
            <a:r>
              <a:rPr lang="en-GB" dirty="0" err="1" smtClean="0"/>
              <a:t>Felice</a:t>
            </a:r>
            <a:r>
              <a:rPr lang="en-GB" dirty="0" smtClean="0"/>
              <a:t> </a:t>
            </a:r>
            <a:r>
              <a:rPr lang="en-GB" dirty="0" err="1" smtClean="0"/>
              <a:t>Orsini</a:t>
            </a:r>
            <a:r>
              <a:rPr lang="en-GB" dirty="0" smtClean="0"/>
              <a:t> tried to assassinate the French emperor with a bomb made in Britain and the French were outraged.</a:t>
            </a:r>
          </a:p>
          <a:p>
            <a:r>
              <a:rPr lang="en-GB" dirty="0" smtClean="0"/>
              <a:t>Palmerston introduced a Conspiracy to Murder Bill which made it a felony to plot in Britain to murder someone abroad. </a:t>
            </a:r>
          </a:p>
          <a:p>
            <a:r>
              <a:rPr lang="en-GB" dirty="0" smtClean="0"/>
              <a:t>At  the second reading  Palmerston lost by nineteen votes. Therefore, in February 1858 he was forced to resign.</a:t>
            </a:r>
          </a:p>
          <a:p>
            <a:r>
              <a:rPr lang="en-GB" dirty="0" smtClean="0"/>
              <a:t>After a brief period of Conservative rule the Liberals won the 1859 election and Palmerston returned as PM.</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46823" y="2780928"/>
            <a:ext cx="4297177" cy="2578306"/>
          </a:xfrm>
        </p:spPr>
      </p:pic>
      <p:sp>
        <p:nvSpPr>
          <p:cNvPr id="6" name="TextBox 5"/>
          <p:cNvSpPr txBox="1"/>
          <p:nvPr/>
        </p:nvSpPr>
        <p:spPr>
          <a:xfrm>
            <a:off x="4679504" y="5374111"/>
            <a:ext cx="4464496" cy="1200329"/>
          </a:xfrm>
          <a:prstGeom prst="rect">
            <a:avLst/>
          </a:prstGeom>
          <a:noFill/>
        </p:spPr>
        <p:txBody>
          <a:bodyPr wrap="square" rtlCol="0">
            <a:spAutoFit/>
          </a:bodyPr>
          <a:lstStyle/>
          <a:p>
            <a:r>
              <a:rPr lang="en-GB" dirty="0" err="1"/>
              <a:t>Orsini's</a:t>
            </a:r>
            <a:r>
              <a:rPr lang="en-GB" dirty="0"/>
              <a:t> attempt to kill Napoleon III: the second bomb explodes under the carriage. The attack killed eight people and a horse, </a:t>
            </a:r>
            <a:r>
              <a:rPr lang="en-GB" dirty="0" smtClean="0"/>
              <a:t>with the wounded estimated at 150.</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0"/>
            <a:ext cx="3347864" cy="2703793"/>
          </a:xfrm>
          <a:prstGeom prst="rect">
            <a:avLst/>
          </a:prstGeom>
        </p:spPr>
      </p:pic>
      <p:sp>
        <p:nvSpPr>
          <p:cNvPr id="8" name="TextBox 7"/>
          <p:cNvSpPr txBox="1"/>
          <p:nvPr/>
        </p:nvSpPr>
        <p:spPr>
          <a:xfrm>
            <a:off x="4638092" y="980284"/>
            <a:ext cx="1152128" cy="1754326"/>
          </a:xfrm>
          <a:prstGeom prst="rect">
            <a:avLst/>
          </a:prstGeom>
          <a:noFill/>
        </p:spPr>
        <p:txBody>
          <a:bodyPr wrap="square" rtlCol="0">
            <a:spAutoFit/>
          </a:bodyPr>
          <a:lstStyle/>
          <a:p>
            <a:r>
              <a:rPr lang="en-GB" dirty="0" smtClean="0"/>
              <a:t>British artillery after capture of Chinese fort</a:t>
            </a:r>
            <a:endParaRPr lang="en-GB" dirty="0"/>
          </a:p>
        </p:txBody>
      </p:sp>
    </p:spTree>
    <p:extLst>
      <p:ext uri="{BB962C8B-B14F-4D97-AF65-F5344CB8AC3E}">
        <p14:creationId xmlns:p14="http://schemas.microsoft.com/office/powerpoint/2010/main" val="209460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dirty="0" smtClean="0"/>
              <a:t>Henry John Temple</a:t>
            </a:r>
            <a:br>
              <a:rPr lang="en-GB" dirty="0" smtClean="0"/>
            </a:br>
            <a:r>
              <a:rPr lang="en-GB" b="1" dirty="0" smtClean="0"/>
              <a:t>Lord Palmerston </a:t>
            </a:r>
            <a:r>
              <a:rPr lang="en-GB" dirty="0"/>
              <a:t>1784 </a:t>
            </a:r>
            <a:r>
              <a:rPr lang="en-GB" dirty="0" smtClean="0"/>
              <a:t>–1865</a:t>
            </a:r>
            <a:r>
              <a:rPr lang="en-GB" baseline="30000" dirty="0" smtClean="0"/>
              <a:t>2</a:t>
            </a:r>
            <a:endParaRPr lang="en-GB" baseline="30000" dirty="0"/>
          </a:p>
        </p:txBody>
      </p:sp>
      <p:sp>
        <p:nvSpPr>
          <p:cNvPr id="3" name="Content Placeholder 2"/>
          <p:cNvSpPr>
            <a:spLocks noGrp="1"/>
          </p:cNvSpPr>
          <p:nvPr>
            <p:ph sz="half" idx="1"/>
          </p:nvPr>
        </p:nvSpPr>
        <p:spPr>
          <a:xfrm>
            <a:off x="107504" y="1988840"/>
            <a:ext cx="5616624" cy="4392488"/>
          </a:xfrm>
        </p:spPr>
        <p:txBody>
          <a:bodyPr>
            <a:normAutofit fontScale="70000" lnSpcReduction="20000"/>
          </a:bodyPr>
          <a:lstStyle/>
          <a:p>
            <a:r>
              <a:rPr lang="en-GB" dirty="0" smtClean="0"/>
              <a:t>Sketch</a:t>
            </a:r>
            <a:endParaRPr lang="en-GB" b="1" dirty="0" smtClean="0"/>
          </a:p>
          <a:p>
            <a:r>
              <a:rPr lang="en-GB" dirty="0" smtClean="0"/>
              <a:t>Started as a Tory became a Whig and finally presided over the creation of the Liberal party.</a:t>
            </a:r>
          </a:p>
          <a:p>
            <a:r>
              <a:rPr lang="en-GB" dirty="0" smtClean="0"/>
              <a:t>In early life he was mainly interested in fashion and was known as a Regency dandy.</a:t>
            </a:r>
          </a:p>
          <a:p>
            <a:r>
              <a:rPr lang="en-GB" dirty="0" smtClean="0"/>
              <a:t>He was a womaniser and when he was 78 there was an attempt to extort money from him for alleged adultery.</a:t>
            </a:r>
          </a:p>
          <a:p>
            <a:r>
              <a:rPr lang="en-GB" dirty="0" smtClean="0"/>
              <a:t>He was not a great orator but the powerful and effective debater.</a:t>
            </a:r>
          </a:p>
          <a:p>
            <a:r>
              <a:rPr lang="en-GB" dirty="0" smtClean="0"/>
              <a:t>He had great energy and worked very long hours.</a:t>
            </a:r>
          </a:p>
          <a:p>
            <a:r>
              <a:rPr lang="en-GB" dirty="0" smtClean="0"/>
              <a:t>He had limited interest in reform and after 1830 was mainly interested in foreign affairs. He pursued British interests aggressively and </a:t>
            </a:r>
            <a:r>
              <a:rPr lang="en-GB" dirty="0" err="1" smtClean="0"/>
              <a:t>jingoisticly</a:t>
            </a:r>
            <a:r>
              <a:rPr lang="en-GB" dirty="0" smtClean="0"/>
              <a:t> and with the use of gunboat diplomacy.</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96136" y="1844824"/>
            <a:ext cx="3175000" cy="4000500"/>
          </a:xfrm>
        </p:spPr>
      </p:pic>
      <p:sp>
        <p:nvSpPr>
          <p:cNvPr id="6" name="TextBox 5"/>
          <p:cNvSpPr txBox="1"/>
          <p:nvPr/>
        </p:nvSpPr>
        <p:spPr>
          <a:xfrm>
            <a:off x="6444208" y="5877272"/>
            <a:ext cx="1908699" cy="381739"/>
          </a:xfrm>
          <a:prstGeom prst="rect">
            <a:avLst/>
          </a:prstGeom>
          <a:noFill/>
        </p:spPr>
        <p:txBody>
          <a:bodyPr wrap="square" rtlCol="0">
            <a:spAutoFit/>
          </a:bodyPr>
          <a:lstStyle/>
          <a:p>
            <a:pPr algn="ctr"/>
            <a:r>
              <a:rPr lang="en-GB" dirty="0" smtClean="0"/>
              <a:t>1855</a:t>
            </a:r>
            <a:endParaRPr lang="en-GB" dirty="0"/>
          </a:p>
        </p:txBody>
      </p:sp>
      <p:sp>
        <p:nvSpPr>
          <p:cNvPr id="4" name="TextBox 3"/>
          <p:cNvSpPr txBox="1"/>
          <p:nvPr/>
        </p:nvSpPr>
        <p:spPr>
          <a:xfrm>
            <a:off x="683568" y="6488668"/>
            <a:ext cx="7439488" cy="369332"/>
          </a:xfrm>
          <a:prstGeom prst="rect">
            <a:avLst/>
          </a:prstGeom>
          <a:noFill/>
        </p:spPr>
        <p:txBody>
          <a:bodyPr wrap="square" rtlCol="0">
            <a:spAutoFit/>
          </a:bodyPr>
          <a:lstStyle/>
          <a:p>
            <a:r>
              <a:rPr lang="en-GB" baseline="30000" dirty="0" smtClean="0"/>
              <a:t>2</a:t>
            </a:r>
            <a:r>
              <a:rPr lang="en-GB" dirty="0" smtClean="0"/>
              <a:t> http</a:t>
            </a:r>
            <a:r>
              <a:rPr lang="en-GB" dirty="0"/>
              <a:t>://spartacus-educational.com/PRpalmerston.htm</a:t>
            </a:r>
          </a:p>
        </p:txBody>
      </p:sp>
    </p:spTree>
    <p:extLst>
      <p:ext uri="{BB962C8B-B14F-4D97-AF65-F5344CB8AC3E}">
        <p14:creationId xmlns:p14="http://schemas.microsoft.com/office/powerpoint/2010/main" val="1801028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64704"/>
          </a:xfrm>
        </p:spPr>
        <p:txBody>
          <a:bodyPr/>
          <a:lstStyle/>
          <a:p>
            <a:r>
              <a:rPr lang="en-GB" b="1" dirty="0"/>
              <a:t>Lord Palmerston </a:t>
            </a:r>
            <a:r>
              <a:rPr lang="en-GB" b="1" dirty="0" smtClean="0"/>
              <a:t>13</a:t>
            </a:r>
            <a:endParaRPr lang="en-GB" dirty="0"/>
          </a:p>
        </p:txBody>
      </p:sp>
      <p:sp>
        <p:nvSpPr>
          <p:cNvPr id="3" name="Content Placeholder 2"/>
          <p:cNvSpPr>
            <a:spLocks noGrp="1"/>
          </p:cNvSpPr>
          <p:nvPr>
            <p:ph idx="1"/>
          </p:nvPr>
        </p:nvSpPr>
        <p:spPr>
          <a:xfrm>
            <a:off x="251520" y="908720"/>
            <a:ext cx="8712968" cy="5589240"/>
          </a:xfrm>
        </p:spPr>
        <p:txBody>
          <a:bodyPr>
            <a:normAutofit fontScale="77500" lnSpcReduction="20000"/>
          </a:bodyPr>
          <a:lstStyle/>
          <a:p>
            <a:r>
              <a:rPr lang="en-GB" dirty="0" smtClean="0"/>
              <a:t>The American Civil War </a:t>
            </a:r>
          </a:p>
          <a:p>
            <a:r>
              <a:rPr lang="en-GB" dirty="0" smtClean="0"/>
              <a:t>He was sympathetic to the South. </a:t>
            </a:r>
          </a:p>
          <a:p>
            <a:r>
              <a:rPr lang="en-GB" dirty="0" smtClean="0"/>
              <a:t> Although a professed opponent of the slave trade and slavery, he held a lifelong hostility towards the United States and believed a dissolution of the Union would weaken the United States – and therefore enhance British power – and that the Southern Confederacy "would afford a valuable and extensive market for British manufactures".</a:t>
            </a:r>
          </a:p>
          <a:p>
            <a:r>
              <a:rPr lang="en-GB" dirty="0" smtClean="0"/>
              <a:t>In 1861 Britain declared neutrality.</a:t>
            </a:r>
          </a:p>
          <a:p>
            <a:r>
              <a:rPr lang="en-GB" dirty="0" smtClean="0"/>
              <a:t>The </a:t>
            </a:r>
            <a:r>
              <a:rPr lang="en-GB" i="1" dirty="0" smtClean="0"/>
              <a:t>Trent</a:t>
            </a:r>
            <a:r>
              <a:rPr lang="en-GB" dirty="0" smtClean="0"/>
              <a:t> Affair in November 1861 produced public outrage in Britain and a diplomatic crisis. A U.S. Navy warship stopped the British steamer </a:t>
            </a:r>
            <a:r>
              <a:rPr lang="en-GB" i="1" dirty="0" smtClean="0"/>
              <a:t>Trent</a:t>
            </a:r>
            <a:r>
              <a:rPr lang="en-GB" dirty="0" smtClean="0"/>
              <a:t> and seized two Confederate envoys </a:t>
            </a:r>
            <a:r>
              <a:rPr lang="en-GB" i="1" dirty="0" smtClean="0"/>
              <a:t>en route</a:t>
            </a:r>
            <a:r>
              <a:rPr lang="en-GB" dirty="0" smtClean="0"/>
              <a:t> to Europe. Palmerston called the action "a declared and gross insult", demanded the release of the two diplomats and ordered 3,000 troops to Canada. The U.S. decided to release the prisoners rather than risk war. </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Lord Palmerston </a:t>
            </a:r>
            <a:r>
              <a:rPr lang="en-GB" b="1" dirty="0" smtClean="0"/>
              <a:t>14</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raiding ship CSS Alabama, built in the British port of Birkenhead, was another difficulty for Palmerston. He was advised to detain Alabama </a:t>
            </a:r>
            <a:r>
              <a:rPr lang="en-GB" dirty="0" smtClean="0"/>
              <a:t>by a </a:t>
            </a:r>
            <a:r>
              <a:rPr lang="en-GB" dirty="0"/>
              <a:t>law officer, as its construction was a breach of Britain's neutrality. Palmerston ordered Alabama detained on 31 July, but it had already put to sea before the order reached Birkenhead. In her subsequent cruise, Alabama captured or destroyed many Union merchant ships, as did other raiders fitted out in Britain. The U.S. accused Britain of complicity in the construction of the raiders. This was the basis of the </a:t>
            </a:r>
            <a:r>
              <a:rPr lang="en-GB" dirty="0" smtClean="0"/>
              <a:t>post-war </a:t>
            </a:r>
            <a:r>
              <a:rPr lang="en-GB" dirty="0"/>
              <a:t>Alabama claims for damages against Britain, which Palmerston refused to pay. </a:t>
            </a:r>
          </a:p>
          <a:p>
            <a:r>
              <a:rPr lang="en-GB" dirty="0"/>
              <a:t>After his death, Gladstone acknowledged the U.S. claim and agreed to arbitration, paying out $15,500,000 in damages</a:t>
            </a:r>
            <a:r>
              <a:rPr lang="en-GB" dirty="0" smtClean="0"/>
              <a:t>.</a:t>
            </a:r>
            <a:endParaRPr lang="en-GB" dirty="0"/>
          </a:p>
        </p:txBody>
      </p:sp>
    </p:spTree>
    <p:extLst>
      <p:ext uri="{BB962C8B-B14F-4D97-AF65-F5344CB8AC3E}">
        <p14:creationId xmlns:p14="http://schemas.microsoft.com/office/powerpoint/2010/main" val="80704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Lord Palmerston </a:t>
            </a:r>
            <a:r>
              <a:rPr lang="en-GB" b="1" dirty="0" smtClean="0"/>
              <a:t>15</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Palmerston was totally opposed to any extension of the franchise and during 1864 came into conflict with William Gladstone, his Chancellor of the Exchequer, who was a strong supporter of reform. Palmerston won the argument and Gladstone had to wait until he became Prime Minister before he could introduce these measures.</a:t>
            </a:r>
          </a:p>
          <a:p>
            <a:r>
              <a:rPr lang="en-GB" dirty="0" smtClean="0"/>
              <a:t>Parliament was dissolved on 6th July 1865. Although nearly eighty-one years old, Palmerston refused to retire and once again was elected to Parliament. However, before he could take up office he became very ill and died on 18th October, 1865.</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454"/>
            <a:ext cx="8229600" cy="896266"/>
          </a:xfrm>
        </p:spPr>
        <p:txBody>
          <a:bodyPr/>
          <a:lstStyle/>
          <a:p>
            <a:r>
              <a:rPr lang="en-GB" dirty="0" smtClean="0"/>
              <a:t>Cambridge House</a:t>
            </a:r>
            <a:endParaRPr lang="en-GB" dirty="0"/>
          </a:p>
        </p:txBody>
      </p:sp>
      <p:pic>
        <p:nvPicPr>
          <p:cNvPr id="4" name="Content Placeholder 3" descr="Cambridge_house.jpg"/>
          <p:cNvPicPr>
            <a:picLocks noGrp="1" noChangeAspect="1"/>
          </p:cNvPicPr>
          <p:nvPr>
            <p:ph sz="half" idx="1"/>
          </p:nvPr>
        </p:nvPicPr>
        <p:blipFill>
          <a:blip r:embed="rId2" cstate="print"/>
          <a:stretch>
            <a:fillRect/>
          </a:stretch>
        </p:blipFill>
        <p:spPr>
          <a:xfrm>
            <a:off x="4139953" y="1552786"/>
            <a:ext cx="5004048" cy="3753036"/>
          </a:xfrm>
        </p:spPr>
      </p:pic>
      <p:sp>
        <p:nvSpPr>
          <p:cNvPr id="5" name="Content Placeholder 4"/>
          <p:cNvSpPr>
            <a:spLocks noGrp="1"/>
          </p:cNvSpPr>
          <p:nvPr>
            <p:ph sz="half" idx="2"/>
          </p:nvPr>
        </p:nvSpPr>
        <p:spPr>
          <a:xfrm>
            <a:off x="-202" y="908720"/>
            <a:ext cx="4038600" cy="5497399"/>
          </a:xfrm>
        </p:spPr>
        <p:txBody>
          <a:bodyPr>
            <a:normAutofit fontScale="62500" lnSpcReduction="20000"/>
          </a:bodyPr>
          <a:lstStyle/>
          <a:p>
            <a:r>
              <a:rPr lang="en-GB" dirty="0"/>
              <a:t>The house was purchased by Lord Palmerston in 1850, It was his London residence and the site of many splendid social and political gatherings</a:t>
            </a:r>
          </a:p>
          <a:p>
            <a:r>
              <a:rPr lang="en-GB" dirty="0"/>
              <a:t>Shortly after Palmerston's death, Cambridge House was purchased by the Naval and Military </a:t>
            </a:r>
            <a:r>
              <a:rPr lang="en-GB" dirty="0" smtClean="0"/>
              <a:t>Club. </a:t>
            </a:r>
            <a:r>
              <a:rPr lang="en-GB" dirty="0"/>
              <a:t>The Club came to be known as the "In and Out", from the prominent signs on the entrance and exit gates of 94 Piccadilly.</a:t>
            </a:r>
          </a:p>
          <a:p>
            <a:r>
              <a:rPr lang="en-GB" dirty="0"/>
              <a:t>In April 2013, David and Simon Reuben won approval to develop the property into a 60,600 square foot single home. It is likely to become the UK's most expensive home, estimated to be valued in the region of £250 million after renovation</a:t>
            </a:r>
            <a:r>
              <a:rPr lang="en-GB" dirty="0" smtClean="0"/>
              <a:t>.</a:t>
            </a:r>
            <a:r>
              <a:rPr lang="en-GB" dirty="0"/>
              <a:t> </a:t>
            </a:r>
            <a:r>
              <a:rPr lang="en-GB" dirty="0" smtClean="0"/>
              <a:t> The planning </a:t>
            </a:r>
            <a:r>
              <a:rPr lang="en-GB" dirty="0"/>
              <a:t>application </a:t>
            </a:r>
            <a:r>
              <a:rPr lang="en-GB" dirty="0" smtClean="0"/>
              <a:t>was </a:t>
            </a:r>
            <a:r>
              <a:rPr lang="en-GB" dirty="0"/>
              <a:t>approved after the two investors offered to contribute £3.85 million to the construction of affordable housing in the borough</a:t>
            </a:r>
            <a:r>
              <a:rPr lang="en-GB" dirty="0" smtClean="0"/>
              <a:t>.</a:t>
            </a:r>
            <a:endParaRPr lang="en-GB" dirty="0"/>
          </a:p>
        </p:txBody>
      </p:sp>
    </p:spTree>
    <p:extLst>
      <p:ext uri="{BB962C8B-B14F-4D97-AF65-F5344CB8AC3E}">
        <p14:creationId xmlns:p14="http://schemas.microsoft.com/office/powerpoint/2010/main" val="362971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Broadlands, Hampshire</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268760"/>
            <a:ext cx="7420936" cy="5489620"/>
          </a:xfrm>
        </p:spPr>
      </p:pic>
      <p:sp>
        <p:nvSpPr>
          <p:cNvPr id="4" name="TextBox 3"/>
          <p:cNvSpPr txBox="1"/>
          <p:nvPr/>
        </p:nvSpPr>
        <p:spPr>
          <a:xfrm>
            <a:off x="1763688" y="5301208"/>
            <a:ext cx="5040560" cy="584775"/>
          </a:xfrm>
          <a:prstGeom prst="rect">
            <a:avLst/>
          </a:prstGeom>
          <a:noFill/>
        </p:spPr>
        <p:txBody>
          <a:bodyPr wrap="square" rtlCol="0">
            <a:spAutoFit/>
          </a:bodyPr>
          <a:lstStyle/>
          <a:p>
            <a:r>
              <a:rPr lang="en-GB" sz="3200" dirty="0" smtClean="0"/>
              <a:t>Lord Palmerston’s birthplace</a:t>
            </a:r>
            <a:endParaRPr lang="en-GB" sz="3200" dirty="0"/>
          </a:p>
        </p:txBody>
      </p:sp>
    </p:spTree>
    <p:extLst>
      <p:ext uri="{BB962C8B-B14F-4D97-AF65-F5344CB8AC3E}">
        <p14:creationId xmlns:p14="http://schemas.microsoft.com/office/powerpoint/2010/main" val="73653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Lord Palmerston 1</a:t>
            </a:r>
            <a:endParaRPr lang="en-GB" dirty="0"/>
          </a:p>
        </p:txBody>
      </p:sp>
      <p:sp>
        <p:nvSpPr>
          <p:cNvPr id="6" name="Content Placeholder 5"/>
          <p:cNvSpPr>
            <a:spLocks noGrp="1"/>
          </p:cNvSpPr>
          <p:nvPr>
            <p:ph idx="1"/>
          </p:nvPr>
        </p:nvSpPr>
        <p:spPr/>
        <p:txBody>
          <a:bodyPr>
            <a:normAutofit fontScale="85000" lnSpcReduction="20000"/>
          </a:bodyPr>
          <a:lstStyle/>
          <a:p>
            <a:r>
              <a:rPr lang="en-GB" dirty="0" smtClean="0"/>
              <a:t>“Among the surprising careers of British Prime Ministers, none has contained more surprises than that of Lord Palmerston. For twenty years junior minister in a Tory government, he became the most successful of Whig Foreign Secretaries; though always a Conservative, he ended his life by presiding over the transition from Whiggism to Liberalism. He was the exponent of British strength, yet was driven from office for truckling to a foreign despot; he preached the Balance of Power, yet helped to inaugurate the policy of isolation and of British withdrawal from Europe.” </a:t>
            </a:r>
          </a:p>
          <a:p>
            <a:r>
              <a:rPr lang="en-GB" dirty="0" smtClean="0"/>
              <a:t>AJP Taylor History Today 1951</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Lord Palmerston 2</a:t>
            </a:r>
            <a:endParaRPr lang="en-GB" dirty="0"/>
          </a:p>
        </p:txBody>
      </p:sp>
      <p:sp>
        <p:nvSpPr>
          <p:cNvPr id="6" name="Content Placeholder 5"/>
          <p:cNvSpPr>
            <a:spLocks noGrp="1"/>
          </p:cNvSpPr>
          <p:nvPr>
            <p:ph idx="1"/>
          </p:nvPr>
        </p:nvSpPr>
        <p:spPr/>
        <p:txBody>
          <a:bodyPr>
            <a:normAutofit fontScale="77500" lnSpcReduction="20000"/>
          </a:bodyPr>
          <a:lstStyle/>
          <a:p>
            <a:r>
              <a:rPr lang="en-GB" dirty="0" smtClean="0"/>
              <a:t>He succeeded to the Irish peerage on his father's death in 1802.</a:t>
            </a:r>
          </a:p>
          <a:p>
            <a:r>
              <a:rPr lang="en-GB" dirty="0" smtClean="0"/>
              <a:t>He went to Harrow school.  Harrow has produced 7 PMs, Eton 19.</a:t>
            </a:r>
          </a:p>
          <a:p>
            <a:r>
              <a:rPr lang="en-GB" dirty="0" smtClean="0"/>
              <a:t>He attended Edinburgh university and afterwards Cambridge where he obtained first-class honours.</a:t>
            </a:r>
          </a:p>
          <a:p>
            <a:r>
              <a:rPr lang="en-GB" dirty="0" smtClean="0"/>
              <a:t>He became an MP in 1807.</a:t>
            </a:r>
          </a:p>
          <a:p>
            <a:r>
              <a:rPr lang="en-GB" dirty="0" smtClean="0"/>
              <a:t>He became Secretary of War in 1809 and held the post until 1828 when he resigned.</a:t>
            </a:r>
          </a:p>
          <a:p>
            <a:r>
              <a:rPr lang="en-GB" dirty="0" smtClean="0"/>
              <a:t>A dispute between Wellington and Huskisson over the issue of parliamentary representation for Manchester and Birmingham led to the resignation of Huskisson and his allies, including Palmerston.</a:t>
            </a:r>
          </a:p>
          <a:p>
            <a:endParaRPr lang="en-GB" dirty="0"/>
          </a:p>
        </p:txBody>
      </p:sp>
    </p:spTree>
    <p:extLst>
      <p:ext uri="{BB962C8B-B14F-4D97-AF65-F5344CB8AC3E}">
        <p14:creationId xmlns:p14="http://schemas.microsoft.com/office/powerpoint/2010/main" val="1993465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2108"/>
          </a:xfrm>
        </p:spPr>
        <p:txBody>
          <a:bodyPr>
            <a:normAutofit fontScale="90000"/>
          </a:bodyPr>
          <a:lstStyle/>
          <a:p>
            <a:r>
              <a:rPr lang="en-GB" b="1" dirty="0"/>
              <a:t>Lord Palmerston </a:t>
            </a:r>
            <a:r>
              <a:rPr lang="en-GB" b="1" dirty="0" smtClean="0"/>
              <a:t>3</a:t>
            </a:r>
            <a:endParaRPr lang="en-GB" dirty="0"/>
          </a:p>
        </p:txBody>
      </p:sp>
      <p:sp>
        <p:nvSpPr>
          <p:cNvPr id="3" name="Content Placeholder 2"/>
          <p:cNvSpPr>
            <a:spLocks noGrp="1"/>
          </p:cNvSpPr>
          <p:nvPr>
            <p:ph idx="1"/>
          </p:nvPr>
        </p:nvSpPr>
        <p:spPr>
          <a:xfrm>
            <a:off x="457200" y="994300"/>
            <a:ext cx="8229600" cy="5131864"/>
          </a:xfrm>
        </p:spPr>
        <p:txBody>
          <a:bodyPr>
            <a:normAutofit fontScale="70000" lnSpcReduction="20000"/>
          </a:bodyPr>
          <a:lstStyle/>
          <a:p>
            <a:r>
              <a:rPr lang="en-GB" dirty="0" smtClean="0"/>
              <a:t>Although he had always been a member of Tory administrations, Lord Palmerston accepted the offer to join Lord Grey and his Whig government in 1830. Palmerston became Foreign Secretary, and for the next two years was preoccupied with persuading France and Holland to accept the independence of Belgium.</a:t>
            </a:r>
          </a:p>
          <a:p>
            <a:r>
              <a:rPr lang="en-GB" dirty="0" smtClean="0"/>
              <a:t>One of the conditions of being a member of Lord Grey's government was to support the Whig policy of parliamentary reform. Although Palmerston had previously been opposed to parliamentary reform, he agreed to support Grey's proposed measures. The decision upset his electors at Cambridge University and he was forced to move to Bletchley and when this seat disappeared as a result of the 1832 Reform Act he became the MP for South Hampshire.</a:t>
            </a:r>
          </a:p>
          <a:p>
            <a:r>
              <a:rPr lang="en-GB" dirty="0" smtClean="0"/>
              <a:t>Between 1832 and 1852 Lord Palmerston served Whig governments under Lord Melbourne and Lord John Russell.</a:t>
            </a:r>
          </a:p>
        </p:txBody>
      </p:sp>
    </p:spTree>
    <p:extLst>
      <p:ext uri="{BB962C8B-B14F-4D97-AF65-F5344CB8AC3E}">
        <p14:creationId xmlns:p14="http://schemas.microsoft.com/office/powerpoint/2010/main" val="2709567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Lord Palmerston </a:t>
            </a:r>
            <a:r>
              <a:rPr lang="en-GB" b="1" dirty="0" smtClean="0"/>
              <a:t>4</a:t>
            </a:r>
            <a:endParaRPr lang="en-GB" dirty="0"/>
          </a:p>
        </p:txBody>
      </p:sp>
      <p:sp>
        <p:nvSpPr>
          <p:cNvPr id="3" name="Content Placeholder 2"/>
          <p:cNvSpPr>
            <a:spLocks noGrp="1"/>
          </p:cNvSpPr>
          <p:nvPr>
            <p:ph idx="1"/>
          </p:nvPr>
        </p:nvSpPr>
        <p:spPr>
          <a:xfrm>
            <a:off x="457200" y="1196752"/>
            <a:ext cx="8229600" cy="5472608"/>
          </a:xfrm>
        </p:spPr>
        <p:txBody>
          <a:bodyPr>
            <a:normAutofit fontScale="55000" lnSpcReduction="20000"/>
          </a:bodyPr>
          <a:lstStyle/>
          <a:p>
            <a:r>
              <a:rPr lang="en-GB" dirty="0"/>
              <a:t>Although Palmerston had the support of most of Parliament, he was strongly disliked by Queen Victoria. Palmerston believed the main objective of the government's foreign policy should be to increase Britain's power in the world. This sometimes involved adopting policies that embarrassed and weakened foreign governments. </a:t>
            </a:r>
          </a:p>
          <a:p>
            <a:r>
              <a:rPr lang="en-GB" dirty="0"/>
              <a:t>Victoria and her husband, Prince Albert, on the other hand, believed that the British government should do what it could to help preserve European royal families against revolutionary groups advocating republicanism</a:t>
            </a:r>
            <a:r>
              <a:rPr lang="en-GB" dirty="0" smtClean="0"/>
              <a:t>.</a:t>
            </a:r>
          </a:p>
          <a:p>
            <a:r>
              <a:rPr lang="en-GB" dirty="0"/>
              <a:t>Queen Victoria also objected to Palmerston's sexual behaviour. In 1839 he had attempted to seduce one of Victoria's ladies in waiting. Palmerston entered Lady Dacre's bedroom while staying as Victoria's guest at Windsor Castle. Only Lord Melbourne's intervention saved Palmerston from being removed from office</a:t>
            </a:r>
            <a:r>
              <a:rPr lang="en-GB" dirty="0" smtClean="0"/>
              <a:t>.</a:t>
            </a:r>
          </a:p>
          <a:p>
            <a:r>
              <a:rPr lang="en-GB" dirty="0" smtClean="0"/>
              <a:t>Lord Palmerstone's explanation was that he had gone to the wrong bedroom.</a:t>
            </a:r>
          </a:p>
          <a:p>
            <a:r>
              <a:rPr lang="en-GB" dirty="0" smtClean="0"/>
              <a:t>It was well known that Palmerston had affairs with Lady Jersey and Princess Dorothy de </a:t>
            </a:r>
            <a:r>
              <a:rPr lang="en-GB" dirty="0" err="1" smtClean="0"/>
              <a:t>Lieven</a:t>
            </a:r>
            <a:r>
              <a:rPr lang="en-GB" dirty="0" smtClean="0"/>
              <a:t> before he began his affair with Lady Cowper in 1810; when her husband died in 1839, the pair finally married. Lady Cowper was the sister of Lord Melbourne, who said that his sister was a 'remarkable woman, a devoted mother, and excellent wife — but not chaste'.</a:t>
            </a:r>
          </a:p>
          <a:p>
            <a:r>
              <a:rPr lang="en-GB" dirty="0" smtClean="0"/>
              <a:t>They had no children, and the title became extinct, the property descending to Lady Palmerston's second son by Earl Cowper, W. F. Cowper-Temple, afterwards Baron Mount Temple, and then to her grandson Evelyn Ashley (1836-1907) son of her daughter, who married the 7th earl of Shaftesbury, who was Lord Palmerston's private secretary from 1858 to 1865.</a:t>
            </a:r>
          </a:p>
          <a:p>
            <a:endParaRPr lang="en-GB" dirty="0"/>
          </a:p>
          <a:p>
            <a:endParaRPr lang="en-GB" dirty="0"/>
          </a:p>
        </p:txBody>
      </p:sp>
    </p:spTree>
    <p:extLst>
      <p:ext uri="{BB962C8B-B14F-4D97-AF65-F5344CB8AC3E}">
        <p14:creationId xmlns:p14="http://schemas.microsoft.com/office/powerpoint/2010/main" val="624649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Lord Palmerston </a:t>
            </a:r>
            <a:r>
              <a:rPr lang="en-GB" b="1" dirty="0" smtClean="0"/>
              <a:t>5</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Palmerston was responsible for the whole of British foreign policy from the time of the French and Belgian Revolutions of 1830 until 1851. </a:t>
            </a:r>
            <a:br>
              <a:rPr lang="en-GB" dirty="0" smtClean="0"/>
            </a:br>
            <a:r>
              <a:rPr lang="en-GB" dirty="0" smtClean="0"/>
              <a:t>(1830 - 1834, 1835 - 1841, and 1846 – 1851). </a:t>
            </a:r>
          </a:p>
          <a:p>
            <a:r>
              <a:rPr lang="en-GB" dirty="0" smtClean="0"/>
              <a:t>His abrasive style earned him the nickname "Lord Pumice Stone", and his manner of dealing with foreign governments who crossed him was the original "gunboat diplomacy".</a:t>
            </a:r>
          </a:p>
          <a:p>
            <a:r>
              <a:rPr lang="en-GB" dirty="0" smtClean="0"/>
              <a:t>“Therefore I say that it is a narrow policy to suppose that this country or that is to be marked out as the eternal ally or the perpetual enemy of England. We have no eternal allies, and we have no perpetual enemies. Our interests are eternal and perpetual, and those interests it is our duty to follow.”  </a:t>
            </a:r>
            <a:br>
              <a:rPr lang="en-GB" dirty="0" smtClean="0"/>
            </a:br>
            <a:r>
              <a:rPr lang="en-GB" dirty="0" smtClean="0"/>
              <a:t/>
            </a:r>
            <a:br>
              <a:rPr lang="en-GB" dirty="0" smtClean="0"/>
            </a:br>
            <a:r>
              <a:rPr lang="en-GB" dirty="0" smtClean="0"/>
              <a:t>Remarks in the House of Commons defending his foreign policy, March 1, 1848.</a:t>
            </a:r>
          </a:p>
          <a:p>
            <a:r>
              <a:rPr lang="en-GB" dirty="0" smtClean="0"/>
              <a:t>Palmerston's overall policy was to safeguard British interests, maintain peace, keep the balance of power, and retain the status quo in Europe.</a:t>
            </a:r>
          </a:p>
          <a:p>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Lord Palmerston 6</a:t>
            </a:r>
            <a:br>
              <a:rPr lang="en-GB" b="1" dirty="0" smtClean="0"/>
            </a:br>
            <a:r>
              <a:rPr lang="en-GB" b="1" dirty="0" smtClean="0"/>
              <a:t>Foreign Secretary 1830-1841</a:t>
            </a:r>
            <a:endParaRPr lang="en-GB" dirty="0"/>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r>
              <a:rPr lang="en-GB" dirty="0" smtClean="0"/>
              <a:t>Belgium 1830  </a:t>
            </a:r>
          </a:p>
          <a:p>
            <a:r>
              <a:rPr lang="en-GB" dirty="0" smtClean="0"/>
              <a:t>What was to become Belgium was given to the Netherlands in 1815.</a:t>
            </a:r>
          </a:p>
          <a:p>
            <a:r>
              <a:rPr lang="en-GB" dirty="0" smtClean="0"/>
              <a:t>The southern part of the Netherlands revolted in 1830 against Dutch rule.</a:t>
            </a:r>
          </a:p>
          <a:p>
            <a:r>
              <a:rPr lang="en-GB" dirty="0" smtClean="0"/>
              <a:t>William I of the Netherlands appealed to the great powers to maintain his rights; a conference assembled accordingly in London. </a:t>
            </a:r>
          </a:p>
          <a:p>
            <a:r>
              <a:rPr lang="en-GB" dirty="0" smtClean="0"/>
              <a:t>The British solution involved the independence of Belgium, which Palmerston believed would greatly contribute to the security of Britain, but any solution was not straightforward. </a:t>
            </a:r>
          </a:p>
          <a:p>
            <a:r>
              <a:rPr lang="en-GB" dirty="0" smtClean="0"/>
              <a:t>On the one hand, the northern powers were anxious to defend William I; on the other, many Belgian revolutionaries, supported the reunion of the Belgian provinces to France. The British policy was a close alliance with France, but one subject to the balance of power on the Continent, and in particular the preservation of Belgium. </a:t>
            </a:r>
          </a:p>
          <a:p>
            <a:r>
              <a:rPr lang="en-GB" dirty="0" smtClean="0"/>
              <a:t>If the northern powers supported William I by force, they would encounter the resistance of France and Britain united in arms. </a:t>
            </a:r>
          </a:p>
          <a:p>
            <a:r>
              <a:rPr lang="en-GB" dirty="0" smtClean="0"/>
              <a:t>If France sought to annex Belgium, it would forfeit the British alliance and find herself opposed by the whole of Europe. In the end the British policy prevailed. </a:t>
            </a:r>
          </a:p>
          <a:p>
            <a:r>
              <a:rPr lang="en-GB" dirty="0" smtClean="0"/>
              <a:t>Although the continent had been close to war, peace was maintained on London's terms and Prince Leopold of Saxe-Coburg, the widower of a British princess, was placed upon the throne of Belgium.</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0" y="85227"/>
            <a:ext cx="9144000" cy="657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3902</TotalTime>
  <Words>2487</Words>
  <Application>Microsoft Office PowerPoint</Application>
  <PresentationFormat>On-screen Show (4:3)</PresentationFormat>
  <Paragraphs>114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Lord Palmerston</vt:lpstr>
      <vt:lpstr>Henry John Temple Lord Palmerston 1784 –18652</vt:lpstr>
      <vt:lpstr>Lord Palmerston 1</vt:lpstr>
      <vt:lpstr>Lord Palmerston 2</vt:lpstr>
      <vt:lpstr>Lord Palmerston 3</vt:lpstr>
      <vt:lpstr>Lord Palmerston 4</vt:lpstr>
      <vt:lpstr>Lord Palmerston 5</vt:lpstr>
      <vt:lpstr>Lord Palmerston 6 Foreign Secretary 1830-1841</vt:lpstr>
      <vt:lpstr>PowerPoint Presentation</vt:lpstr>
      <vt:lpstr> </vt:lpstr>
      <vt:lpstr>Lord Palmerston 8</vt:lpstr>
      <vt:lpstr>Lord Palmerston 9</vt:lpstr>
      <vt:lpstr>Lord Palmerston 10</vt:lpstr>
      <vt:lpstr>The Crimean War 1853-56 (1)</vt:lpstr>
      <vt:lpstr>Europe at the time of the Crimean War</vt:lpstr>
      <vt:lpstr>PowerPoint Presentation</vt:lpstr>
      <vt:lpstr>The Crimean War 1853-56 (2)</vt:lpstr>
      <vt:lpstr>Lord Palmerston 11</vt:lpstr>
      <vt:lpstr>Lord Palmerston 12</vt:lpstr>
      <vt:lpstr>Lord Palmerston 13</vt:lpstr>
      <vt:lpstr>Lord Palmerston 14</vt:lpstr>
      <vt:lpstr>Lord Palmerston 15</vt:lpstr>
      <vt:lpstr>Cambridge House</vt:lpstr>
      <vt:lpstr>Broadlands, Hampshire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 Palmerston</dc:title>
  <dc:creator>Mike</dc:creator>
  <cp:lastModifiedBy>Mike</cp:lastModifiedBy>
  <cp:revision>17</cp:revision>
  <dcterms:created xsi:type="dcterms:W3CDTF">2016-05-19T18:17:00Z</dcterms:created>
  <dcterms:modified xsi:type="dcterms:W3CDTF">2016-09-16T06:37:41Z</dcterms:modified>
</cp:coreProperties>
</file>