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3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F020BECB-F833-4D1D-B756-B8ADACEB92D3}" type="datetimeFigureOut">
              <a:rPr lang="en-GB" smtClean="0"/>
              <a:t>23/02/2017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249757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20BECB-F833-4D1D-B756-B8ADACEB92D3}" type="datetimeFigureOut">
              <a:rPr lang="en-GB" smtClean="0"/>
              <a:t>23/02/2017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3760271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20BECB-F833-4D1D-B756-B8ADACEB92D3}" type="datetimeFigureOut">
              <a:rPr lang="en-GB" smtClean="0"/>
              <a:t>23/02/2017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1778036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F020BECB-F833-4D1D-B756-B8ADACEB92D3}" type="datetimeFigureOut">
              <a:rPr lang="en-GB" smtClean="0"/>
              <a:t>23/02/2017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445947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20BECB-F833-4D1D-B756-B8ADACEB92D3}" type="datetimeFigureOut">
              <a:rPr lang="en-GB" smtClean="0"/>
              <a:t>23/02/2017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1114581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020BECB-F833-4D1D-B756-B8ADACEB92D3}" type="datetimeFigureOut">
              <a:rPr lang="en-GB" smtClean="0"/>
              <a:t>23/02/2017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53922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020BECB-F833-4D1D-B756-B8ADACEB92D3}" type="datetimeFigureOut">
              <a:rPr lang="en-GB" smtClean="0"/>
              <a:t>23/02/2017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4086021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020BECB-F833-4D1D-B756-B8ADACEB92D3}" type="datetimeFigureOut">
              <a:rPr lang="en-GB" smtClean="0"/>
              <a:t>23/02/2017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4142116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0BECB-F833-4D1D-B756-B8ADACEB92D3}" type="datetimeFigureOut">
              <a:rPr lang="en-GB" smtClean="0"/>
              <a:t>23/02/2017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2121953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20BECB-F833-4D1D-B756-B8ADACEB92D3}" type="datetimeFigureOut">
              <a:rPr lang="en-GB" smtClean="0"/>
              <a:t>23/02/2017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2281411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20BECB-F833-4D1D-B756-B8ADACEB92D3}" type="datetimeFigureOut">
              <a:rPr lang="en-GB" smtClean="0"/>
              <a:t>23/02/2017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A846028-0B56-440F-9DAE-CD00FDC9EF85}" type="slidenum">
              <a:rPr lang="en-GB" smtClean="0"/>
              <a:t>‹#›</a:t>
            </a:fld>
            <a:endParaRPr lang="en-GB"/>
          </a:p>
        </p:txBody>
      </p:sp>
    </p:spTree>
    <p:extLst>
      <p:ext uri="{BB962C8B-B14F-4D97-AF65-F5344CB8AC3E}">
        <p14:creationId xmlns:p14="http://schemas.microsoft.com/office/powerpoint/2010/main" val="2262117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20BECB-F833-4D1D-B756-B8ADACEB92D3}" type="datetimeFigureOut">
              <a:rPr lang="en-GB" smtClean="0"/>
              <a:t>23/02/2017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46028-0B56-440F-9DAE-CD00FDC9EF85}" type="slidenum">
              <a:rPr lang="en-GB" smtClean="0"/>
              <a:t>‹#›</a:t>
            </a:fld>
            <a:endParaRPr lang="en-GB"/>
          </a:p>
        </p:txBody>
      </p:sp>
    </p:spTree>
    <p:extLst>
      <p:ext uri="{BB962C8B-B14F-4D97-AF65-F5344CB8AC3E}">
        <p14:creationId xmlns:p14="http://schemas.microsoft.com/office/powerpoint/2010/main" val="27794197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dirty="0"/>
              <a:t>Legislation case study: the 2005 Transport Equity </a:t>
            </a:r>
            <a:r>
              <a:rPr lang="en-GB" b="1" dirty="0" smtClean="0"/>
              <a:t>Act</a:t>
            </a:r>
            <a:endParaRPr lang="en-GB" dirty="0"/>
          </a:p>
        </p:txBody>
      </p:sp>
      <p:sp>
        <p:nvSpPr>
          <p:cNvPr id="3" name="Subtitle 2"/>
          <p:cNvSpPr>
            <a:spLocks noGrp="1"/>
          </p:cNvSpPr>
          <p:nvPr>
            <p:ph type="subTitle" idx="1"/>
          </p:nvPr>
        </p:nvSpPr>
        <p:spPr/>
        <p:txBody>
          <a:bodyPr/>
          <a:lstStyle/>
          <a:p>
            <a:r>
              <a:rPr lang="en-GB" dirty="0" smtClean="0"/>
              <a:t>From US Government and Politics by William Storey</a:t>
            </a:r>
            <a:endParaRPr lang="en-GB" dirty="0"/>
          </a:p>
        </p:txBody>
      </p:sp>
    </p:spTree>
    <p:extLst>
      <p:ext uri="{BB962C8B-B14F-4D97-AF65-F5344CB8AC3E}">
        <p14:creationId xmlns:p14="http://schemas.microsoft.com/office/powerpoint/2010/main" val="2565924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764704"/>
          </a:xfrm>
        </p:spPr>
        <p:txBody>
          <a:bodyPr/>
          <a:lstStyle/>
          <a:p>
            <a:r>
              <a:rPr lang="en-GB" b="1" dirty="0" smtClean="0"/>
              <a:t>Committee stage 2</a:t>
            </a:r>
            <a:endParaRPr lang="en-GB" dirty="0"/>
          </a:p>
        </p:txBody>
      </p:sp>
      <p:sp>
        <p:nvSpPr>
          <p:cNvPr id="3" name="Content Placeholder 2"/>
          <p:cNvSpPr>
            <a:spLocks noGrp="1"/>
          </p:cNvSpPr>
          <p:nvPr>
            <p:ph idx="1"/>
          </p:nvPr>
        </p:nvSpPr>
        <p:spPr>
          <a:xfrm>
            <a:off x="0" y="692696"/>
            <a:ext cx="8686800" cy="6048672"/>
          </a:xfrm>
        </p:spPr>
        <p:txBody>
          <a:bodyPr>
            <a:normAutofit fontScale="62500" lnSpcReduction="20000"/>
          </a:bodyPr>
          <a:lstStyle/>
          <a:p>
            <a:r>
              <a:rPr lang="en-GB" dirty="0"/>
              <a:t>Without agreement having been reached on funding, the bill returned to the authorising committees in the House and Senate, to begin work on the principles of the bill, in November 2003. However, reaching decisions without knowing how much money would be available to spend was difficult and the bill made little progress before Congress adjourned for Thanksgiving and Christmas.</a:t>
            </a:r>
          </a:p>
          <a:p>
            <a:r>
              <a:rPr lang="en-GB" dirty="0"/>
              <a:t> Meanwhile, problems for supporters of the bill continued to mount: </a:t>
            </a:r>
          </a:p>
          <a:p>
            <a:pPr lvl="1"/>
            <a:r>
              <a:rPr lang="en-GB" sz="3300" dirty="0"/>
              <a:t>Attacks by environmentalists. Builders and local authorities formed an alliance with a majority of Republicans to streamline the process for planning, construction and environmental monitoring. Environmentalists and groups committed to preserving historic sites formed an alliance with the majority of Democrats to fight what they saw as part of a larger effort by President Bush and his allies to dismantle the environmental protection mechanisms created over recent decades. </a:t>
            </a:r>
          </a:p>
          <a:p>
            <a:pPr lvl="1"/>
            <a:r>
              <a:rPr lang="en-GB" sz="3300" dirty="0"/>
              <a:t>Attacks by the media. The bill attracted growing attention for including projects that were seen as wasting public money. The project that attracted most criticism was a proposed ‘Bridge to Nowhere’ in the district of the Transportation Committee chairman, Don Young, which would link an island community of about 50 residents with a town of under 8,000 inhabitants at the cost of about $200 million. </a:t>
            </a:r>
          </a:p>
          <a:p>
            <a:endParaRPr lang="en-GB" dirty="0"/>
          </a:p>
        </p:txBody>
      </p:sp>
    </p:spTree>
    <p:extLst>
      <p:ext uri="{BB962C8B-B14F-4D97-AF65-F5344CB8AC3E}">
        <p14:creationId xmlns:p14="http://schemas.microsoft.com/office/powerpoint/2010/main" val="133344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Committee stage 3</a:t>
            </a:r>
            <a:endParaRPr lang="en-GB" dirty="0"/>
          </a:p>
        </p:txBody>
      </p:sp>
      <p:sp>
        <p:nvSpPr>
          <p:cNvPr id="3" name="Content Placeholder 2"/>
          <p:cNvSpPr>
            <a:spLocks noGrp="1"/>
          </p:cNvSpPr>
          <p:nvPr>
            <p:ph idx="1"/>
          </p:nvPr>
        </p:nvSpPr>
        <p:spPr/>
        <p:txBody>
          <a:bodyPr>
            <a:normAutofit fontScale="70000" lnSpcReduction="20000"/>
          </a:bodyPr>
          <a:lstStyle/>
          <a:p>
            <a:pPr lvl="1"/>
            <a:r>
              <a:rPr lang="en-GB" sz="3300" dirty="0" smtClean="0"/>
              <a:t>A sharp improvement in the economy undermined one of the main arguments in support of higher spending, that it stimulates the economy. In their defence, the bill’s supporters pointed out that the economic upturn was not producing many jobs. </a:t>
            </a:r>
          </a:p>
          <a:p>
            <a:pPr lvl="1"/>
            <a:r>
              <a:rPr lang="en-GB" sz="3300" dirty="0" smtClean="0"/>
              <a:t>A growing concern about the size of the Federal deficit. The President had come to power promising to cut taxes and had done so. After the events of 9/11, defence expenditure had risen. This combination of events was seen as unavoidable at first, and had not been a controversial issue in 2002–3, but by early 2004 the budget deficit was projected at $521 billion and concern, especially among Republicans whom the President would be relying on for re-election, was rising. </a:t>
            </a:r>
          </a:p>
          <a:p>
            <a:endParaRPr lang="en-GB" dirty="0"/>
          </a:p>
        </p:txBody>
      </p:sp>
    </p:spTree>
    <p:extLst>
      <p:ext uri="{BB962C8B-B14F-4D97-AF65-F5344CB8AC3E}">
        <p14:creationId xmlns:p14="http://schemas.microsoft.com/office/powerpoint/2010/main" val="3590894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Committee stage 4</a:t>
            </a:r>
            <a:endParaRPr lang="en-GB" dirty="0"/>
          </a:p>
        </p:txBody>
      </p:sp>
      <p:sp>
        <p:nvSpPr>
          <p:cNvPr id="3" name="Content Placeholder 2"/>
          <p:cNvSpPr>
            <a:spLocks noGrp="1"/>
          </p:cNvSpPr>
          <p:nvPr>
            <p:ph idx="1"/>
          </p:nvPr>
        </p:nvSpPr>
        <p:spPr/>
        <p:txBody>
          <a:bodyPr>
            <a:normAutofit fontScale="77500" lnSpcReduction="20000"/>
          </a:bodyPr>
          <a:lstStyle/>
          <a:p>
            <a:pPr marL="0" indent="0">
              <a:buNone/>
            </a:pPr>
            <a:r>
              <a:rPr lang="en-GB" dirty="0"/>
              <a:t>Despite these difficulties, supporters of the bill still had cause for optimism: </a:t>
            </a:r>
          </a:p>
          <a:p>
            <a:pPr lvl="0"/>
            <a:r>
              <a:rPr lang="en-GB" dirty="0"/>
              <a:t>History – congressmen and pressure groups had overcome similar, and even more formidable, challenges during the passage of previous Highways Bills in the 1980s and 1990s. </a:t>
            </a:r>
          </a:p>
          <a:p>
            <a:pPr lvl="0"/>
            <a:r>
              <a:rPr lang="en-GB" dirty="0"/>
              <a:t>‘Pork’ – in election years, Congressmen are desperate to demonstrate to their constituents that their time in Washington has produced practical benefits. Few things are more practical than projects that create jobs and make travel easier and safer. </a:t>
            </a:r>
          </a:p>
          <a:p>
            <a:pPr lvl="0"/>
            <a:r>
              <a:rPr lang="en-GB" dirty="0"/>
              <a:t>A general understanding that transport planners needed an agreement so that they knew how much money they had to spend and what they would be allowed to spend it on. </a:t>
            </a:r>
          </a:p>
          <a:p>
            <a:endParaRPr lang="en-GB" dirty="0"/>
          </a:p>
        </p:txBody>
      </p:sp>
    </p:spTree>
    <p:extLst>
      <p:ext uri="{BB962C8B-B14F-4D97-AF65-F5344CB8AC3E}">
        <p14:creationId xmlns:p14="http://schemas.microsoft.com/office/powerpoint/2010/main" val="26104901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Proposals to break the deadlock 1 </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In </a:t>
            </a:r>
            <a:r>
              <a:rPr lang="en-GB" dirty="0"/>
              <a:t>February 2004, the Senate completed work on its version of the bill, providing $318 billion for transportation over six years. The White House immediately announced that it would veto such a bill. </a:t>
            </a:r>
          </a:p>
          <a:p>
            <a:r>
              <a:rPr lang="en-GB" dirty="0"/>
              <a:t>In the House of Representatives, attempts to avert a presidential veto led to discussions of two compromises, both based on the idea that the most difficult tax-raising decisions could be dealt with after the elections of November 2004: </a:t>
            </a:r>
          </a:p>
          <a:p>
            <a:pPr lvl="0"/>
            <a:r>
              <a:rPr lang="en-GB" dirty="0"/>
              <a:t>A two-year bill. This would provide enough additional funding for transport to keep Congressmen happy while postponing discussions on possible tax increases until after the presidential elections, which would, possibly, keep George W. Bush happy. Transport pressure groups, extremely unhappy with a plan that would continue to make long-term planning difficult, again mounted a concerted campaign against this compromise and in support of the Senate’s version of the bill.</a:t>
            </a:r>
          </a:p>
          <a:p>
            <a:pPr lvl="0"/>
            <a:r>
              <a:rPr lang="en-GB" dirty="0"/>
              <a:t>A bill providing $275 billion for transport over six years. Crucially, this compromise contained a provision to review funding levels after two years, after the presidential elections and, possibly, when the economy was generating higher tax revenues, which could provide more money for transport. </a:t>
            </a:r>
          </a:p>
          <a:p>
            <a:endParaRPr lang="en-GB" dirty="0"/>
          </a:p>
        </p:txBody>
      </p:sp>
    </p:spTree>
    <p:extLst>
      <p:ext uri="{BB962C8B-B14F-4D97-AF65-F5344CB8AC3E}">
        <p14:creationId xmlns:p14="http://schemas.microsoft.com/office/powerpoint/2010/main" val="3214036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Proposals to break the deadlock 2</a:t>
            </a:r>
            <a:endParaRPr lang="en-GB" dirty="0"/>
          </a:p>
        </p:txBody>
      </p:sp>
      <p:sp>
        <p:nvSpPr>
          <p:cNvPr id="3" name="Content Placeholder 2"/>
          <p:cNvSpPr>
            <a:spLocks noGrp="1"/>
          </p:cNvSpPr>
          <p:nvPr>
            <p:ph idx="1"/>
          </p:nvPr>
        </p:nvSpPr>
        <p:spPr/>
        <p:txBody>
          <a:bodyPr>
            <a:normAutofit fontScale="92500" lnSpcReduction="10000"/>
          </a:bodyPr>
          <a:lstStyle/>
          <a:p>
            <a:r>
              <a:rPr lang="en-GB" dirty="0"/>
              <a:t>The White House also compromised, raising the spending ceiling it would accept to $256 billion. </a:t>
            </a:r>
          </a:p>
          <a:p>
            <a:r>
              <a:rPr lang="en-GB" dirty="0"/>
              <a:t>While these discussions were taking place, another continuing resolution had to be passed, lasting until 30 April, 2004. </a:t>
            </a:r>
          </a:p>
          <a:p>
            <a:r>
              <a:rPr lang="en-GB" dirty="0"/>
              <a:t>In late March 2004, the House Transportation and Infrastructure Committee approved the compromise $275 billion bill ($100 billion less than they had originally authorised) and reported it out for floor debate. </a:t>
            </a:r>
          </a:p>
          <a:p>
            <a:endParaRPr lang="en-GB" dirty="0"/>
          </a:p>
        </p:txBody>
      </p:sp>
    </p:spTree>
    <p:extLst>
      <p:ext uri="{BB962C8B-B14F-4D97-AF65-F5344CB8AC3E}">
        <p14:creationId xmlns:p14="http://schemas.microsoft.com/office/powerpoint/2010/main" val="981713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Floor debate </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In </a:t>
            </a:r>
            <a:r>
              <a:rPr lang="en-GB" dirty="0"/>
              <a:t>both the Senate and the House of Representatives there was little meaningful debate on the two versions of the bill. There was some criticism of wasteful spending, reflecting media coverage over previous weeks, and some concern about the effect on the budget deficit. The main priority for most members, however, was the valuable projects that they would be able to present to their constituents in time for the election in November. </a:t>
            </a:r>
          </a:p>
          <a:p>
            <a:r>
              <a:rPr lang="en-GB" dirty="0"/>
              <a:t>In the Senate, the bill was passed 76–21. </a:t>
            </a:r>
          </a:p>
          <a:p>
            <a:r>
              <a:rPr lang="en-GB" dirty="0"/>
              <a:t>In the House, the bill was passed 375–65. </a:t>
            </a:r>
          </a:p>
          <a:p>
            <a:r>
              <a:rPr lang="en-GB" dirty="0"/>
              <a:t>The margin of victory was significant. If a bill is vetoed by the President, the Constitution allows Congress to override the veto if two-thirds of both chambers vote to do so. The vote margins were well over the number required. </a:t>
            </a:r>
          </a:p>
          <a:p>
            <a:endParaRPr lang="en-GB" dirty="0"/>
          </a:p>
        </p:txBody>
      </p:sp>
    </p:spTree>
    <p:extLst>
      <p:ext uri="{BB962C8B-B14F-4D97-AF65-F5344CB8AC3E}">
        <p14:creationId xmlns:p14="http://schemas.microsoft.com/office/powerpoint/2010/main" val="31094985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Conference Committee </a:t>
            </a:r>
            <a:endParaRPr lang="en-GB" dirty="0"/>
          </a:p>
        </p:txBody>
      </p:sp>
      <p:sp>
        <p:nvSpPr>
          <p:cNvPr id="3" name="Content Placeholder 2"/>
          <p:cNvSpPr>
            <a:spLocks noGrp="1"/>
          </p:cNvSpPr>
          <p:nvPr>
            <p:ph idx="1"/>
          </p:nvPr>
        </p:nvSpPr>
        <p:spPr>
          <a:xfrm>
            <a:off x="467544" y="1374781"/>
            <a:ext cx="8229600" cy="5472608"/>
          </a:xfrm>
        </p:spPr>
        <p:txBody>
          <a:bodyPr>
            <a:normAutofit fontScale="55000" lnSpcReduction="20000"/>
          </a:bodyPr>
          <a:lstStyle/>
          <a:p>
            <a:pPr marL="0" indent="0">
              <a:buNone/>
            </a:pPr>
            <a:r>
              <a:rPr lang="en-GB" dirty="0" smtClean="0"/>
              <a:t>With </a:t>
            </a:r>
            <a:r>
              <a:rPr lang="en-GB" dirty="0"/>
              <a:t>the second continuing resolution due to expire on 30 April 2004, a committee of leaders from the two chambers began work to produce an agreed bill from: </a:t>
            </a:r>
          </a:p>
          <a:p>
            <a:r>
              <a:rPr lang="en-GB" dirty="0" smtClean="0"/>
              <a:t>The </a:t>
            </a:r>
            <a:r>
              <a:rPr lang="en-GB" dirty="0"/>
              <a:t>Senate version, 1,412 pages, costing $318 billion. </a:t>
            </a:r>
          </a:p>
          <a:p>
            <a:r>
              <a:rPr lang="en-GB" dirty="0" smtClean="0"/>
              <a:t>The </a:t>
            </a:r>
            <a:r>
              <a:rPr lang="en-GB" dirty="0"/>
              <a:t>House version, 984 pages, costing $275 billion. </a:t>
            </a:r>
          </a:p>
          <a:p>
            <a:r>
              <a:rPr lang="en-GB" dirty="0"/>
              <a:t>All members would have preferred a final version closer to the Senate bill, but they needed an agreement the President would sign before Congress ended its work ahead of the election campaign – which would be in full flow by the autumn. </a:t>
            </a:r>
          </a:p>
          <a:p>
            <a:r>
              <a:rPr lang="en-GB" dirty="0"/>
              <a:t>Even though they appeared to have enough support to override a veto, a majority of the Conference Committee members were Republican and preferred not to have a public confrontation with a Republican President, causing him political embarrassment. Unable to break the impasse, Congress passed another continuing resolution lasting until 30 September, in the hope that a compromise could be reached before Congress broke up for the election campaign. Yet, even with all the ‘pork’ that both the President and Congressmen would have to boast about on the campaign trail, no agreement was reached and another continuing resolution was passed to maintain funding at the levels of the previous bill until 31 May 2005, more than two years after work first began on the bill. </a:t>
            </a:r>
          </a:p>
          <a:p>
            <a:r>
              <a:rPr lang="en-GB" dirty="0"/>
              <a:t>Meanwhile, states seeking funds for major new transport projects turned to their citizens to pay for them. In twelve states, including California, Colorado and Arizona, when voters went to the polls in November 2004 to vote in the presidential and Congressional elections, they also had the opportunity to vote for tax increases to fund road and rail projects. </a:t>
            </a:r>
          </a:p>
          <a:p>
            <a:endParaRPr lang="en-GB" dirty="0"/>
          </a:p>
        </p:txBody>
      </p:sp>
    </p:spTree>
    <p:extLst>
      <p:ext uri="{BB962C8B-B14F-4D97-AF65-F5344CB8AC3E}">
        <p14:creationId xmlns:p14="http://schemas.microsoft.com/office/powerpoint/2010/main" val="18409581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109th Congress </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When </a:t>
            </a:r>
            <a:r>
              <a:rPr lang="en-GB" dirty="0"/>
              <a:t>the 109th Congress started work in January 2005, any bills from the previous Congress were supposed to be reintroduced  and started again from scratch. </a:t>
            </a:r>
            <a:endParaRPr lang="en-GB" dirty="0" smtClean="0"/>
          </a:p>
          <a:p>
            <a:r>
              <a:rPr lang="en-GB" dirty="0" smtClean="0"/>
              <a:t>However</a:t>
            </a:r>
            <a:r>
              <a:rPr lang="en-GB" dirty="0"/>
              <a:t>, work on the Highways Bill began where the previous Congress had finished. </a:t>
            </a:r>
            <a:endParaRPr lang="en-GB" dirty="0" smtClean="0"/>
          </a:p>
          <a:p>
            <a:r>
              <a:rPr lang="en-GB" dirty="0" smtClean="0"/>
              <a:t>During </a:t>
            </a:r>
            <a:r>
              <a:rPr lang="en-GB" dirty="0"/>
              <a:t>the election campaign, the budget deficit had not been a major issue and the President was prepared to make further compromises on the cost of the Highways Bill. </a:t>
            </a:r>
            <a:endParaRPr lang="en-GB" dirty="0" smtClean="0"/>
          </a:p>
          <a:p>
            <a:r>
              <a:rPr lang="en-GB" dirty="0"/>
              <a:t>When he announced his budget on 7 February, President Bush gave his support to a $284 billion, six-year bill, an increase of £28 billion over the amount he had been prepared to accept before the election. </a:t>
            </a:r>
            <a:endParaRPr lang="en-GB" dirty="0" smtClean="0"/>
          </a:p>
          <a:p>
            <a:r>
              <a:rPr lang="en-GB" dirty="0" smtClean="0"/>
              <a:t>In </a:t>
            </a:r>
            <a:r>
              <a:rPr lang="en-GB" dirty="0"/>
              <a:t>the House, Transportation and Infrastructure Committee Chairman, Don Young, reintroduced the bill, now numbered HR3, which would allow Congress to review the level of spending if the economy improved. </a:t>
            </a:r>
            <a:endParaRPr lang="en-GB" dirty="0" smtClean="0"/>
          </a:p>
          <a:p>
            <a:r>
              <a:rPr lang="en-GB" dirty="0" smtClean="0"/>
              <a:t>In </a:t>
            </a:r>
            <a:r>
              <a:rPr lang="en-GB" dirty="0"/>
              <a:t>the Senate, the Environment and Public Works Committee Chairman, James Inhofe, reintroduced the bill with plans for spending $295 on Highways</a:t>
            </a:r>
            <a:r>
              <a:rPr lang="en-GB" dirty="0" smtClean="0"/>
              <a:t>.</a:t>
            </a:r>
          </a:p>
          <a:p>
            <a:r>
              <a:rPr lang="en-GB" dirty="0" smtClean="0"/>
              <a:t> </a:t>
            </a:r>
            <a:r>
              <a:rPr lang="en-GB" dirty="0"/>
              <a:t>The President threatened to veto any bill that emerged with either a cost in excess of $284 billion or a provision to increase spending at a later date.</a:t>
            </a:r>
          </a:p>
          <a:p>
            <a:endParaRPr lang="en-GB" dirty="0"/>
          </a:p>
          <a:p>
            <a:endParaRPr lang="en-GB" dirty="0"/>
          </a:p>
        </p:txBody>
      </p:sp>
    </p:spTree>
    <p:extLst>
      <p:ext uri="{BB962C8B-B14F-4D97-AF65-F5344CB8AC3E}">
        <p14:creationId xmlns:p14="http://schemas.microsoft.com/office/powerpoint/2010/main" val="1336875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r>
              <a:rPr lang="en-GB" dirty="0"/>
              <a:t>The new House version of the bill was passed on 10 March by a vote of 417–9. The Senate passed its version of the bill on 11 May by a vote of 89–11. With insufficient time to resolve their differences before the sixth continuing resolution expired at the end of May, another extension had to be agreed, lasting until 30 June 2005. </a:t>
            </a:r>
          </a:p>
          <a:p>
            <a:r>
              <a:rPr lang="en-GB" dirty="0"/>
              <a:t>Hard bargaining through June and July (requiring a seventh continuing resolution) resulted in a compromise figure of $286.5 billion, which the White House was prepared to accept. </a:t>
            </a:r>
            <a:endParaRPr lang="en-GB" dirty="0" smtClean="0"/>
          </a:p>
          <a:p>
            <a:r>
              <a:rPr lang="en-GB" dirty="0" smtClean="0"/>
              <a:t>President </a:t>
            </a:r>
            <a:r>
              <a:rPr lang="en-GB" dirty="0"/>
              <a:t>Bush signed the bill, officially entitled the Transportation Equity Act, into law on 10 August 2005, almost two years after the previous bill had expired. The signing ceremony took place at one of the largest factories of the Caterpillar Corporation, which makes construction machinery, in Montgomery, Illinois. The event symbolised the jobs that would be created for ordinary workers around the country. </a:t>
            </a:r>
          </a:p>
        </p:txBody>
      </p:sp>
    </p:spTree>
    <p:extLst>
      <p:ext uri="{BB962C8B-B14F-4D97-AF65-F5344CB8AC3E}">
        <p14:creationId xmlns:p14="http://schemas.microsoft.com/office/powerpoint/2010/main" val="1176662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a:t>Even at that point, however, controversy continued to surround the bill. In November 2005, when Republicans in Congress were proposing budget cuts of $50 billion over the following five years, the media contrasted consequent cuts in welfare programmes with the ‘pork’ that members of Congress had benefited from. </a:t>
            </a:r>
            <a:endParaRPr lang="en-GB" dirty="0" smtClean="0"/>
          </a:p>
          <a:p>
            <a:r>
              <a:rPr lang="en-GB" dirty="0" smtClean="0"/>
              <a:t>The </a:t>
            </a:r>
            <a:r>
              <a:rPr lang="en-GB" dirty="0"/>
              <a:t>criticisms were so intense that Congress took the rare step of eliminating the money set aside in the Highways Bill for the ‘Bridge to Nowhere’. </a:t>
            </a:r>
            <a:endParaRPr lang="en-GB" dirty="0" smtClean="0"/>
          </a:p>
          <a:p>
            <a:r>
              <a:rPr lang="en-GB" dirty="0" smtClean="0"/>
              <a:t>The </a:t>
            </a:r>
            <a:r>
              <a:rPr lang="en-GB" dirty="0"/>
              <a:t>money was not saved, however: it was instead given to the state of Alaska to be spent as it saw fit on the original proposal or any other transportation project.</a:t>
            </a:r>
          </a:p>
        </p:txBody>
      </p:sp>
    </p:spTree>
    <p:extLst>
      <p:ext uri="{BB962C8B-B14F-4D97-AF65-F5344CB8AC3E}">
        <p14:creationId xmlns:p14="http://schemas.microsoft.com/office/powerpoint/2010/main" val="810326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start </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 </a:t>
            </a:r>
            <a:r>
              <a:rPr lang="en-GB" dirty="0"/>
              <a:t>108th Congress began work in January 2003, with Republicans having increased their majority in the House of Representatives and having narrowly won control of the Senate in the mid-term elections the previous November. </a:t>
            </a:r>
            <a:endParaRPr lang="en-GB" dirty="0" smtClean="0"/>
          </a:p>
          <a:p>
            <a:r>
              <a:rPr lang="en-GB" dirty="0" smtClean="0"/>
              <a:t>One </a:t>
            </a:r>
            <a:r>
              <a:rPr lang="en-GB" dirty="0"/>
              <a:t>of their major tasks would be to pass a new </a:t>
            </a:r>
            <a:r>
              <a:rPr lang="en-GB" b="1" dirty="0"/>
              <a:t>Highways Bill</a:t>
            </a:r>
            <a:r>
              <a:rPr lang="en-GB" dirty="0"/>
              <a:t>. Transport requires long-term planning and, in recent decades, the President has proposed transport legislation about once every five years. The last bill had been passed in 1998 and was due to expire on 30 September 2003.</a:t>
            </a:r>
          </a:p>
        </p:txBody>
      </p:sp>
    </p:spTree>
    <p:extLst>
      <p:ext uri="{BB962C8B-B14F-4D97-AF65-F5344CB8AC3E}">
        <p14:creationId xmlns:p14="http://schemas.microsoft.com/office/powerpoint/2010/main" val="1221888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Key players </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a:pPr>
            <a:r>
              <a:rPr lang="en-GB" b="1" dirty="0" smtClean="0"/>
              <a:t>The </a:t>
            </a:r>
            <a:r>
              <a:rPr lang="en-GB" b="1" dirty="0"/>
              <a:t>President </a:t>
            </a:r>
            <a:r>
              <a:rPr lang="en-GB" dirty="0"/>
              <a:t>and his administration, who unveiled their bill in May 2003, proposing $247 billion for transport-related projects. </a:t>
            </a:r>
          </a:p>
          <a:p>
            <a:pPr marL="514350" indent="-514350">
              <a:buFont typeface="+mj-lt"/>
              <a:buAutoNum type="arabicPeriod"/>
            </a:pPr>
            <a:r>
              <a:rPr lang="en-GB" b="1" dirty="0" smtClean="0"/>
              <a:t>Pressure </a:t>
            </a:r>
            <a:r>
              <a:rPr lang="en-GB" b="1" dirty="0"/>
              <a:t>groups </a:t>
            </a:r>
            <a:r>
              <a:rPr lang="en-GB" dirty="0"/>
              <a:t>that could benefit from these projects or be affected by them, including: </a:t>
            </a:r>
          </a:p>
          <a:p>
            <a:pPr lvl="1"/>
            <a:r>
              <a:rPr lang="en-GB" dirty="0"/>
              <a:t>The Highways lobby, such as the American Road &amp; Transportation Builders Association, the Associated General Contractors of America and the National Stone, Sand and Gravel Association, representing companies who would construct any new roads and bridges authorised by the legislation. </a:t>
            </a:r>
          </a:p>
          <a:p>
            <a:pPr lvl="1"/>
            <a:r>
              <a:rPr lang="en-GB" dirty="0"/>
              <a:t>State and city transport officials, such as the National Governors Association and the American Public Transportation Association, aiming to ensure that a significant proportion of the money would be allocated to developing public transport. </a:t>
            </a:r>
          </a:p>
          <a:p>
            <a:pPr lvl="1"/>
            <a:r>
              <a:rPr lang="en-GB" dirty="0"/>
              <a:t>Environmentalists, concerned that new roads would mean more car journeys, leading to more pollution. </a:t>
            </a:r>
          </a:p>
          <a:p>
            <a:pPr marL="514350" indent="-514350">
              <a:buFont typeface="+mj-lt"/>
              <a:buAutoNum type="arabicPeriod"/>
            </a:pPr>
            <a:r>
              <a:rPr lang="en-GB" b="1" dirty="0" smtClean="0"/>
              <a:t>Members </a:t>
            </a:r>
            <a:r>
              <a:rPr lang="en-GB" b="1" dirty="0"/>
              <a:t>of Congress </a:t>
            </a:r>
            <a:r>
              <a:rPr lang="en-GB" dirty="0"/>
              <a:t>in both the House of Representatives and the Senate, whose re-election prospects would be helped if their districts and states benefited from new roads and bridges, and the jobs that would be created by them. </a:t>
            </a:r>
          </a:p>
          <a:p>
            <a:endParaRPr lang="en-GB" dirty="0"/>
          </a:p>
        </p:txBody>
      </p:sp>
    </p:spTree>
    <p:extLst>
      <p:ext uri="{BB962C8B-B14F-4D97-AF65-F5344CB8AC3E}">
        <p14:creationId xmlns:p14="http://schemas.microsoft.com/office/powerpoint/2010/main" val="27640476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political climate 1 </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smtClean="0"/>
              <a:t>Transport </a:t>
            </a:r>
            <a:r>
              <a:rPr lang="en-GB" dirty="0"/>
              <a:t>has to compete with other political priorities for resources. The President’s budget of $247 billion for the bill was a lot less than transport lobbyists and key members of Congress had hoped for. The Senate proposed the allocation of $311 billion for transport. The House of Representatives proposed $375 billion. </a:t>
            </a:r>
          </a:p>
          <a:p>
            <a:pPr marL="0" indent="0">
              <a:buNone/>
            </a:pPr>
            <a:r>
              <a:rPr lang="en-GB" dirty="0"/>
              <a:t>Two factors suggested that it would be difficult to pass a bill that would cost a lot more than the President had proposed: </a:t>
            </a:r>
            <a:endParaRPr lang="en-GB" dirty="0" smtClean="0"/>
          </a:p>
          <a:p>
            <a:pPr lvl="0"/>
            <a:r>
              <a:rPr lang="en-GB" dirty="0"/>
              <a:t>Because of the terrorist attacks of 2001, spending on security was a priority, and in the spring of 2003 the war and reconstruction in Iraq were clearly at the top of President Bush’s concerns. </a:t>
            </a:r>
          </a:p>
          <a:p>
            <a:pPr lvl="0"/>
            <a:r>
              <a:rPr lang="en-GB" dirty="0"/>
              <a:t>The obvious way of raising more money for transport would be to raise fuel taxes, but the President had promised in his election campaign not to increase taxes. George W. Bush was keenly aware that his father had broken a similar pledge in 1990, which had cost him re-election. </a:t>
            </a:r>
          </a:p>
          <a:p>
            <a:endParaRPr lang="en-GB" dirty="0"/>
          </a:p>
          <a:p>
            <a:endParaRPr lang="en-GB" dirty="0"/>
          </a:p>
        </p:txBody>
      </p:sp>
    </p:spTree>
    <p:extLst>
      <p:ext uri="{BB962C8B-B14F-4D97-AF65-F5344CB8AC3E}">
        <p14:creationId xmlns:p14="http://schemas.microsoft.com/office/powerpoint/2010/main" val="2737350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political climate 2</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a:t>On the other hand, two other factors suggested that the President could be persuaded not to veto a bill costing more than he had proposed: </a:t>
            </a:r>
          </a:p>
          <a:p>
            <a:pPr lvl="0"/>
            <a:r>
              <a:rPr lang="en-GB" dirty="0"/>
              <a:t>The economy was performing poorly and unemployment was rising. Large construction projects can both boost the local economy and create jobs. They are also often seen as reducing traffic congestion and deaths. </a:t>
            </a:r>
          </a:p>
          <a:p>
            <a:pPr lvl="0"/>
            <a:r>
              <a:rPr lang="en-GB" dirty="0"/>
              <a:t>In 1982, President Reagan had raised fuel taxes to fund transportation and was subsequently re-elected, demonstrating that not all tax increases are electorally damaging. </a:t>
            </a:r>
            <a:endParaRPr lang="en-GB" dirty="0" smtClean="0"/>
          </a:p>
          <a:p>
            <a:pPr lvl="0"/>
            <a:r>
              <a:rPr lang="en-GB" dirty="0" smtClean="0"/>
              <a:t>It </a:t>
            </a:r>
            <a:r>
              <a:rPr lang="en-GB" dirty="0"/>
              <a:t>was clear from the outset, therefore, that the shape of the bill would be determined by battle between those seeking to boost spending on transport and those whose priority was to restrain overall spending. </a:t>
            </a:r>
          </a:p>
          <a:p>
            <a:endParaRPr lang="en-GB" dirty="0"/>
          </a:p>
        </p:txBody>
      </p:sp>
    </p:spTree>
    <p:extLst>
      <p:ext uri="{BB962C8B-B14F-4D97-AF65-F5344CB8AC3E}">
        <p14:creationId xmlns:p14="http://schemas.microsoft.com/office/powerpoint/2010/main" val="21400919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The campaign to boost spending</a:t>
            </a:r>
            <a:r>
              <a:rPr lang="en-GB" dirty="0"/>
              <a:t/>
            </a:r>
            <a:br>
              <a:rPr lang="en-GB" dirty="0"/>
            </a:br>
            <a:r>
              <a:rPr lang="en-GB" b="1" dirty="0"/>
              <a:t>Strengths </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–A </a:t>
            </a:r>
            <a:r>
              <a:rPr lang="en-GB" dirty="0"/>
              <a:t>wide range of groups supported the bill. Even before the bill was published, a group of more than 200 lobbyists from highways pressure groups, business leaders and trade unions pooled their efforts in a day of action to persuade Congress of the case for investing in transport on a huge scale. </a:t>
            </a:r>
            <a:endParaRPr lang="en-GB" dirty="0" smtClean="0"/>
          </a:p>
          <a:p>
            <a:r>
              <a:rPr lang="en-GB" dirty="0" smtClean="0"/>
              <a:t>– </a:t>
            </a:r>
            <a:r>
              <a:rPr lang="en-GB" dirty="0"/>
              <a:t>Members of the House of Representatives, needing to impress their constituents before the next election in 2004, were drafting proposals for projects in their districts. Within weeks, nearly 5,200 requests, known as earmarks, had been made (an average of twelve projects per member), worth about $300 billion.</a:t>
            </a:r>
          </a:p>
          <a:p>
            <a:r>
              <a:rPr lang="en-GB" dirty="0"/>
              <a:t> </a:t>
            </a:r>
            <a:r>
              <a:rPr lang="en-GB" dirty="0" smtClean="0"/>
              <a:t>–Tom </a:t>
            </a:r>
            <a:r>
              <a:rPr lang="en-GB" dirty="0"/>
              <a:t>DeLay, the President’s principal ally in the House of Representatives, was leading a movement to ensure that all states benefited from highway construction projects to the value of at least ninety-five cents for every dollar they paid into the highways fund. This would mean that his state, Texas, would see an increase in Federal transport funds. To achieve this goal he would, in all probability, have to compromise with representatives in other states, who were demanding a large increase in highways. </a:t>
            </a:r>
          </a:p>
          <a:p>
            <a:endParaRPr lang="en-GB" dirty="0"/>
          </a:p>
        </p:txBody>
      </p:sp>
    </p:spTree>
    <p:extLst>
      <p:ext uri="{BB962C8B-B14F-4D97-AF65-F5344CB8AC3E}">
        <p14:creationId xmlns:p14="http://schemas.microsoft.com/office/powerpoint/2010/main" val="3754928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campaign to boost spending</a:t>
            </a:r>
            <a:br>
              <a:rPr lang="en-GB" b="1" dirty="0" smtClean="0"/>
            </a:br>
            <a:r>
              <a:rPr lang="en-GB" b="1" dirty="0" smtClean="0"/>
              <a:t>Weaknesses 1</a:t>
            </a:r>
            <a:endParaRPr lang="en-GB" dirty="0"/>
          </a:p>
        </p:txBody>
      </p:sp>
      <p:sp>
        <p:nvSpPr>
          <p:cNvPr id="3" name="Content Placeholder 2"/>
          <p:cNvSpPr>
            <a:spLocks noGrp="1"/>
          </p:cNvSpPr>
          <p:nvPr>
            <p:ph idx="1"/>
          </p:nvPr>
        </p:nvSpPr>
        <p:spPr>
          <a:xfrm>
            <a:off x="35496" y="1600200"/>
            <a:ext cx="9108504" cy="5069160"/>
          </a:xfrm>
        </p:spPr>
        <p:txBody>
          <a:bodyPr>
            <a:normAutofit fontScale="62500" lnSpcReduction="20000"/>
          </a:bodyPr>
          <a:lstStyle/>
          <a:p>
            <a:r>
              <a:rPr lang="en-GB" dirty="0" smtClean="0"/>
              <a:t>–The </a:t>
            </a:r>
            <a:r>
              <a:rPr lang="en-GB" dirty="0"/>
              <a:t>White House remained adamant that it opposed tax increases in any form, and in July 2003 the Treasury Secretary announced that he would recommend that the President veto legislation containing any such proposals.</a:t>
            </a:r>
          </a:p>
          <a:p>
            <a:r>
              <a:rPr lang="en-GB" dirty="0"/>
              <a:t> </a:t>
            </a:r>
            <a:r>
              <a:rPr lang="en-GB" dirty="0" smtClean="0"/>
              <a:t>Congressional </a:t>
            </a:r>
            <a:r>
              <a:rPr lang="en-GB" dirty="0"/>
              <a:t>leaders, as well as the President, were hostile to the proposals put forward by the two authorising committee chairmen. They were convinced that their slim majority in both houses would be threatened if they did anything to damage George W. Bush’s popularity. House majority leader, Tom DeLay, let it be known at an early stage that he would block a full debate on the floor of the House of any bill that emerged from the Committee process including raising fuel taxes. At one stage DeLay even threatened to use his power to re-write the bill and bypass the committee chairmen. </a:t>
            </a:r>
          </a:p>
          <a:p>
            <a:r>
              <a:rPr lang="en-GB" dirty="0" smtClean="0"/>
              <a:t>The </a:t>
            </a:r>
            <a:r>
              <a:rPr lang="en-GB" dirty="0"/>
              <a:t>committee chairmen, who were responsible for guiding the bill through Congress in the face of strong opposition from the President, were relatively inexperienced. In the House the bill was sent to the Transportation and Infrastructure Committee chaired by the relatively inexperienced Alaska Congressman, Don Young (Republican). Consideration of the bill was shared by three committees in the Senate but the key committee was the Environment and Public Works Committee, chaired by Oklahoma Senator, James Inhofe (Republican), also quite inexperienced in the role. </a:t>
            </a:r>
          </a:p>
          <a:p>
            <a:endParaRPr lang="en-GB" dirty="0"/>
          </a:p>
        </p:txBody>
      </p:sp>
    </p:spTree>
    <p:extLst>
      <p:ext uri="{BB962C8B-B14F-4D97-AF65-F5344CB8AC3E}">
        <p14:creationId xmlns:p14="http://schemas.microsoft.com/office/powerpoint/2010/main" val="16026815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The campaign to boost spending</a:t>
            </a:r>
            <a:br>
              <a:rPr lang="en-GB" b="1" dirty="0" smtClean="0"/>
            </a:br>
            <a:r>
              <a:rPr lang="en-GB" b="1" dirty="0" smtClean="0"/>
              <a:t>Weaknesses 2</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Raising extra money for the highways bill would not come from the two committees with responsibility for guiding the bill through Congress. The money would only be raised if the Senate Finance Committee and the House Ways and Means Committee agreed to the necessary tax-raising measures. Early in the process, the two most senior members of the Senate Finance Committee expressed their opposition to funding the level of expenditure proposed by the authorising committees. </a:t>
            </a:r>
          </a:p>
          <a:p>
            <a:r>
              <a:rPr lang="en-GB" dirty="0" smtClean="0"/>
              <a:t>If the extra money could not be found, groups supporting road and bridge construction would find themselves in competition with those supporting public transport for the available resources. In that situation, the strong alliance in support of the bill could be replaced by in-fighting, putting in doubt the future of the bill. </a:t>
            </a:r>
          </a:p>
        </p:txBody>
      </p:sp>
    </p:spTree>
    <p:extLst>
      <p:ext uri="{BB962C8B-B14F-4D97-AF65-F5344CB8AC3E}">
        <p14:creationId xmlns:p14="http://schemas.microsoft.com/office/powerpoint/2010/main" val="1122152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Committee stage 1</a:t>
            </a:r>
            <a:endParaRPr lang="en-GB" dirty="0"/>
          </a:p>
        </p:txBody>
      </p:sp>
      <p:sp>
        <p:nvSpPr>
          <p:cNvPr id="3" name="Content Placeholder 2"/>
          <p:cNvSpPr>
            <a:spLocks noGrp="1"/>
          </p:cNvSpPr>
          <p:nvPr>
            <p:ph idx="1"/>
          </p:nvPr>
        </p:nvSpPr>
        <p:spPr/>
        <p:txBody>
          <a:bodyPr>
            <a:normAutofit fontScale="55000" lnSpcReduction="20000"/>
          </a:bodyPr>
          <a:lstStyle/>
          <a:p>
            <a:r>
              <a:rPr lang="en-GB" dirty="0" smtClean="0"/>
              <a:t>If </a:t>
            </a:r>
            <a:r>
              <a:rPr lang="en-GB" dirty="0"/>
              <a:t>the budgetary process had followed the traditional timetable, the finance committees would have decided on any amendments to the President’s tax-raising proposals in the spring. The appropriations committees would then decide in September how those taxes should be spent, giving enough time for the original authorising committees to make any necessary changes to bills. However, by September 2003, there had been no meaningful progress on the bill. </a:t>
            </a:r>
          </a:p>
          <a:p>
            <a:r>
              <a:rPr lang="en-GB" dirty="0"/>
              <a:t>As the 1998 Highways Act expired, with the new bill not completed, Congress had to pass a </a:t>
            </a:r>
            <a:r>
              <a:rPr lang="en-GB" b="1" dirty="0"/>
              <a:t>continuing resolution </a:t>
            </a:r>
            <a:r>
              <a:rPr lang="en-GB" dirty="0"/>
              <a:t>to ensure that spending on transportation continued at existing levels. This resolution gave Congress until the end of February 2004 to complete work on the bill. </a:t>
            </a:r>
          </a:p>
          <a:p>
            <a:r>
              <a:rPr lang="en-GB" dirty="0"/>
              <a:t>In an effort to put pressure on its opponents, the coalition of interest groups supporting the legislation launched ‘rolling thunder’, a campaign to build support for the proposals through the autumn. They held receptions to honour law-makers who had pledged their support for increased funding for transport, as well as placing advertisements in political publications, websites and on radio. However, the campaign petered out and, significantly, supporters of public transport improvements played a minor role, suggesting that the alliance in support of the bill was weakening. </a:t>
            </a:r>
          </a:p>
        </p:txBody>
      </p:sp>
    </p:spTree>
    <p:extLst>
      <p:ext uri="{BB962C8B-B14F-4D97-AF65-F5344CB8AC3E}">
        <p14:creationId xmlns:p14="http://schemas.microsoft.com/office/powerpoint/2010/main" val="601140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3149</Words>
  <Application>Microsoft Office PowerPoint</Application>
  <PresentationFormat>On-screen Show (4:3)</PresentationFormat>
  <Paragraphs>85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Legislation case study: the 2005 Transport Equity Act</vt:lpstr>
      <vt:lpstr>The start </vt:lpstr>
      <vt:lpstr>Key players  </vt:lpstr>
      <vt:lpstr>The political climate 1 </vt:lpstr>
      <vt:lpstr>The political climate 2</vt:lpstr>
      <vt:lpstr>The campaign to boost spending Strengths </vt:lpstr>
      <vt:lpstr>The campaign to boost spending Weaknesses 1</vt:lpstr>
      <vt:lpstr>The campaign to boost spending Weaknesses 2</vt:lpstr>
      <vt:lpstr>Committee stage 1</vt:lpstr>
      <vt:lpstr>Committee stage 2</vt:lpstr>
      <vt:lpstr>Committee stage 3</vt:lpstr>
      <vt:lpstr>Committee stage 4</vt:lpstr>
      <vt:lpstr>Proposals to break the deadlock 1 </vt:lpstr>
      <vt:lpstr>Proposals to break the deadlock 2</vt:lpstr>
      <vt:lpstr>Floor debate </vt:lpstr>
      <vt:lpstr>Conference Committee </vt:lpstr>
      <vt:lpstr>109th Congress </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Legislation case study: the 2005 Transport Equity Act</dc:title>
  <dc:creator>Michael Allen</dc:creator>
  <cp:lastModifiedBy>Michael Allen</cp:lastModifiedBy>
  <cp:revision>3</cp:revision>
  <dcterms:created xsi:type="dcterms:W3CDTF">2017-02-23T08:51:46Z</dcterms:created>
  <dcterms:modified xsi:type="dcterms:W3CDTF">2017-02-23T09:14:04Z</dcterms:modified>
</cp:coreProperties>
</file>