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7"/>
  </p:handoutMasterIdLst>
  <p:sldIdLst>
    <p:sldId id="256" r:id="rId2"/>
    <p:sldId id="257" r:id="rId3"/>
    <p:sldId id="258" r:id="rId4"/>
    <p:sldId id="260" r:id="rId5"/>
    <p:sldId id="278" r:id="rId6"/>
    <p:sldId id="259" r:id="rId7"/>
    <p:sldId id="261" r:id="rId8"/>
    <p:sldId id="262" r:id="rId9"/>
    <p:sldId id="263" r:id="rId10"/>
    <p:sldId id="264" r:id="rId11"/>
    <p:sldId id="277" r:id="rId12"/>
    <p:sldId id="265" r:id="rId13"/>
    <p:sldId id="266" r:id="rId14"/>
    <p:sldId id="267" r:id="rId15"/>
    <p:sldId id="276" r:id="rId16"/>
    <p:sldId id="268" r:id="rId17"/>
    <p:sldId id="269" r:id="rId18"/>
    <p:sldId id="270" r:id="rId19"/>
    <p:sldId id="271" r:id="rId20"/>
    <p:sldId id="279" r:id="rId21"/>
    <p:sldId id="272" r:id="rId22"/>
    <p:sldId id="273" r:id="rId23"/>
    <p:sldId id="274" r:id="rId24"/>
    <p:sldId id="280" r:id="rId25"/>
    <p:sldId id="27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114" y="-1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49A951-8F06-4D94-81F1-6AE8FFEF4825}" type="datetimeFigureOut">
              <a:rPr lang="en-GB" smtClean="0"/>
              <a:t>23/03/2017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098404A-4B61-4E9C-8F8E-0EC6B281CA04}" type="slidenum">
              <a:rPr lang="en-GB" smtClean="0"/>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ADA5C51-9880-4141-8A14-0CE52F4F3952}" type="datetimeFigureOut">
              <a:rPr lang="en-GB" smtClean="0"/>
              <a:t>21/03/2017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E0618A2-4DF3-475C-BDB9-B50EF1E88DEF}" type="slidenum">
              <a:rPr lang="en-GB" smtClean="0"/>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DA5C51-9880-4141-8A14-0CE52F4F3952}" type="datetimeFigureOut">
              <a:rPr lang="en-GB" smtClean="0"/>
              <a:t>21/03/2017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E0618A2-4DF3-475C-BDB9-B50EF1E88DEF}"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DA5C51-9880-4141-8A14-0CE52F4F3952}" type="datetimeFigureOut">
              <a:rPr lang="en-GB" smtClean="0"/>
              <a:t>21/03/2017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E0618A2-4DF3-475C-BDB9-B50EF1E88DEF}"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DA5C51-9880-4141-8A14-0CE52F4F3952}" type="datetimeFigureOut">
              <a:rPr lang="en-GB" smtClean="0"/>
              <a:t>21/03/2017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E0618A2-4DF3-475C-BDB9-B50EF1E88DEF}" type="slidenum">
              <a:rPr lang="en-GB" smtClean="0"/>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DA5C51-9880-4141-8A14-0CE52F4F3952}" type="datetimeFigureOut">
              <a:rPr lang="en-GB" smtClean="0"/>
              <a:t>21/03/2017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E0618A2-4DF3-475C-BDB9-B50EF1E88DEF}" type="slidenum">
              <a:rPr lang="en-GB" smtClean="0"/>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ADA5C51-9880-4141-8A14-0CE52F4F3952}" type="datetimeFigureOut">
              <a:rPr lang="en-GB" smtClean="0"/>
              <a:t>21/03/2017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E0618A2-4DF3-475C-BDB9-B50EF1E88DEF}" type="slidenum">
              <a:rPr lang="en-GB" smtClean="0"/>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ADA5C51-9880-4141-8A14-0CE52F4F3952}" type="datetimeFigureOut">
              <a:rPr lang="en-GB" smtClean="0"/>
              <a:t>21/03/2017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E0618A2-4DF3-475C-BDB9-B50EF1E88DEF}" type="slidenum">
              <a:rPr lang="en-GB" smtClean="0"/>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ADA5C51-9880-4141-8A14-0CE52F4F3952}" type="datetimeFigureOut">
              <a:rPr lang="en-GB" smtClean="0"/>
              <a:t>21/03/2017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E0618A2-4DF3-475C-BDB9-B50EF1E88DEF}" type="slidenum">
              <a:rPr lang="en-GB" smtClean="0"/>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A5C51-9880-4141-8A14-0CE52F4F3952}" type="datetimeFigureOut">
              <a:rPr lang="en-GB" smtClean="0"/>
              <a:t>21/03/2017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E0618A2-4DF3-475C-BDB9-B50EF1E88DEF}"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DA5C51-9880-4141-8A14-0CE52F4F3952}" type="datetimeFigureOut">
              <a:rPr lang="en-GB" smtClean="0"/>
              <a:t>21/03/2017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E0618A2-4DF3-475C-BDB9-B50EF1E88DEF}" type="slidenum">
              <a:rPr lang="en-GB" smtClean="0"/>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DA5C51-9880-4141-8A14-0CE52F4F3952}" type="datetimeFigureOut">
              <a:rPr lang="en-GB" smtClean="0"/>
              <a:t>21/03/2017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E0618A2-4DF3-475C-BDB9-B50EF1E88DEF}" type="slidenum">
              <a:rPr lang="en-GB" smtClean="0"/>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DA5C51-9880-4141-8A14-0CE52F4F3952}" type="datetimeFigureOut">
              <a:rPr lang="en-GB" smtClean="0"/>
              <a:t>21/03/2017</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0618A2-4DF3-475C-BDB9-B50EF1E88DEF}"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0"/>
            <a:ext cx="7772400" cy="1470025"/>
          </a:xfrm>
        </p:spPr>
        <p:txBody>
          <a:bodyPr/>
          <a:lstStyle/>
          <a:p>
            <a:r>
              <a:rPr lang="en-GB" dirty="0" smtClean="0"/>
              <a:t>Federalism in the United States</a:t>
            </a:r>
            <a:endParaRPr lang="en-GB" dirty="0"/>
          </a:p>
        </p:txBody>
      </p:sp>
      <p:sp>
        <p:nvSpPr>
          <p:cNvPr id="3" name="Subtitle 2"/>
          <p:cNvSpPr>
            <a:spLocks noGrp="1"/>
          </p:cNvSpPr>
          <p:nvPr>
            <p:ph type="subTitle" idx="1"/>
          </p:nvPr>
        </p:nvSpPr>
        <p:spPr>
          <a:xfrm>
            <a:off x="1475656" y="1196752"/>
            <a:ext cx="6400800" cy="1296144"/>
          </a:xfrm>
        </p:spPr>
        <p:txBody>
          <a:bodyPr>
            <a:normAutofit fontScale="85000" lnSpcReduction="20000"/>
          </a:bodyPr>
          <a:lstStyle/>
          <a:p>
            <a:r>
              <a:rPr lang="en-GB" dirty="0" smtClean="0">
                <a:solidFill>
                  <a:srgbClr val="FF0000"/>
                </a:solidFill>
              </a:rPr>
              <a:t>By</a:t>
            </a:r>
          </a:p>
          <a:p>
            <a:r>
              <a:rPr lang="en-GB" dirty="0" smtClean="0">
                <a:solidFill>
                  <a:srgbClr val="FF0000"/>
                </a:solidFill>
              </a:rPr>
              <a:t>Mike</a:t>
            </a:r>
          </a:p>
          <a:p>
            <a:r>
              <a:rPr lang="en-GB" dirty="0" smtClean="0">
                <a:solidFill>
                  <a:srgbClr val="FF0000"/>
                </a:solidFill>
              </a:rPr>
              <a:t>Allen</a:t>
            </a:r>
            <a:endParaRPr lang="en-GB" dirty="0">
              <a:solidFill>
                <a:srgbClr val="FF0000"/>
              </a:solidFill>
            </a:endParaRPr>
          </a:p>
        </p:txBody>
      </p:sp>
      <p:pic>
        <p:nvPicPr>
          <p:cNvPr id="4" name="Picture 3" descr="federalism1.jpg"/>
          <p:cNvPicPr>
            <a:picLocks noChangeAspect="1"/>
          </p:cNvPicPr>
          <p:nvPr/>
        </p:nvPicPr>
        <p:blipFill>
          <a:blip r:embed="rId2" cstate="print"/>
          <a:srcRect l="5901" t="5201" b="12200"/>
          <a:stretch>
            <a:fillRect/>
          </a:stretch>
        </p:blipFill>
        <p:spPr>
          <a:xfrm>
            <a:off x="179512" y="2609528"/>
            <a:ext cx="8604448" cy="424847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r>
              <a:rPr lang="en-GB" dirty="0" smtClean="0"/>
              <a:t>The Division of Powers</a:t>
            </a:r>
            <a:endParaRPr lang="en-GB" dirty="0"/>
          </a:p>
        </p:txBody>
      </p:sp>
      <p:graphicFrame>
        <p:nvGraphicFramePr>
          <p:cNvPr id="4" name="Content Placeholder 3"/>
          <p:cNvGraphicFramePr>
            <a:graphicFrameLocks noGrp="1"/>
          </p:cNvGraphicFramePr>
          <p:nvPr>
            <p:ph idx="1"/>
          </p:nvPr>
        </p:nvGraphicFramePr>
        <p:xfrm>
          <a:off x="107505" y="1124744"/>
          <a:ext cx="9036495" cy="4326096"/>
        </p:xfrm>
        <a:graphic>
          <a:graphicData uri="http://schemas.openxmlformats.org/drawingml/2006/table">
            <a:tbl>
              <a:tblPr firstRow="1" bandRow="1">
                <a:tableStyleId>{5C22544A-7EE6-4342-B048-85BDC9FD1C3A}</a:tableStyleId>
              </a:tblPr>
              <a:tblGrid>
                <a:gridCol w="3012165"/>
                <a:gridCol w="3012165"/>
                <a:gridCol w="3012165"/>
              </a:tblGrid>
              <a:tr h="416630">
                <a:tc>
                  <a:txBody>
                    <a:bodyPr/>
                    <a:lstStyle/>
                    <a:p>
                      <a:r>
                        <a:rPr lang="en-GB" sz="1800" b="1" kern="1200" baseline="0" dirty="0" smtClean="0">
                          <a:solidFill>
                            <a:schemeClr val="lt1"/>
                          </a:solidFill>
                          <a:latin typeface="+mn-lt"/>
                          <a:ea typeface="+mn-ea"/>
                          <a:cs typeface="+mn-cs"/>
                        </a:rPr>
                        <a:t>National Government</a:t>
                      </a:r>
                      <a:endParaRPr lang="en-GB" dirty="0"/>
                    </a:p>
                  </a:txBody>
                  <a:tcPr/>
                </a:tc>
                <a:tc>
                  <a:txBody>
                    <a:bodyPr/>
                    <a:lstStyle/>
                    <a:p>
                      <a:r>
                        <a:rPr lang="en-GB" sz="1800" b="1" kern="1200" baseline="0" dirty="0" smtClean="0">
                          <a:solidFill>
                            <a:schemeClr val="lt1"/>
                          </a:solidFill>
                          <a:latin typeface="+mn-lt"/>
                          <a:ea typeface="+mn-ea"/>
                          <a:cs typeface="+mn-cs"/>
                        </a:rPr>
                        <a:t>Shared Powers</a:t>
                      </a:r>
                      <a:endParaRPr lang="en-GB" dirty="0"/>
                    </a:p>
                  </a:txBody>
                  <a:tcPr/>
                </a:tc>
                <a:tc>
                  <a:txBody>
                    <a:bodyPr/>
                    <a:lstStyle/>
                    <a:p>
                      <a:r>
                        <a:rPr lang="en-GB" sz="1800" b="1" kern="1200" baseline="0" dirty="0" smtClean="0">
                          <a:solidFill>
                            <a:schemeClr val="lt1"/>
                          </a:solidFill>
                          <a:latin typeface="+mn-lt"/>
                          <a:ea typeface="+mn-ea"/>
                          <a:cs typeface="+mn-cs"/>
                        </a:rPr>
                        <a:t>State Governments</a:t>
                      </a:r>
                      <a:endParaRPr lang="en-GB" dirty="0"/>
                    </a:p>
                  </a:txBody>
                  <a:tcPr/>
                </a:tc>
              </a:tr>
              <a:tr h="719113">
                <a:tc>
                  <a:txBody>
                    <a:bodyPr/>
                    <a:lstStyle/>
                    <a:p>
                      <a:r>
                        <a:rPr lang="en-GB" sz="1800" kern="1200" baseline="0" dirty="0" smtClean="0">
                          <a:solidFill>
                            <a:schemeClr val="dk1"/>
                          </a:solidFill>
                          <a:latin typeface="+mn-lt"/>
                          <a:ea typeface="+mn-ea"/>
                          <a:cs typeface="+mn-cs"/>
                        </a:rPr>
                        <a:t>Foreign affairs</a:t>
                      </a:r>
                      <a:endParaRPr lang="en-GB" dirty="0"/>
                    </a:p>
                  </a:txBody>
                  <a:tcPr/>
                </a:tc>
                <a:tc>
                  <a:txBody>
                    <a:bodyPr/>
                    <a:lstStyle/>
                    <a:p>
                      <a:r>
                        <a:rPr lang="en-GB" sz="1800" kern="1200" baseline="0" dirty="0" smtClean="0">
                          <a:solidFill>
                            <a:schemeClr val="dk1"/>
                          </a:solidFill>
                          <a:latin typeface="+mn-lt"/>
                          <a:ea typeface="+mn-ea"/>
                          <a:cs typeface="+mn-cs"/>
                        </a:rPr>
                        <a:t>Raise taxes</a:t>
                      </a:r>
                      <a:endParaRPr lang="en-GB" dirty="0"/>
                    </a:p>
                  </a:txBody>
                  <a:tcPr/>
                </a:tc>
                <a:tc>
                  <a:txBody>
                    <a:bodyPr/>
                    <a:lstStyle/>
                    <a:p>
                      <a:r>
                        <a:rPr lang="en-GB" sz="1800" kern="1200" baseline="0" dirty="0" smtClean="0">
                          <a:solidFill>
                            <a:schemeClr val="dk1"/>
                          </a:solidFill>
                          <a:latin typeface="+mn-lt"/>
                          <a:ea typeface="+mn-ea"/>
                          <a:cs typeface="+mn-cs"/>
                        </a:rPr>
                        <a:t>Regulate trade within</a:t>
                      </a:r>
                    </a:p>
                    <a:p>
                      <a:r>
                        <a:rPr lang="en-GB" sz="1800" kern="1200" baseline="0" dirty="0" smtClean="0">
                          <a:solidFill>
                            <a:schemeClr val="dk1"/>
                          </a:solidFill>
                          <a:latin typeface="+mn-lt"/>
                          <a:ea typeface="+mn-ea"/>
                          <a:cs typeface="+mn-cs"/>
                        </a:rPr>
                        <a:t>the state</a:t>
                      </a:r>
                      <a:endParaRPr lang="en-GB" dirty="0"/>
                    </a:p>
                  </a:txBody>
                  <a:tcPr/>
                </a:tc>
              </a:tr>
              <a:tr h="1027305">
                <a:tc>
                  <a:txBody>
                    <a:bodyPr/>
                    <a:lstStyle/>
                    <a:p>
                      <a:r>
                        <a:rPr lang="en-GB" sz="1800" baseline="0" dirty="0" smtClean="0">
                          <a:latin typeface="+mn-lt"/>
                        </a:rPr>
                        <a:t>Defence of the nation</a:t>
                      </a:r>
                      <a:endParaRPr lang="en-GB" sz="1800" dirty="0">
                        <a:latin typeface="+mn-lt"/>
                      </a:endParaRPr>
                    </a:p>
                  </a:txBody>
                  <a:tcPr/>
                </a:tc>
                <a:tc>
                  <a:txBody>
                    <a:bodyPr/>
                    <a:lstStyle/>
                    <a:p>
                      <a:r>
                        <a:rPr lang="en-GB" sz="1800" baseline="0" dirty="0" smtClean="0">
                          <a:latin typeface="+mn-lt"/>
                        </a:rPr>
                        <a:t>Borrow money</a:t>
                      </a:r>
                      <a:endParaRPr lang="en-GB" sz="1800" dirty="0">
                        <a:latin typeface="+mn-lt"/>
                      </a:endParaRPr>
                    </a:p>
                  </a:txBody>
                  <a:tcPr/>
                </a:tc>
                <a:tc>
                  <a:txBody>
                    <a:bodyPr/>
                    <a:lstStyle/>
                    <a:p>
                      <a:r>
                        <a:rPr lang="en-GB" sz="1800" baseline="0" dirty="0" smtClean="0">
                          <a:latin typeface="+mn-lt"/>
                        </a:rPr>
                        <a:t>Administer elections</a:t>
                      </a:r>
                      <a:endParaRPr lang="en-GB" sz="1800" dirty="0">
                        <a:latin typeface="+mn-lt"/>
                      </a:endParaRPr>
                    </a:p>
                  </a:txBody>
                  <a:tcPr/>
                </a:tc>
              </a:tr>
              <a:tr h="1027305">
                <a:tc>
                  <a:txBody>
                    <a:bodyPr/>
                    <a:lstStyle/>
                    <a:p>
                      <a:pPr algn="l"/>
                      <a:r>
                        <a:rPr lang="en-GB" sz="1800" baseline="0" dirty="0" smtClean="0">
                          <a:latin typeface="+mn-lt"/>
                        </a:rPr>
                        <a:t>Resolving disputes</a:t>
                      </a:r>
                    </a:p>
                    <a:p>
                      <a:pPr algn="l"/>
                      <a:r>
                        <a:rPr lang="en-GB" sz="1800" baseline="0" dirty="0" smtClean="0">
                          <a:latin typeface="+mn-lt"/>
                        </a:rPr>
                        <a:t>between states</a:t>
                      </a:r>
                      <a:endParaRPr lang="en-GB" sz="1800" dirty="0">
                        <a:latin typeface="+mn-lt"/>
                      </a:endParaRPr>
                    </a:p>
                  </a:txBody>
                  <a:tcPr/>
                </a:tc>
                <a:tc>
                  <a:txBody>
                    <a:bodyPr/>
                    <a:lstStyle/>
                    <a:p>
                      <a:pPr algn="l"/>
                      <a:r>
                        <a:rPr lang="en-GB" sz="1800" baseline="0" dirty="0" smtClean="0">
                          <a:latin typeface="+mn-lt"/>
                        </a:rPr>
                        <a:t>Spend money for the, welfare of the population</a:t>
                      </a:r>
                      <a:endParaRPr lang="en-GB" sz="1800" dirty="0">
                        <a:latin typeface="+mn-lt"/>
                      </a:endParaRPr>
                    </a:p>
                  </a:txBody>
                  <a:tcPr/>
                </a:tc>
                <a:tc>
                  <a:txBody>
                    <a:bodyPr/>
                    <a:lstStyle/>
                    <a:p>
                      <a:pPr algn="l"/>
                      <a:r>
                        <a:rPr lang="en-GB" sz="1800" baseline="0" dirty="0" smtClean="0">
                          <a:latin typeface="+mn-lt"/>
                        </a:rPr>
                        <a:t>Protect the public’s</a:t>
                      </a:r>
                    </a:p>
                    <a:p>
                      <a:pPr algn="l"/>
                      <a:r>
                        <a:rPr lang="en-GB" sz="1800" baseline="0" dirty="0" smtClean="0">
                          <a:latin typeface="+mn-lt"/>
                        </a:rPr>
                        <a:t>health, welfare</a:t>
                      </a:r>
                    </a:p>
                    <a:p>
                      <a:pPr algn="l"/>
                      <a:r>
                        <a:rPr lang="en-GB" sz="1800" baseline="0" dirty="0" smtClean="0">
                          <a:latin typeface="+mn-lt"/>
                        </a:rPr>
                        <a:t>population and morals</a:t>
                      </a:r>
                      <a:endParaRPr lang="en-GB" sz="1800" dirty="0">
                        <a:latin typeface="+mn-lt"/>
                      </a:endParaRPr>
                    </a:p>
                  </a:txBody>
                  <a:tcPr/>
                </a:tc>
              </a:tr>
              <a:tr h="719113">
                <a:tc>
                  <a:txBody>
                    <a:bodyPr/>
                    <a:lstStyle/>
                    <a:p>
                      <a:r>
                        <a:rPr lang="en-GB" sz="1800" baseline="0" dirty="0" smtClean="0">
                          <a:latin typeface="+mn-lt"/>
                        </a:rPr>
                        <a:t>Regulating trade </a:t>
                      </a:r>
                      <a:r>
                        <a:rPr lang="en-GB" sz="1800" kern="1200" baseline="0" dirty="0" smtClean="0">
                          <a:solidFill>
                            <a:schemeClr val="dk1"/>
                          </a:solidFill>
                          <a:latin typeface="+mn-lt"/>
                          <a:ea typeface="+mn-ea"/>
                          <a:cs typeface="+mn-cs"/>
                        </a:rPr>
                        <a:t>between the states</a:t>
                      </a:r>
                      <a:endParaRPr lang="en-GB" sz="1800" dirty="0">
                        <a:latin typeface="+mn-lt"/>
                      </a:endParaRPr>
                    </a:p>
                  </a:txBody>
                  <a:tcPr/>
                </a:tc>
                <a:tc>
                  <a:txBody>
                    <a:bodyPr/>
                    <a:lstStyle/>
                    <a:p>
                      <a:r>
                        <a:rPr lang="en-GB" sz="1800" baseline="0" dirty="0" smtClean="0">
                          <a:latin typeface="+mn-lt"/>
                        </a:rPr>
                        <a:t>Pass and enforce laws</a:t>
                      </a:r>
                      <a:endParaRPr lang="en-GB" sz="1800" dirty="0">
                        <a:latin typeface="+mn-lt"/>
                      </a:endParaRPr>
                    </a:p>
                  </a:txBody>
                  <a:tcPr/>
                </a:tc>
                <a:tc>
                  <a:txBody>
                    <a:bodyPr/>
                    <a:lstStyle/>
                    <a:p>
                      <a:endParaRPr lang="en-GB" sz="1800" dirty="0">
                        <a:latin typeface="+mn-lt"/>
                      </a:endParaRPr>
                    </a:p>
                  </a:txBody>
                  <a:tcPr/>
                </a:tc>
              </a:tr>
              <a:tr h="416630">
                <a:tc>
                  <a:txBody>
                    <a:bodyPr/>
                    <a:lstStyle/>
                    <a:p>
                      <a:r>
                        <a:rPr lang="en-GB" sz="1800" kern="1200" baseline="0" dirty="0" smtClean="0">
                          <a:solidFill>
                            <a:schemeClr val="dk1"/>
                          </a:solidFill>
                          <a:latin typeface="+mn-lt"/>
                          <a:ea typeface="+mn-ea"/>
                          <a:cs typeface="+mn-cs"/>
                        </a:rPr>
                        <a:t>Managing the economy</a:t>
                      </a:r>
                      <a:endParaRPr lang="en-GB" sz="1800" dirty="0">
                        <a:latin typeface="+mn-lt"/>
                      </a:endParaRPr>
                    </a:p>
                  </a:txBody>
                  <a:tcPr/>
                </a:tc>
                <a:tc>
                  <a:txBody>
                    <a:bodyPr/>
                    <a:lstStyle/>
                    <a:p>
                      <a:endParaRPr lang="en-GB" sz="1800" dirty="0">
                        <a:latin typeface="+mn-lt"/>
                      </a:endParaRPr>
                    </a:p>
                  </a:txBody>
                  <a:tcPr/>
                </a:tc>
                <a:tc>
                  <a:txBody>
                    <a:bodyPr/>
                    <a:lstStyle/>
                    <a:p>
                      <a:endParaRPr lang="en-GB" sz="1800" dirty="0">
                        <a:latin typeface="+mn-lt"/>
                      </a:endParaRPr>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federalism.jpg"/>
          <p:cNvPicPr>
            <a:picLocks noGrp="1" noChangeAspect="1"/>
          </p:cNvPicPr>
          <p:nvPr>
            <p:ph idx="1"/>
          </p:nvPr>
        </p:nvPicPr>
        <p:blipFill>
          <a:blip r:embed="rId2" cstate="print"/>
          <a:stretch>
            <a:fillRect/>
          </a:stretch>
        </p:blipFill>
        <p:spPr>
          <a:xfrm>
            <a:off x="0" y="-7165"/>
            <a:ext cx="9144000" cy="6865166"/>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normAutofit fontScale="90000"/>
          </a:bodyPr>
          <a:lstStyle/>
          <a:p>
            <a:r>
              <a:rPr lang="en-GB" dirty="0" smtClean="0"/>
              <a:t>The Changing Federal-State Relationship</a:t>
            </a:r>
            <a:endParaRPr lang="en-GB" dirty="0"/>
          </a:p>
        </p:txBody>
      </p:sp>
      <p:sp>
        <p:nvSpPr>
          <p:cNvPr id="3" name="Content Placeholder 2"/>
          <p:cNvSpPr>
            <a:spLocks noGrp="1"/>
          </p:cNvSpPr>
          <p:nvPr>
            <p:ph idx="1"/>
          </p:nvPr>
        </p:nvSpPr>
        <p:spPr>
          <a:xfrm>
            <a:off x="611560" y="1196752"/>
            <a:ext cx="7848872" cy="4896544"/>
          </a:xfrm>
        </p:spPr>
        <p:txBody>
          <a:bodyPr>
            <a:normAutofit fontScale="85000" lnSpcReduction="20000"/>
          </a:bodyPr>
          <a:lstStyle/>
          <a:p>
            <a:pPr>
              <a:buNone/>
            </a:pPr>
            <a:r>
              <a:rPr lang="en-GB" dirty="0" smtClean="0"/>
              <a:t>This has changed as the US has developed.</a:t>
            </a:r>
            <a:endParaRPr lang="en-GB" dirty="0"/>
          </a:p>
          <a:p>
            <a:pPr marL="0" indent="0">
              <a:buNone/>
            </a:pPr>
            <a:r>
              <a:rPr lang="en-GB" dirty="0" smtClean="0"/>
              <a:t>There has been an increased role for Federal Government.</a:t>
            </a:r>
          </a:p>
          <a:p>
            <a:pPr marL="0" indent="0">
              <a:buNone/>
            </a:pPr>
            <a:r>
              <a:rPr lang="en-GB" dirty="0" smtClean="0"/>
              <a:t>Reasons</a:t>
            </a:r>
          </a:p>
          <a:p>
            <a:pPr marL="514350" indent="-514350">
              <a:buFont typeface="+mj-lt"/>
              <a:buAutoNum type="arabicPeriod"/>
            </a:pPr>
            <a:r>
              <a:rPr lang="en-GB" dirty="0" smtClean="0"/>
              <a:t>Westward expansion.</a:t>
            </a:r>
          </a:p>
          <a:p>
            <a:pPr marL="514350" indent="-514350">
              <a:buFont typeface="+mj-lt"/>
              <a:buAutoNum type="arabicPeriod"/>
            </a:pPr>
            <a:r>
              <a:rPr lang="en-GB" dirty="0" smtClean="0"/>
              <a:t>Growth of population.</a:t>
            </a:r>
          </a:p>
          <a:p>
            <a:pPr marL="514350" indent="-514350">
              <a:buFont typeface="+mj-lt"/>
              <a:buAutoNum type="arabicPeriod"/>
            </a:pPr>
            <a:r>
              <a:rPr lang="en-GB" dirty="0" smtClean="0"/>
              <a:t>Industrialisation – with a need for more regulation.</a:t>
            </a:r>
          </a:p>
          <a:p>
            <a:pPr marL="514350" indent="-514350">
              <a:buFont typeface="+mj-lt"/>
              <a:buAutoNum type="arabicPeriod"/>
            </a:pPr>
            <a:r>
              <a:rPr lang="en-GB" dirty="0" smtClean="0"/>
              <a:t>Improvement in communications</a:t>
            </a:r>
          </a:p>
          <a:p>
            <a:pPr marL="514350" indent="-514350">
              <a:buFont typeface="+mj-lt"/>
              <a:buAutoNum type="arabicPeriod"/>
            </a:pPr>
            <a:r>
              <a:rPr lang="en-GB" dirty="0" smtClean="0"/>
              <a:t>The Great Depression – a need for Federal action to counteract.</a:t>
            </a:r>
          </a:p>
          <a:p>
            <a:pPr marL="514350" indent="-514350">
              <a:buFont typeface="+mj-lt"/>
              <a:buAutoNum type="arabicPeriod"/>
            </a:pPr>
            <a:r>
              <a:rPr lang="en-GB" dirty="0" smtClean="0"/>
              <a:t>Foreign policy – after 1945 The US became a superpower.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reasons for the increased role of Federal government</a:t>
            </a:r>
            <a:endParaRPr lang="en-GB"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startAt="8"/>
            </a:pPr>
            <a:r>
              <a:rPr lang="en-GB" dirty="0" smtClean="0"/>
              <a:t>Supreme Court decisions. E.g. </a:t>
            </a:r>
            <a:r>
              <a:rPr lang="en-GB" dirty="0"/>
              <a:t>McCulloch v. Maryland</a:t>
            </a:r>
            <a:endParaRPr lang="en-GB" dirty="0" smtClean="0"/>
          </a:p>
          <a:p>
            <a:pPr marL="514350" indent="-514350">
              <a:buFont typeface="+mj-lt"/>
              <a:buAutoNum type="arabicPeriod" startAt="8"/>
            </a:pPr>
            <a:r>
              <a:rPr lang="en-GB" dirty="0" smtClean="0"/>
              <a:t>Constitutional amendments</a:t>
            </a:r>
          </a:p>
          <a:p>
            <a:pPr marL="914400" lvl="1" indent="-514350"/>
            <a:r>
              <a:rPr lang="en-GB" dirty="0" smtClean="0"/>
              <a:t>The 14</a:t>
            </a:r>
            <a:r>
              <a:rPr lang="en-GB" baseline="30000" dirty="0" smtClean="0"/>
              <a:t>th</a:t>
            </a:r>
            <a:r>
              <a:rPr lang="en-GB" dirty="0" smtClean="0"/>
              <a:t> Amendment 1868 – </a:t>
            </a:r>
          </a:p>
          <a:p>
            <a:pPr marL="1314450" lvl="2" indent="-514350"/>
            <a:r>
              <a:rPr lang="en-GB" dirty="0" smtClean="0"/>
              <a:t>State and federal citizenship for all persons regardless of race both born or naturalized in the United States was reaffirmed.</a:t>
            </a:r>
          </a:p>
          <a:p>
            <a:pPr marL="1314450" lvl="2" indent="-514350"/>
            <a:r>
              <a:rPr lang="en-GB" dirty="0" smtClean="0"/>
              <a:t>No state would be allowed to abridge the "privileges and immunities" of citizens.</a:t>
            </a:r>
          </a:p>
          <a:p>
            <a:pPr marL="1314450" lvl="2" indent="-514350"/>
            <a:r>
              <a:rPr lang="en-GB" dirty="0" smtClean="0"/>
              <a:t>No person was allowed to be deprived of life, liberty, or property without "due process of law."</a:t>
            </a:r>
          </a:p>
          <a:p>
            <a:pPr marL="1314450" lvl="2" indent="-514350"/>
            <a:r>
              <a:rPr lang="en-GB" dirty="0" smtClean="0"/>
              <a:t>No person could be denied "equal protection of the laws."</a:t>
            </a:r>
          </a:p>
          <a:p>
            <a:pPr marL="914400" lvl="1" indent="-514350"/>
            <a:endParaRPr lang="en-GB" dirty="0" smtClean="0"/>
          </a:p>
          <a:p>
            <a:pPr marL="914400" lvl="1" indent="-514350"/>
            <a:r>
              <a:rPr lang="en-GB" dirty="0" smtClean="0"/>
              <a:t>The 16</a:t>
            </a:r>
            <a:r>
              <a:rPr lang="en-GB" baseline="30000" dirty="0" smtClean="0"/>
              <a:t>th</a:t>
            </a:r>
            <a:r>
              <a:rPr lang="en-GB" dirty="0" smtClean="0"/>
              <a:t> Amendment 1913 – Federal Income Tax</a:t>
            </a:r>
          </a:p>
          <a:p>
            <a:pPr marL="514350" indent="-514350">
              <a:buFont typeface="+mj-lt"/>
              <a:buAutoNum type="arabicPeriod" startAt="8"/>
            </a:pP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764704"/>
          </a:xfrm>
        </p:spPr>
        <p:txBody>
          <a:bodyPr/>
          <a:lstStyle/>
          <a:p>
            <a:r>
              <a:rPr lang="en-GB" dirty="0" smtClean="0"/>
              <a:t>Phases of Federalism 1</a:t>
            </a:r>
            <a:endParaRPr lang="en-GB" dirty="0"/>
          </a:p>
        </p:txBody>
      </p:sp>
      <p:sp>
        <p:nvSpPr>
          <p:cNvPr id="3" name="Content Placeholder 2"/>
          <p:cNvSpPr>
            <a:spLocks noGrp="1"/>
          </p:cNvSpPr>
          <p:nvPr>
            <p:ph sz="half" idx="1"/>
          </p:nvPr>
        </p:nvSpPr>
        <p:spPr>
          <a:xfrm>
            <a:off x="395536" y="1052736"/>
            <a:ext cx="8424936" cy="5805264"/>
          </a:xfrm>
        </p:spPr>
        <p:txBody>
          <a:bodyPr>
            <a:normAutofit fontScale="92500" lnSpcReduction="20000"/>
          </a:bodyPr>
          <a:lstStyle/>
          <a:p>
            <a:pPr>
              <a:buNone/>
            </a:pPr>
            <a:r>
              <a:rPr lang="en-GB" b="1" dirty="0"/>
              <a:t>Dual </a:t>
            </a:r>
            <a:r>
              <a:rPr lang="en-GB" b="1" dirty="0" smtClean="0"/>
              <a:t>Federalism </a:t>
            </a:r>
            <a:r>
              <a:rPr lang="en-GB" dirty="0" smtClean="0"/>
              <a:t>1780’s – 1920’s</a:t>
            </a:r>
          </a:p>
          <a:p>
            <a:r>
              <a:rPr lang="en-GB" dirty="0" smtClean="0"/>
              <a:t>State governments exercised most power.  There was a focus on “states rights”</a:t>
            </a:r>
          </a:p>
          <a:p>
            <a:r>
              <a:rPr lang="en-GB" dirty="0" smtClean="0"/>
              <a:t>The federal government was limited to money, war and peace.</a:t>
            </a:r>
          </a:p>
          <a:p>
            <a:r>
              <a:rPr lang="en-GB" dirty="0" smtClean="0"/>
              <a:t>The Wall Street crash and the great depression changed this.</a:t>
            </a:r>
          </a:p>
          <a:p>
            <a:pPr>
              <a:buNone/>
            </a:pPr>
            <a:r>
              <a:rPr lang="en-GB" b="1" dirty="0" smtClean="0"/>
              <a:t>Cooperative Federalism </a:t>
            </a:r>
            <a:r>
              <a:rPr lang="en-GB" dirty="0" smtClean="0"/>
              <a:t>1930’s - 1960’s sometimes called </a:t>
            </a:r>
            <a:r>
              <a:rPr lang="en-GB" b="1" dirty="0"/>
              <a:t>marble cake Federalism.</a:t>
            </a:r>
            <a:endParaRPr lang="en-GB" dirty="0" smtClean="0"/>
          </a:p>
          <a:p>
            <a:r>
              <a:rPr lang="en-GB" dirty="0" smtClean="0"/>
              <a:t>Federal and State governments cooperated to solve problems – poverty, health, education, transport and national security.</a:t>
            </a:r>
          </a:p>
          <a:p>
            <a:r>
              <a:rPr lang="en-GB" dirty="0" smtClean="0"/>
              <a:t>Federal government increased significantly.</a:t>
            </a:r>
          </a:p>
          <a:p>
            <a:r>
              <a:rPr lang="en-GB" dirty="0" smtClean="0"/>
              <a:t>It was typified by </a:t>
            </a:r>
            <a:r>
              <a:rPr lang="en-GB" b="1" dirty="0" smtClean="0"/>
              <a:t>categorical grants </a:t>
            </a:r>
            <a:r>
              <a:rPr lang="en-GB" dirty="0" smtClean="0"/>
              <a:t>– schemes specifying how Federal aid should be spent.</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Federalism definedjpg.jpg"/>
          <p:cNvPicPr>
            <a:picLocks noChangeAspect="1"/>
          </p:cNvPicPr>
          <p:nvPr/>
        </p:nvPicPr>
        <p:blipFill>
          <a:blip r:embed="rId2" cstate="print"/>
          <a:srcRect l="5470" t="27493" r="6556" b="8271"/>
          <a:stretch>
            <a:fillRect/>
          </a:stretch>
        </p:blipFill>
        <p:spPr>
          <a:xfrm>
            <a:off x="-20858" y="260648"/>
            <a:ext cx="9164858" cy="501885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Phases of Federalism 2</a:t>
            </a:r>
            <a:endParaRPr lang="en-GB" dirty="0"/>
          </a:p>
        </p:txBody>
      </p:sp>
      <p:sp>
        <p:nvSpPr>
          <p:cNvPr id="3" name="Content Placeholder 2"/>
          <p:cNvSpPr>
            <a:spLocks noGrp="1"/>
          </p:cNvSpPr>
          <p:nvPr>
            <p:ph idx="1"/>
          </p:nvPr>
        </p:nvSpPr>
        <p:spPr/>
        <p:txBody>
          <a:bodyPr>
            <a:normAutofit fontScale="77500" lnSpcReduction="20000"/>
          </a:bodyPr>
          <a:lstStyle/>
          <a:p>
            <a:r>
              <a:rPr lang="en-GB" b="1" dirty="0" smtClean="0"/>
              <a:t>The New Federalism</a:t>
            </a:r>
            <a:r>
              <a:rPr lang="en-GB" dirty="0" smtClean="0"/>
              <a:t> 1970’s – 2000’s</a:t>
            </a:r>
          </a:p>
          <a:p>
            <a:r>
              <a:rPr lang="en-GB" dirty="0" smtClean="0"/>
              <a:t>Nixon and later Republican presidents put the emphasis on decentralization, reducing Federal intervention.</a:t>
            </a:r>
          </a:p>
          <a:p>
            <a:r>
              <a:rPr lang="en-GB" dirty="0" smtClean="0"/>
              <a:t>Reasons</a:t>
            </a:r>
          </a:p>
          <a:p>
            <a:pPr lvl="1"/>
            <a:r>
              <a:rPr lang="en-GB" dirty="0" smtClean="0"/>
              <a:t>A belief that Federal Government programmes were not successful and too wasteful.</a:t>
            </a:r>
          </a:p>
          <a:p>
            <a:pPr lvl="1"/>
            <a:r>
              <a:rPr lang="en-GB" dirty="0" smtClean="0"/>
              <a:t>A belief that Federal Government failed to tackle certain problems.</a:t>
            </a:r>
          </a:p>
          <a:p>
            <a:pPr lvl="1"/>
            <a:r>
              <a:rPr lang="en-GB" dirty="0" smtClean="0"/>
              <a:t>Growing distrust of Washington.</a:t>
            </a:r>
          </a:p>
          <a:p>
            <a:pPr lvl="1"/>
            <a:r>
              <a:rPr lang="en-GB" dirty="0" smtClean="0"/>
              <a:t>Republican presidents.</a:t>
            </a:r>
          </a:p>
          <a:p>
            <a:r>
              <a:rPr lang="en-GB" dirty="0" smtClean="0"/>
              <a:t>It was characterized by an increase in </a:t>
            </a:r>
            <a:r>
              <a:rPr lang="en-GB" b="1" dirty="0" smtClean="0"/>
              <a:t>block grants </a:t>
            </a:r>
            <a:r>
              <a:rPr lang="en-GB" dirty="0" smtClean="0"/>
              <a:t>to States which they could spend as they saw fit.</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Phases of Federalism 3</a:t>
            </a:r>
            <a:endParaRPr lang="en-GB" dirty="0"/>
          </a:p>
        </p:txBody>
      </p:sp>
      <p:sp>
        <p:nvSpPr>
          <p:cNvPr id="3" name="Content Placeholder 2"/>
          <p:cNvSpPr>
            <a:spLocks noGrp="1"/>
          </p:cNvSpPr>
          <p:nvPr>
            <p:ph idx="1"/>
          </p:nvPr>
        </p:nvSpPr>
        <p:spPr/>
        <p:txBody>
          <a:bodyPr>
            <a:normAutofit fontScale="85000" lnSpcReduction="20000"/>
          </a:bodyPr>
          <a:lstStyle/>
          <a:p>
            <a:pPr>
              <a:buNone/>
            </a:pPr>
            <a:r>
              <a:rPr lang="en-GB" b="1" dirty="0" smtClean="0"/>
              <a:t>George W Bush </a:t>
            </a:r>
            <a:r>
              <a:rPr lang="en-GB" dirty="0" smtClean="0"/>
              <a:t>2001-9</a:t>
            </a:r>
          </a:p>
          <a:p>
            <a:r>
              <a:rPr lang="en-GB" dirty="0" smtClean="0"/>
              <a:t>There was a 33% increase in spending under Bush.</a:t>
            </a:r>
          </a:p>
          <a:p>
            <a:pPr>
              <a:buNone/>
            </a:pPr>
            <a:r>
              <a:rPr lang="en-GB" dirty="0" smtClean="0"/>
              <a:t>Reasons</a:t>
            </a:r>
          </a:p>
          <a:p>
            <a:r>
              <a:rPr lang="en-GB" dirty="0" smtClean="0"/>
              <a:t>War in Iraq</a:t>
            </a:r>
          </a:p>
          <a:p>
            <a:r>
              <a:rPr lang="en-GB" dirty="0" smtClean="0"/>
              <a:t>Homeland security</a:t>
            </a:r>
          </a:p>
          <a:p>
            <a:r>
              <a:rPr lang="en-GB" dirty="0" smtClean="0"/>
              <a:t>Expansion of Medicare and education programmes. – with strings attached.</a:t>
            </a:r>
          </a:p>
          <a:p>
            <a:r>
              <a:rPr lang="en-GB" dirty="0" smtClean="0"/>
              <a:t>The Wall street and banking collapse of 2008</a:t>
            </a:r>
          </a:p>
          <a:p>
            <a:r>
              <a:rPr lang="en-GB" dirty="0" smtClean="0"/>
              <a:t>So something of a return to Cooperative Federalism</a:t>
            </a:r>
          </a:p>
          <a:p>
            <a:pPr>
              <a:buNone/>
            </a:pPr>
            <a:r>
              <a:rPr lang="en-GB" b="1" dirty="0" smtClean="0"/>
              <a:t>Barack Obama </a:t>
            </a:r>
            <a:r>
              <a:rPr lang="en-GB" dirty="0" smtClean="0"/>
              <a:t>2009 – 2017</a:t>
            </a:r>
          </a:p>
          <a:p>
            <a:r>
              <a:rPr lang="en-GB" dirty="0" smtClean="0"/>
              <a:t>There was a return to categorical grants under Obama.</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State Law</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State Laws cover most areas that affect the individual citizen. </a:t>
            </a:r>
            <a:r>
              <a:rPr lang="en-GB" dirty="0"/>
              <a:t> </a:t>
            </a:r>
            <a:endParaRPr lang="en-GB" dirty="0" smtClean="0"/>
          </a:p>
          <a:p>
            <a:r>
              <a:rPr lang="en-GB" dirty="0" smtClean="0"/>
              <a:t>The </a:t>
            </a:r>
            <a:r>
              <a:rPr lang="en-GB" dirty="0"/>
              <a:t>most common example is that for those who drive a car, ride a motorcycle, or operate a truck, each state has its own license requirements and traffic laws that must be followed</a:t>
            </a:r>
            <a:r>
              <a:rPr lang="en-GB" dirty="0" smtClean="0"/>
              <a:t>.</a:t>
            </a:r>
          </a:p>
          <a:p>
            <a:r>
              <a:rPr lang="en-GB" dirty="0" smtClean="0"/>
              <a:t>Each state </a:t>
            </a:r>
            <a:r>
              <a:rPr lang="en-GB" dirty="0"/>
              <a:t>has its own set of laws addressing criminal conduct. What is a crime in one state may or may not be a crime in another, and these actions may also be punished completely differently.</a:t>
            </a:r>
          </a:p>
          <a:p>
            <a:r>
              <a:rPr lang="en-GB" dirty="0"/>
              <a:t>Similarly, each state has a multitude of civil laws dealing with everything from taxes and business laws, to health codes and family laws.</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Marriage</a:t>
            </a:r>
            <a:endParaRPr lang="en-GB" dirty="0"/>
          </a:p>
        </p:txBody>
      </p:sp>
      <p:sp>
        <p:nvSpPr>
          <p:cNvPr id="3" name="Content Placeholder 2"/>
          <p:cNvSpPr>
            <a:spLocks noGrp="1"/>
          </p:cNvSpPr>
          <p:nvPr>
            <p:ph sz="half" idx="1"/>
          </p:nvPr>
        </p:nvSpPr>
        <p:spPr/>
        <p:txBody>
          <a:bodyPr>
            <a:normAutofit fontScale="77500" lnSpcReduction="20000"/>
          </a:bodyPr>
          <a:lstStyle/>
          <a:p>
            <a:r>
              <a:rPr lang="en-GB" dirty="0" smtClean="0"/>
              <a:t>Generally the minimum marriage age is 18 but in some states in special circumstances younger people can get married.</a:t>
            </a:r>
          </a:p>
          <a:p>
            <a:r>
              <a:rPr lang="en-GB" dirty="0" smtClean="0"/>
              <a:t>In Connecticut</a:t>
            </a:r>
            <a:r>
              <a:rPr lang="en-GB" dirty="0"/>
              <a:t> </a:t>
            </a:r>
            <a:r>
              <a:rPr lang="en-GB" dirty="0" smtClean="0"/>
              <a:t>minors under </a:t>
            </a:r>
            <a:r>
              <a:rPr lang="en-GB" dirty="0"/>
              <a:t>16 may be allowed to marry with parental consent and consent of probate judge</a:t>
            </a:r>
            <a:r>
              <a:rPr lang="en-GB" dirty="0" smtClean="0"/>
              <a:t>.</a:t>
            </a:r>
          </a:p>
          <a:p>
            <a:r>
              <a:rPr lang="en-GB" dirty="0" smtClean="0"/>
              <a:t> </a:t>
            </a:r>
            <a:r>
              <a:rPr lang="en-GB" dirty="0"/>
              <a:t>New </a:t>
            </a:r>
            <a:r>
              <a:rPr lang="en-GB" dirty="0" smtClean="0"/>
              <a:t>Hampshire</a:t>
            </a:r>
            <a:r>
              <a:rPr lang="en-GB" baseline="30000" dirty="0"/>
              <a:t> </a:t>
            </a:r>
            <a:r>
              <a:rPr lang="en-GB" dirty="0" smtClean="0"/>
              <a:t>13 for females, 14 for males in cases of "special cause" with parental consent and court permission.</a:t>
            </a:r>
          </a:p>
          <a:p>
            <a:endParaRPr lang="en-GB" dirty="0"/>
          </a:p>
        </p:txBody>
      </p:sp>
      <p:pic>
        <p:nvPicPr>
          <p:cNvPr id="5" name="Content Placeholder 4" descr="young bride.jpg"/>
          <p:cNvPicPr>
            <a:picLocks noGrp="1" noChangeAspect="1"/>
          </p:cNvPicPr>
          <p:nvPr>
            <p:ph sz="half" idx="2"/>
          </p:nvPr>
        </p:nvPicPr>
        <p:blipFill>
          <a:blip r:embed="rId2" cstate="print"/>
          <a:stretch>
            <a:fillRect/>
          </a:stretch>
        </p:blipFill>
        <p:spPr>
          <a:xfrm>
            <a:off x="4363051" y="2463336"/>
            <a:ext cx="4780949" cy="2549839"/>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State</a:t>
            </a:r>
            <a:endParaRPr lang="en-GB" dirty="0"/>
          </a:p>
        </p:txBody>
      </p:sp>
      <p:sp>
        <p:nvSpPr>
          <p:cNvPr id="3" name="Content Placeholder 2"/>
          <p:cNvSpPr>
            <a:spLocks noGrp="1"/>
          </p:cNvSpPr>
          <p:nvPr>
            <p:ph idx="1"/>
          </p:nvPr>
        </p:nvSpPr>
        <p:spPr/>
        <p:txBody>
          <a:bodyPr>
            <a:normAutofit fontScale="62500" lnSpcReduction="20000"/>
          </a:bodyPr>
          <a:lstStyle/>
          <a:p>
            <a:pPr>
              <a:buNone/>
            </a:pPr>
            <a:r>
              <a:rPr lang="en-GB" dirty="0" smtClean="0"/>
              <a:t>There are 2 types of state:- unitary and federal.</a:t>
            </a:r>
          </a:p>
          <a:p>
            <a:r>
              <a:rPr lang="en-GB" dirty="0" smtClean="0"/>
              <a:t>Unitary states </a:t>
            </a:r>
          </a:p>
          <a:p>
            <a:pPr lvl="1"/>
            <a:r>
              <a:rPr lang="en-GB" dirty="0" smtClean="0"/>
              <a:t>There </a:t>
            </a:r>
            <a:r>
              <a:rPr lang="en-GB" dirty="0"/>
              <a:t>is one supreme set of institutions for political decision </a:t>
            </a:r>
            <a:r>
              <a:rPr lang="en-GB" dirty="0" smtClean="0"/>
              <a:t>taking which can overrule any subordinate authorities. </a:t>
            </a:r>
          </a:p>
          <a:p>
            <a:pPr lvl="1"/>
            <a:r>
              <a:rPr lang="en-GB" dirty="0" smtClean="0"/>
              <a:t>Most states in the world are unitary.</a:t>
            </a:r>
          </a:p>
          <a:p>
            <a:r>
              <a:rPr lang="en-GB" dirty="0" smtClean="0"/>
              <a:t>Federal States</a:t>
            </a:r>
          </a:p>
          <a:p>
            <a:pPr lvl="1"/>
            <a:r>
              <a:rPr lang="en-GB" dirty="0" smtClean="0"/>
              <a:t>In a </a:t>
            </a:r>
            <a:r>
              <a:rPr lang="en-GB" dirty="0"/>
              <a:t>federal system </a:t>
            </a:r>
            <a:r>
              <a:rPr lang="en-GB" dirty="0" smtClean="0"/>
              <a:t>power </a:t>
            </a:r>
            <a:r>
              <a:rPr lang="en-GB" dirty="0"/>
              <a:t>to take decisions is divided between central and state authorities</a:t>
            </a:r>
            <a:r>
              <a:rPr lang="en-GB" dirty="0" smtClean="0"/>
              <a:t>.</a:t>
            </a:r>
          </a:p>
          <a:p>
            <a:pPr lvl="1"/>
            <a:r>
              <a:rPr lang="en-GB" dirty="0" smtClean="0"/>
              <a:t>In a federal state there is a division of power and decentralization of power between central government and regional, provincial or state governments.  </a:t>
            </a:r>
          </a:p>
          <a:p>
            <a:pPr lvl="1"/>
            <a:r>
              <a:rPr lang="en-GB" dirty="0" smtClean="0"/>
              <a:t>It implies a rigid constitution and central government cannot intervene, overrule or take away the powers of the state or provincial governments without a change in the constitution.</a:t>
            </a:r>
          </a:p>
          <a:p>
            <a:pPr lvl="1"/>
            <a:r>
              <a:rPr lang="en-GB" dirty="0" smtClean="0"/>
              <a:t>The United States, Mexico, Australia, Germany, Brazil and India are federations</a:t>
            </a:r>
            <a:endParaRPr lang="en-GB" dirty="0" smtClean="0"/>
          </a:p>
          <a:p>
            <a:pPr lvl="1"/>
            <a:endParaRPr lang="en-GB" dirty="0"/>
          </a:p>
          <a:p>
            <a:endParaRPr lang="en-GB" dirty="0" smtClean="0"/>
          </a:p>
          <a:p>
            <a:pPr lvl="2">
              <a:buNone/>
            </a:pP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Different State laws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Divorce</a:t>
            </a:r>
          </a:p>
          <a:p>
            <a:r>
              <a:rPr lang="en-GB" dirty="0" smtClean="0"/>
              <a:t>This varies between states . Several states require that the couple must live apart for several months before being granted a divorce.</a:t>
            </a:r>
            <a:r>
              <a:rPr lang="en-GB" baseline="30000" dirty="0" smtClean="0"/>
              <a:t> </a:t>
            </a:r>
            <a:r>
              <a:rPr lang="en-GB" dirty="0" smtClean="0"/>
              <a:t> However, living apart is not accepted as grounds for a divorce in many states.</a:t>
            </a:r>
          </a:p>
          <a:p>
            <a:r>
              <a:rPr lang="en-GB" dirty="0" smtClean="0"/>
              <a:t>Drivers licensing laws</a:t>
            </a:r>
          </a:p>
          <a:p>
            <a:r>
              <a:rPr lang="en-GB" dirty="0" smtClean="0"/>
              <a:t>The minimum age to obtain a restricted driver's license in the United States varies from 14 years, three months in South Dakota to as high as 17 in New Jersey.</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Gun Laws</a:t>
            </a:r>
            <a:endParaRPr lang="en-GB" dirty="0"/>
          </a:p>
        </p:txBody>
      </p:sp>
      <p:sp>
        <p:nvSpPr>
          <p:cNvPr id="3" name="Content Placeholder 2"/>
          <p:cNvSpPr>
            <a:spLocks noGrp="1"/>
          </p:cNvSpPr>
          <p:nvPr>
            <p:ph idx="1"/>
          </p:nvPr>
        </p:nvSpPr>
        <p:spPr/>
        <p:txBody>
          <a:bodyPr>
            <a:normAutofit fontScale="55000" lnSpcReduction="20000"/>
          </a:bodyPr>
          <a:lstStyle/>
          <a:p>
            <a:r>
              <a:rPr lang="en-GB" dirty="0"/>
              <a:t>Some states and localities require that a person obtain a license or permit in order to purchase or possess firearms.</a:t>
            </a:r>
          </a:p>
          <a:p>
            <a:r>
              <a:rPr lang="en-GB" dirty="0"/>
              <a:t>Some states and localities require that individual firearms be registered with the police or with another law enforcement agency.</a:t>
            </a:r>
          </a:p>
          <a:p>
            <a:r>
              <a:rPr lang="en-GB" dirty="0"/>
              <a:t>All states allow some form of concealed carry, the carrying of a concealed firearm in public.</a:t>
            </a:r>
          </a:p>
          <a:p>
            <a:r>
              <a:rPr lang="en-GB" dirty="0"/>
              <a:t>Many states allow some form of open carry, the carrying of an unconcealed firearm in public on one's person or in a vehicle.</a:t>
            </a:r>
          </a:p>
          <a:p>
            <a:r>
              <a:rPr lang="en-GB" dirty="0"/>
              <a:t>Some states have state </a:t>
            </a:r>
            <a:r>
              <a:rPr lang="en-GB" dirty="0" smtClean="0"/>
              <a:t>pre-emption </a:t>
            </a:r>
            <a:r>
              <a:rPr lang="en-GB" dirty="0"/>
              <a:t>for some or all gun laws, which means that only the state can legally regulate firearms. In other states, local governments can pass their own gun laws more restrictive than those of the state.</a:t>
            </a:r>
          </a:p>
          <a:p>
            <a:r>
              <a:rPr lang="en-GB" dirty="0"/>
              <a:t>Some states and localities place additional restrictions on certain semi-automatic firearms that they have defined as assault weapons, or on magazines that can hold more than a certain number of rounds of ammunition.</a:t>
            </a:r>
          </a:p>
          <a:p>
            <a:r>
              <a:rPr lang="en-GB" dirty="0" smtClean="0"/>
              <a:t>Some </a:t>
            </a:r>
            <a:r>
              <a:rPr lang="en-GB" dirty="0"/>
              <a:t>states have enacted castle doctrine or stand-your-ground laws, which provide a legal basis for individuals to use deadly force in </a:t>
            </a:r>
            <a:r>
              <a:rPr lang="en-GB" dirty="0" smtClean="0"/>
              <a:t>self-defence </a:t>
            </a:r>
            <a:r>
              <a:rPr lang="en-GB" dirty="0"/>
              <a:t>in certain situations, without a duty to flee or retreat if possible.</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Taxes</a:t>
            </a:r>
            <a:endParaRPr lang="en-GB" dirty="0"/>
          </a:p>
        </p:txBody>
      </p:sp>
      <p:sp>
        <p:nvSpPr>
          <p:cNvPr id="3" name="Content Placeholder 2"/>
          <p:cNvSpPr>
            <a:spLocks noGrp="1"/>
          </p:cNvSpPr>
          <p:nvPr>
            <p:ph idx="1"/>
          </p:nvPr>
        </p:nvSpPr>
        <p:spPr/>
        <p:txBody>
          <a:bodyPr>
            <a:normAutofit fontScale="92500"/>
          </a:bodyPr>
          <a:lstStyle/>
          <a:p>
            <a:r>
              <a:rPr lang="en-GB" dirty="0" smtClean="0"/>
              <a:t>States use a different combination of sales, income, excise taxes, and user fees. Some are levied directly from residents and others are levied indirectly. </a:t>
            </a:r>
          </a:p>
          <a:p>
            <a:r>
              <a:rPr lang="en-GB" dirty="0" smtClean="0"/>
              <a:t>There are currently seven states that do not collect any income taxes:  Alaska, Florida, Nevada, South Dakota, Texas, Washington, and Wyoming.</a:t>
            </a:r>
          </a:p>
          <a:p>
            <a:r>
              <a:rPr lang="en-GB" dirty="0"/>
              <a:t>California has the highest </a:t>
            </a:r>
            <a:r>
              <a:rPr lang="en-GB" dirty="0" smtClean="0"/>
              <a:t>state income tax 13.3%.</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Health</a:t>
            </a:r>
            <a:endParaRPr lang="en-GB" dirty="0"/>
          </a:p>
        </p:txBody>
      </p:sp>
      <p:sp>
        <p:nvSpPr>
          <p:cNvPr id="3" name="Content Placeholder 2"/>
          <p:cNvSpPr>
            <a:spLocks noGrp="1"/>
          </p:cNvSpPr>
          <p:nvPr>
            <p:ph idx="1"/>
          </p:nvPr>
        </p:nvSpPr>
        <p:spPr>
          <a:xfrm>
            <a:off x="457200" y="1600200"/>
            <a:ext cx="8229600" cy="4925144"/>
          </a:xfrm>
        </p:spPr>
        <p:txBody>
          <a:bodyPr>
            <a:normAutofit fontScale="55000" lnSpcReduction="20000"/>
          </a:bodyPr>
          <a:lstStyle/>
          <a:p>
            <a:r>
              <a:rPr lang="en-GB" dirty="0" smtClean="0"/>
              <a:t>Health care in the United States is provided by many distinct organizations. </a:t>
            </a:r>
          </a:p>
          <a:p>
            <a:r>
              <a:rPr lang="en-GB" dirty="0" smtClean="0"/>
              <a:t>Health care facilities are largely owned and operated by private sector businesses. </a:t>
            </a:r>
          </a:p>
          <a:p>
            <a:r>
              <a:rPr lang="en-GB" dirty="0" smtClean="0"/>
              <a:t>58% of US community hospitals are non-profit.</a:t>
            </a:r>
          </a:p>
          <a:p>
            <a:r>
              <a:rPr lang="en-GB" dirty="0" smtClean="0"/>
              <a:t>The Federal government funds Medicare, Medicaid, the Children's Health Insurance Program, and the Veterans Health Administration.</a:t>
            </a:r>
          </a:p>
          <a:p>
            <a:r>
              <a:rPr lang="en-GB" dirty="0" smtClean="0"/>
              <a:t>Other patients under 65 must provide their own health care insurance.</a:t>
            </a:r>
          </a:p>
          <a:p>
            <a:r>
              <a:rPr lang="en-GB" b="1" dirty="0"/>
              <a:t>Emergency Medical Treatment and Active </a:t>
            </a:r>
            <a:r>
              <a:rPr lang="en-GB" b="1" dirty="0"/>
              <a:t>Labor</a:t>
            </a:r>
            <a:r>
              <a:rPr lang="en-GB" b="1" dirty="0"/>
              <a:t> Act (EMTALA</a:t>
            </a:r>
            <a:r>
              <a:rPr lang="en-GB" b="1" dirty="0" smtClean="0"/>
              <a:t>)</a:t>
            </a:r>
            <a:endParaRPr lang="en-GB" b="1" dirty="0"/>
          </a:p>
          <a:p>
            <a:r>
              <a:rPr lang="en-GB" dirty="0" smtClean="0"/>
              <a:t>EMTALA</a:t>
            </a:r>
            <a:r>
              <a:rPr lang="en-GB" dirty="0"/>
              <a:t>, enacted by the federal government in 1986, requires that hospital emergency departments treat emergency conditions of all patients regardless of their ability to pay and is </a:t>
            </a:r>
            <a:r>
              <a:rPr lang="en-GB" dirty="0" smtClean="0"/>
              <a:t>a </a:t>
            </a:r>
            <a:r>
              <a:rPr lang="en-GB" dirty="0"/>
              <a:t>"safety net" for the </a:t>
            </a:r>
            <a:r>
              <a:rPr lang="en-GB" dirty="0" smtClean="0"/>
              <a:t>uninsured.</a:t>
            </a:r>
          </a:p>
          <a:p>
            <a:r>
              <a:rPr lang="en-GB" dirty="0" smtClean="0"/>
              <a:t>The Patient Protection and Affordable Care Act (Obama care) provided for more insurance for the uninsured but is likely to be abolished.</a:t>
            </a:r>
          </a:p>
          <a:p>
            <a:r>
              <a:rPr lang="en-GB" dirty="0" smtClean="0"/>
              <a:t>State governments maintain state health departments, and local governments (counties and municipalities) often have their own health departments, usually branches of the state health department. </a:t>
            </a:r>
          </a:p>
          <a:p>
            <a:r>
              <a:rPr lang="en-GB" dirty="0" smtClean="0"/>
              <a:t>The US Health system is the most expensive per capita in the world and does not cover all of its people.  About 11% are uninsured.</a:t>
            </a:r>
          </a:p>
          <a:p>
            <a:r>
              <a:rPr lang="en-GB" dirty="0" smtClean="0"/>
              <a:t>42% of all US bankruptcies are due to health debt.</a:t>
            </a:r>
            <a:endParaRPr lang="en-GB" dirty="0"/>
          </a:p>
          <a:p>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Consequences of Federalism</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Legal consequences – </a:t>
            </a:r>
          </a:p>
          <a:p>
            <a:pPr lvl="1"/>
            <a:r>
              <a:rPr lang="en-GB" dirty="0" smtClean="0"/>
              <a:t>Different state laws</a:t>
            </a:r>
          </a:p>
          <a:p>
            <a:r>
              <a:rPr lang="en-GB" dirty="0" smtClean="0"/>
              <a:t>Political </a:t>
            </a:r>
            <a:r>
              <a:rPr lang="en-GB" dirty="0" smtClean="0"/>
              <a:t>consequences </a:t>
            </a:r>
          </a:p>
          <a:p>
            <a:pPr lvl="1"/>
            <a:r>
              <a:rPr lang="en-GB" dirty="0" smtClean="0"/>
              <a:t>Elections are state based and state run</a:t>
            </a:r>
          </a:p>
          <a:p>
            <a:pPr lvl="1"/>
            <a:r>
              <a:rPr lang="en-GB" dirty="0" smtClean="0"/>
              <a:t>Political parties are state based parties</a:t>
            </a:r>
          </a:p>
          <a:p>
            <a:r>
              <a:rPr lang="en-GB" dirty="0" smtClean="0"/>
              <a:t>Economic </a:t>
            </a:r>
            <a:r>
              <a:rPr lang="en-GB" dirty="0" smtClean="0"/>
              <a:t>consequences </a:t>
            </a:r>
          </a:p>
          <a:p>
            <a:pPr lvl="1"/>
            <a:r>
              <a:rPr lang="en-GB" dirty="0" smtClean="0"/>
              <a:t>Federal grants to states</a:t>
            </a:r>
          </a:p>
          <a:p>
            <a:pPr lvl="1"/>
            <a:r>
              <a:rPr lang="en-GB" dirty="0" smtClean="0"/>
              <a:t>Complex tax system with different income taxes, sales taxes and property taxes.</a:t>
            </a:r>
          </a:p>
          <a:p>
            <a:r>
              <a:rPr lang="en-GB" dirty="0" smtClean="0"/>
              <a:t>Regionalism</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Federalism conclusion</a:t>
            </a:r>
            <a:endParaRPr lang="en-GB" dirty="0"/>
          </a:p>
        </p:txBody>
      </p:sp>
      <p:sp>
        <p:nvSpPr>
          <p:cNvPr id="3" name="Content Placeholder 2"/>
          <p:cNvSpPr>
            <a:spLocks noGrp="1"/>
          </p:cNvSpPr>
          <p:nvPr>
            <p:ph idx="1"/>
          </p:nvPr>
        </p:nvSpPr>
        <p:spPr/>
        <p:txBody>
          <a:bodyPr/>
          <a:lstStyle/>
          <a:p>
            <a:r>
              <a:rPr lang="en-GB" dirty="0" smtClean="0"/>
              <a:t>It remains an issue in the US with States Rights </a:t>
            </a:r>
            <a:r>
              <a:rPr lang="en-GB" dirty="0" smtClean="0"/>
              <a:t>vs</a:t>
            </a:r>
            <a:r>
              <a:rPr lang="en-GB" dirty="0" smtClean="0"/>
              <a:t> interventionist Federal government.</a:t>
            </a:r>
          </a:p>
          <a:p>
            <a:r>
              <a:rPr lang="en-GB" dirty="0" smtClean="0"/>
              <a:t>The Republicans tend to be more for states rights, though George W Bush was an exception.</a:t>
            </a:r>
          </a:p>
          <a:p>
            <a:r>
              <a:rPr lang="en-GB" dirty="0" smtClean="0"/>
              <a:t>Donald Trump’s policies on jobs imply more Federal Government intervention.</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Federalism and devolution</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A Unitary State may have devolution.</a:t>
            </a:r>
          </a:p>
          <a:p>
            <a:r>
              <a:rPr lang="en-GB" dirty="0" smtClean="0"/>
              <a:t>Devolution like federalism involves a decentralization of power to regional government </a:t>
            </a:r>
            <a:r>
              <a:rPr lang="en-GB" b="1" dirty="0" smtClean="0"/>
              <a:t>but</a:t>
            </a:r>
            <a:r>
              <a:rPr lang="en-GB" dirty="0" smtClean="0"/>
              <a:t> the central government retains the power to intervene and take action in any area it wishes.  Any powers given to the regional government are removable.</a:t>
            </a:r>
          </a:p>
          <a:p>
            <a:r>
              <a:rPr lang="en-GB" dirty="0" smtClean="0"/>
              <a:t>E.g. The suspension and subsequent abolition of the Northern Ireland Stormont government in 1972.</a:t>
            </a:r>
          </a:p>
          <a:p>
            <a:r>
              <a:rPr lang="en-GB" dirty="0" smtClean="0"/>
              <a:t>In theory a Federal government may not take the powers of a State or regional government away.</a:t>
            </a:r>
          </a:p>
          <a:p>
            <a:r>
              <a:rPr lang="en-GB" dirty="0" smtClean="0"/>
              <a:t>Not all countries that are called federations adhere to this.  For example in India the central government may impose direct rule on a state.</a:t>
            </a:r>
          </a:p>
          <a:p>
            <a:r>
              <a:rPr lang="en-GB" dirty="0" smtClean="0"/>
              <a:t>In the civil war in the US the conquered confederate states had their powers taken away and military rule imposed.</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Federal and </a:t>
            </a:r>
            <a:r>
              <a:rPr lang="en-GB" dirty="0" smtClean="0"/>
              <a:t>Confederal</a:t>
            </a:r>
            <a:r>
              <a:rPr lang="en-GB" dirty="0" smtClean="0"/>
              <a:t> states</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In the 18</a:t>
            </a:r>
            <a:r>
              <a:rPr lang="en-GB" baseline="30000" dirty="0" smtClean="0"/>
              <a:t>th</a:t>
            </a:r>
            <a:r>
              <a:rPr lang="en-GB" dirty="0" smtClean="0"/>
              <a:t> century the 2 terms were roughly synonymous and meant a loose association of states.</a:t>
            </a:r>
          </a:p>
          <a:p>
            <a:r>
              <a:rPr lang="en-GB" dirty="0" smtClean="0"/>
              <a:t>In the 19</a:t>
            </a:r>
            <a:r>
              <a:rPr lang="en-GB" baseline="30000" dirty="0" smtClean="0"/>
              <a:t>th</a:t>
            </a:r>
            <a:r>
              <a:rPr lang="en-GB" dirty="0" smtClean="0"/>
              <a:t> century and after, Federal states came to mean a decentralised system with a strong central government whilst a confederation remained the same.  One of the reasons why the Confederates States lost the civil war was that it was fought on localised lines without a central plan for defence and offence.</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mparing governments.jpg"/>
          <p:cNvPicPr>
            <a:picLocks noChangeAspect="1"/>
          </p:cNvPicPr>
          <p:nvPr/>
        </p:nvPicPr>
        <p:blipFill>
          <a:blip r:embed="rId2" cstate="print"/>
          <a:stretch>
            <a:fillRect/>
          </a:stretch>
        </p:blipFill>
        <p:spPr>
          <a:xfrm>
            <a:off x="-81792" y="764704"/>
            <a:ext cx="9181806" cy="525658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US Federalism and the Constitution 1</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The United States started as 13 separate colonies with up to 150 years of separate development and traditions. During the War of Independence they operated under the Articles of Confederation.</a:t>
            </a:r>
          </a:p>
          <a:p>
            <a:r>
              <a:rPr lang="en-GB" dirty="0" smtClean="0"/>
              <a:t>However the extreme weakness of the central government was shown in its inability to cope with the debt incurred during the Revolution and particularly in Shay’s Rebellion 1786-7.</a:t>
            </a:r>
            <a:br>
              <a:rPr lang="en-GB" dirty="0" smtClean="0"/>
            </a:br>
            <a:r>
              <a:rPr lang="en-GB" dirty="0" smtClean="0"/>
              <a:t> </a:t>
            </a:r>
            <a:r>
              <a:rPr lang="en-GB" dirty="0" smtClean="0"/>
              <a:t>In 1786, Shays' Rebellion occurred in western Massachusetts as a protest to rising debt and economic chaos. However, the national government was unable to gather a combined military force amongst the states to help put down the rebellion.</a:t>
            </a:r>
          </a:p>
          <a:p>
            <a:r>
              <a:rPr lang="en-GB" dirty="0" smtClean="0"/>
              <a:t>This lead to the Constitutional Convention of 1787 and the adoption of a new constitution with a stronger central government.</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08720"/>
          </a:xfrm>
        </p:spPr>
        <p:txBody>
          <a:bodyPr>
            <a:normAutofit fontScale="90000"/>
          </a:bodyPr>
          <a:lstStyle/>
          <a:p>
            <a:r>
              <a:rPr lang="en-GB" dirty="0" smtClean="0"/>
              <a:t>US Federalism and the Constitution 2</a:t>
            </a:r>
            <a:endParaRPr lang="en-GB" dirty="0"/>
          </a:p>
        </p:txBody>
      </p:sp>
      <p:sp>
        <p:nvSpPr>
          <p:cNvPr id="3" name="Content Placeholder 2"/>
          <p:cNvSpPr>
            <a:spLocks noGrp="1"/>
          </p:cNvSpPr>
          <p:nvPr>
            <p:ph idx="1"/>
          </p:nvPr>
        </p:nvSpPr>
        <p:spPr>
          <a:xfrm>
            <a:off x="457200" y="836712"/>
            <a:ext cx="8229600" cy="6021288"/>
          </a:xfrm>
        </p:spPr>
        <p:txBody>
          <a:bodyPr>
            <a:normAutofit fontScale="62500" lnSpcReduction="20000"/>
          </a:bodyPr>
          <a:lstStyle/>
          <a:p>
            <a:r>
              <a:rPr lang="en-GB" dirty="0" smtClean="0"/>
              <a:t>The term federal is not used in the constitution, however many powers are defined.</a:t>
            </a:r>
          </a:p>
          <a:p>
            <a:r>
              <a:rPr lang="en-GB" dirty="0" smtClean="0"/>
              <a:t>Like the President and Congress these are a mixture of expressed or enumerated powers and implied powers. </a:t>
            </a:r>
          </a:p>
          <a:p>
            <a:pPr>
              <a:buNone/>
            </a:pPr>
            <a:r>
              <a:rPr lang="en-GB" b="1" dirty="0" smtClean="0"/>
              <a:t>Powers given to the states</a:t>
            </a:r>
            <a:r>
              <a:rPr lang="en-GB" b="1" baseline="30000" dirty="0" smtClean="0"/>
              <a:t>1</a:t>
            </a:r>
          </a:p>
          <a:p>
            <a:r>
              <a:rPr lang="en-GB" dirty="0"/>
              <a:t>Article I, Section 9 of the Constitution listed powers that could </a:t>
            </a:r>
            <a:r>
              <a:rPr lang="en-GB" dirty="0" smtClean="0"/>
              <a:t>be exercised </a:t>
            </a:r>
            <a:r>
              <a:rPr lang="en-GB" dirty="0"/>
              <a:t>by the states but not Congress. These included, at the </a:t>
            </a:r>
            <a:r>
              <a:rPr lang="en-GB" dirty="0" smtClean="0"/>
              <a:t>time-</a:t>
            </a:r>
            <a:endParaRPr lang="en-GB" dirty="0"/>
          </a:p>
          <a:p>
            <a:pPr lvl="1"/>
            <a:r>
              <a:rPr lang="en-GB" dirty="0"/>
              <a:t>the right to trade in slaves and the right to raise an income tax. </a:t>
            </a:r>
            <a:endParaRPr lang="en-GB" dirty="0" smtClean="0"/>
          </a:p>
          <a:p>
            <a:pPr lvl="1"/>
            <a:r>
              <a:rPr lang="en-GB" dirty="0" smtClean="0"/>
              <a:t>Both of </a:t>
            </a:r>
            <a:r>
              <a:rPr lang="en-GB" dirty="0"/>
              <a:t>these limitations were later </a:t>
            </a:r>
            <a:r>
              <a:rPr lang="en-GB" dirty="0" smtClean="0"/>
              <a:t>removed </a:t>
            </a:r>
          </a:p>
          <a:p>
            <a:pPr lvl="1"/>
            <a:r>
              <a:rPr lang="en-GB" dirty="0" smtClean="0"/>
              <a:t>Others, </a:t>
            </a:r>
            <a:r>
              <a:rPr lang="en-GB" dirty="0"/>
              <a:t>such as not </a:t>
            </a:r>
            <a:r>
              <a:rPr lang="en-GB" dirty="0" smtClean="0"/>
              <a:t>allowing Congress </a:t>
            </a:r>
            <a:r>
              <a:rPr lang="en-GB" dirty="0"/>
              <a:t>to tax goods that move from one state to another</a:t>
            </a:r>
            <a:r>
              <a:rPr lang="en-GB" dirty="0" smtClean="0"/>
              <a:t>, remain.</a:t>
            </a:r>
          </a:p>
          <a:p>
            <a:r>
              <a:rPr lang="en-GB" dirty="0"/>
              <a:t>Article IV provided </a:t>
            </a:r>
            <a:r>
              <a:rPr lang="en-GB" dirty="0" smtClean="0"/>
              <a:t>that </a:t>
            </a:r>
            <a:r>
              <a:rPr lang="en-GB" dirty="0"/>
              <a:t>any law</a:t>
            </a:r>
            <a:r>
              <a:rPr lang="en-GB" dirty="0" smtClean="0"/>
              <a:t>, government </a:t>
            </a:r>
            <a:r>
              <a:rPr lang="en-GB" dirty="0"/>
              <a:t>action or court </a:t>
            </a:r>
            <a:r>
              <a:rPr lang="en-GB" dirty="0" smtClean="0"/>
              <a:t>decision </a:t>
            </a:r>
            <a:r>
              <a:rPr lang="en-GB" dirty="0"/>
              <a:t>in one state would be </a:t>
            </a:r>
            <a:r>
              <a:rPr lang="en-GB" dirty="0" smtClean="0"/>
              <a:t>recognised in </a:t>
            </a:r>
            <a:r>
              <a:rPr lang="en-GB" dirty="0"/>
              <a:t>all of the other states</a:t>
            </a:r>
            <a:r>
              <a:rPr lang="en-GB" dirty="0" smtClean="0"/>
              <a:t>.</a:t>
            </a:r>
          </a:p>
          <a:p>
            <a:r>
              <a:rPr lang="en-GB" dirty="0"/>
              <a:t>Article V gave the states a role in deciding whether </a:t>
            </a:r>
            <a:r>
              <a:rPr lang="en-GB" dirty="0" smtClean="0"/>
              <a:t>the Constitution </a:t>
            </a:r>
            <a:r>
              <a:rPr lang="en-GB" dirty="0"/>
              <a:t>should be amended. </a:t>
            </a:r>
            <a:r>
              <a:rPr lang="en-GB" dirty="0" smtClean="0"/>
              <a:t>Three quarters </a:t>
            </a:r>
            <a:r>
              <a:rPr lang="en-GB" dirty="0"/>
              <a:t>of the states (thirty-eight of the </a:t>
            </a:r>
            <a:r>
              <a:rPr lang="en-GB" dirty="0" smtClean="0"/>
              <a:t>fifty states) need to ratify an amendment.</a:t>
            </a:r>
            <a:endParaRPr lang="en-GB" dirty="0"/>
          </a:p>
          <a:p>
            <a:r>
              <a:rPr lang="en-GB" dirty="0"/>
              <a:t>The 10th Amendment gave the states power over all matters </a:t>
            </a:r>
            <a:r>
              <a:rPr lang="en-GB" dirty="0" smtClean="0"/>
              <a:t>which were </a:t>
            </a:r>
            <a:r>
              <a:rPr lang="en-GB" dirty="0"/>
              <a:t>not given specifically to the Federal government. These </a:t>
            </a:r>
            <a:r>
              <a:rPr lang="en-GB" dirty="0" smtClean="0"/>
              <a:t>are known </a:t>
            </a:r>
            <a:r>
              <a:rPr lang="en-GB" dirty="0"/>
              <a:t>as </a:t>
            </a:r>
            <a:r>
              <a:rPr lang="en-GB" b="1" dirty="0"/>
              <a:t>reserved powers</a:t>
            </a:r>
            <a:r>
              <a:rPr lang="en-GB" b="1" dirty="0" smtClean="0"/>
              <a:t>.</a:t>
            </a:r>
          </a:p>
          <a:p>
            <a:pPr>
              <a:buNone/>
            </a:pPr>
            <a:r>
              <a:rPr lang="en-GB" baseline="30000" dirty="0" smtClean="0"/>
              <a:t>1</a:t>
            </a:r>
            <a:r>
              <a:rPr lang="en-GB" dirty="0" smtClean="0"/>
              <a:t> This section down to The division of powers table is adapted from US Government &amp; Politics by William Storey</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US Federalism and the Constitution 3</a:t>
            </a:r>
            <a:endParaRPr lang="en-GB" dirty="0"/>
          </a:p>
        </p:txBody>
      </p:sp>
      <p:sp>
        <p:nvSpPr>
          <p:cNvPr id="3" name="Content Placeholder 2"/>
          <p:cNvSpPr>
            <a:spLocks noGrp="1"/>
          </p:cNvSpPr>
          <p:nvPr>
            <p:ph idx="1"/>
          </p:nvPr>
        </p:nvSpPr>
        <p:spPr/>
        <p:txBody>
          <a:bodyPr>
            <a:normAutofit fontScale="55000" lnSpcReduction="20000"/>
          </a:bodyPr>
          <a:lstStyle/>
          <a:p>
            <a:pPr>
              <a:buNone/>
            </a:pPr>
            <a:r>
              <a:rPr lang="en-GB" b="1" dirty="0"/>
              <a:t>Powers given to the national government</a:t>
            </a:r>
          </a:p>
          <a:p>
            <a:r>
              <a:rPr lang="en-GB" dirty="0"/>
              <a:t>Article I, Section 8 of the Constitution listed seventeen powers </a:t>
            </a:r>
            <a:r>
              <a:rPr lang="en-GB" dirty="0" smtClean="0"/>
              <a:t>that only </a:t>
            </a:r>
            <a:r>
              <a:rPr lang="en-GB" dirty="0"/>
              <a:t>Congress could exercise. </a:t>
            </a:r>
            <a:endParaRPr lang="en-GB" dirty="0" smtClean="0"/>
          </a:p>
          <a:p>
            <a:r>
              <a:rPr lang="en-GB" dirty="0" smtClean="0"/>
              <a:t>Crucially</a:t>
            </a:r>
            <a:r>
              <a:rPr lang="en-GB" dirty="0"/>
              <a:t>, the eighteenth clause </a:t>
            </a:r>
            <a:r>
              <a:rPr lang="en-GB" dirty="0" smtClean="0"/>
              <a:t>gave Congress </a:t>
            </a:r>
            <a:r>
              <a:rPr lang="en-GB" dirty="0"/>
              <a:t>the right to pass any laws required to fulfil their powers</a:t>
            </a:r>
            <a:r>
              <a:rPr lang="en-GB" dirty="0" smtClean="0"/>
              <a:t>.</a:t>
            </a:r>
          </a:p>
          <a:p>
            <a:r>
              <a:rPr lang="en-GB" dirty="0"/>
              <a:t>Known as the ‘elastic clause’, it has been used by Congress, controversially</a:t>
            </a:r>
            <a:r>
              <a:rPr lang="en-GB" dirty="0" smtClean="0"/>
              <a:t>, to extend their powers to </a:t>
            </a:r>
            <a:r>
              <a:rPr lang="en-GB" dirty="0"/>
              <a:t>intervene in matters </a:t>
            </a:r>
            <a:r>
              <a:rPr lang="en-GB" dirty="0" smtClean="0"/>
              <a:t>which were formerly the responsibility of </a:t>
            </a:r>
            <a:r>
              <a:rPr lang="en-GB" dirty="0"/>
              <a:t>the states</a:t>
            </a:r>
            <a:r>
              <a:rPr lang="en-GB" dirty="0" smtClean="0"/>
              <a:t>.</a:t>
            </a:r>
          </a:p>
          <a:p>
            <a:r>
              <a:rPr lang="en-GB" dirty="0" smtClean="0"/>
              <a:t> </a:t>
            </a:r>
            <a:r>
              <a:rPr lang="en-GB" dirty="0"/>
              <a:t>Section 10 listed the areas the states </a:t>
            </a:r>
            <a:r>
              <a:rPr lang="en-GB" dirty="0" smtClean="0"/>
              <a:t>cannot interfere </a:t>
            </a:r>
            <a:r>
              <a:rPr lang="en-GB" dirty="0"/>
              <a:t>with, for example, foreign affairs</a:t>
            </a:r>
            <a:r>
              <a:rPr lang="en-GB" dirty="0" smtClean="0"/>
              <a:t>.</a:t>
            </a:r>
          </a:p>
          <a:p>
            <a:r>
              <a:rPr lang="en-GB" dirty="0"/>
              <a:t>Article II outlined the powers and duties of the President.</a:t>
            </a:r>
          </a:p>
          <a:p>
            <a:r>
              <a:rPr lang="en-GB" dirty="0"/>
              <a:t>Article III outlined the powers and duties of the Supreme Court.</a:t>
            </a:r>
          </a:p>
          <a:p>
            <a:r>
              <a:rPr lang="en-GB" dirty="0" smtClean="0"/>
              <a:t>Article </a:t>
            </a:r>
            <a:r>
              <a:rPr lang="en-GB" dirty="0"/>
              <a:t>VI, Section 2 was the ‘Supremacy Clause’, which </a:t>
            </a:r>
            <a:r>
              <a:rPr lang="en-GB" dirty="0" smtClean="0"/>
              <a:t>established that </a:t>
            </a:r>
            <a:r>
              <a:rPr lang="en-GB" dirty="0"/>
              <a:t>when state and Federal governments were in conflict, </a:t>
            </a:r>
            <a:r>
              <a:rPr lang="en-GB" dirty="0" smtClean="0"/>
              <a:t>the Federal </a:t>
            </a:r>
            <a:r>
              <a:rPr lang="en-GB" dirty="0"/>
              <a:t>government was supreme</a:t>
            </a:r>
            <a:r>
              <a:rPr lang="en-GB" dirty="0" smtClean="0"/>
              <a:t>.</a:t>
            </a:r>
          </a:p>
          <a:p>
            <a:r>
              <a:rPr lang="en-GB" dirty="0" smtClean="0"/>
              <a:t>The Federal </a:t>
            </a:r>
            <a:r>
              <a:rPr lang="en-GB" dirty="0"/>
              <a:t>government also has </a:t>
            </a:r>
            <a:r>
              <a:rPr lang="en-GB" b="1" dirty="0" smtClean="0"/>
              <a:t>implied </a:t>
            </a:r>
            <a:r>
              <a:rPr lang="en-GB" b="1" dirty="0"/>
              <a:t>powers, such as the </a:t>
            </a:r>
            <a:r>
              <a:rPr lang="en-GB" b="1" dirty="0" smtClean="0"/>
              <a:t>power  </a:t>
            </a:r>
            <a:r>
              <a:rPr lang="en-GB" dirty="0" smtClean="0"/>
              <a:t>to </a:t>
            </a:r>
            <a:r>
              <a:rPr lang="en-GB" dirty="0"/>
              <a:t>set up a diplomatic service to manage foreign relations.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US Federalism and the Constitution 4</a:t>
            </a:r>
            <a:endParaRPr lang="en-GB" dirty="0"/>
          </a:p>
        </p:txBody>
      </p:sp>
      <p:sp>
        <p:nvSpPr>
          <p:cNvPr id="3" name="Content Placeholder 2"/>
          <p:cNvSpPr>
            <a:spLocks noGrp="1"/>
          </p:cNvSpPr>
          <p:nvPr>
            <p:ph idx="1"/>
          </p:nvPr>
        </p:nvSpPr>
        <p:spPr/>
        <p:txBody>
          <a:bodyPr>
            <a:normAutofit fontScale="85000" lnSpcReduction="10000"/>
          </a:bodyPr>
          <a:lstStyle/>
          <a:p>
            <a:pPr>
              <a:buNone/>
            </a:pPr>
            <a:r>
              <a:rPr lang="en-GB" b="1" dirty="0"/>
              <a:t>Powers shared between the states and the </a:t>
            </a:r>
            <a:r>
              <a:rPr lang="en-GB" b="1" dirty="0" smtClean="0"/>
              <a:t>national government</a:t>
            </a:r>
            <a:endParaRPr lang="en-GB" b="1" dirty="0"/>
          </a:p>
          <a:p>
            <a:r>
              <a:rPr lang="en-GB" dirty="0"/>
              <a:t>Both the Federal and state legislatures have always had the right </a:t>
            </a:r>
            <a:r>
              <a:rPr lang="en-GB" dirty="0" smtClean="0"/>
              <a:t>to pass </a:t>
            </a:r>
            <a:r>
              <a:rPr lang="en-GB" dirty="0"/>
              <a:t>laws that define crimes and appropriate punishments. </a:t>
            </a:r>
            <a:endParaRPr lang="en-GB" dirty="0" smtClean="0"/>
          </a:p>
          <a:p>
            <a:r>
              <a:rPr lang="en-GB" dirty="0" smtClean="0"/>
              <a:t>Since the 16th </a:t>
            </a:r>
            <a:r>
              <a:rPr lang="en-GB" dirty="0"/>
              <a:t>Amendment </a:t>
            </a:r>
            <a:r>
              <a:rPr lang="en-GB" dirty="0" smtClean="0"/>
              <a:t>1913 allowing a Federal Income Tax, both </a:t>
            </a:r>
            <a:r>
              <a:rPr lang="en-GB" dirty="0"/>
              <a:t>Federal and state </a:t>
            </a:r>
            <a:r>
              <a:rPr lang="en-GB" dirty="0" smtClean="0"/>
              <a:t>governments have </a:t>
            </a:r>
            <a:r>
              <a:rPr lang="en-GB" dirty="0"/>
              <a:t>had the right to tax individuals. </a:t>
            </a:r>
            <a:endParaRPr lang="en-GB" dirty="0" smtClean="0"/>
          </a:p>
          <a:p>
            <a:r>
              <a:rPr lang="en-GB" dirty="0" smtClean="0"/>
              <a:t>These </a:t>
            </a:r>
            <a:r>
              <a:rPr lang="en-GB" dirty="0"/>
              <a:t>shared powers are </a:t>
            </a:r>
            <a:r>
              <a:rPr lang="en-GB" dirty="0" smtClean="0"/>
              <a:t>known as </a:t>
            </a:r>
            <a:r>
              <a:rPr lang="en-GB" dirty="0"/>
              <a:t>concurrent powers</a:t>
            </a:r>
            <a:r>
              <a:rPr lang="en-GB" dirty="0" smtClean="0"/>
              <a:t>.</a:t>
            </a:r>
          </a:p>
          <a:p>
            <a:r>
              <a:rPr lang="en-GB" dirty="0" smtClean="0"/>
              <a:t>The Supreme Court was the final arbiter.</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2518</TotalTime>
  <Words>1859</Words>
  <Application>Microsoft Office PowerPoint</Application>
  <PresentationFormat>On-screen Show (4:3)</PresentationFormat>
  <Paragraphs>178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Federalism in the United States</vt:lpstr>
      <vt:lpstr>Types of State</vt:lpstr>
      <vt:lpstr>Federalism and devolution</vt:lpstr>
      <vt:lpstr>Federal and Confederal states</vt:lpstr>
      <vt:lpstr>Slide 5</vt:lpstr>
      <vt:lpstr>US Federalism and the Constitution 1</vt:lpstr>
      <vt:lpstr>US Federalism and the Constitution 2</vt:lpstr>
      <vt:lpstr>US Federalism and the Constitution 3</vt:lpstr>
      <vt:lpstr>US Federalism and the Constitution 4</vt:lpstr>
      <vt:lpstr>The Division of Powers</vt:lpstr>
      <vt:lpstr>Slide 11</vt:lpstr>
      <vt:lpstr>The Changing Federal-State Relationship</vt:lpstr>
      <vt:lpstr>The reasons for the increased role of Federal government</vt:lpstr>
      <vt:lpstr>Phases of Federalism 1</vt:lpstr>
      <vt:lpstr>Slide 15</vt:lpstr>
      <vt:lpstr>Phases of Federalism 2</vt:lpstr>
      <vt:lpstr>Phases of Federalism 3</vt:lpstr>
      <vt:lpstr>State Law</vt:lpstr>
      <vt:lpstr>Marriage</vt:lpstr>
      <vt:lpstr>Different State laws</vt:lpstr>
      <vt:lpstr>Gun Laws</vt:lpstr>
      <vt:lpstr>Taxes</vt:lpstr>
      <vt:lpstr>Health</vt:lpstr>
      <vt:lpstr>Consequences of Federalism</vt:lpstr>
      <vt:lpstr>Federalism conclusion</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Federalism</dc:title>
  <dc:creator>Michael Allen</dc:creator>
  <cp:lastModifiedBy>Michael Allen</cp:lastModifiedBy>
  <cp:revision>6</cp:revision>
  <dcterms:created xsi:type="dcterms:W3CDTF">2017-03-21T14:52:24Z</dcterms:created>
  <dcterms:modified xsi:type="dcterms:W3CDTF">2017-03-23T08:50:39Z</dcterms:modified>
</cp:coreProperties>
</file>