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6" d="100"/>
          <a:sy n="106" d="100"/>
        </p:scale>
        <p:origin x="-1668"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694CEA66-9266-47F0-AD38-16C97C3E48E1}" type="datetimeFigureOut">
              <a:rPr lang="en-GB" smtClean="0"/>
              <a:t>25/02/2017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B67E920-D75B-4D3D-B307-B90CBABE1AD6}" type="slidenum">
              <a:rPr lang="en-GB" smtClean="0"/>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694CEA66-9266-47F0-AD38-16C97C3E48E1}" type="datetimeFigureOut">
              <a:rPr lang="en-GB" smtClean="0"/>
              <a:t>25/02/2017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B67E920-D75B-4D3D-B307-B90CBABE1AD6}" type="slidenum">
              <a:rPr lang="en-GB" smtClean="0"/>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694CEA66-9266-47F0-AD38-16C97C3E48E1}" type="datetimeFigureOut">
              <a:rPr lang="en-GB" smtClean="0"/>
              <a:t>25/02/2017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B67E920-D75B-4D3D-B307-B90CBABE1AD6}" type="slidenum">
              <a:rPr lang="en-GB" smtClean="0"/>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694CEA66-9266-47F0-AD38-16C97C3E48E1}" type="datetimeFigureOut">
              <a:rPr lang="en-GB" smtClean="0"/>
              <a:t>25/02/2017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B67E920-D75B-4D3D-B307-B90CBABE1AD6}" type="slidenum">
              <a:rPr lang="en-GB" smtClean="0"/>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94CEA66-9266-47F0-AD38-16C97C3E48E1}" type="datetimeFigureOut">
              <a:rPr lang="en-GB" smtClean="0"/>
              <a:t>25/02/2017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B67E920-D75B-4D3D-B307-B90CBABE1AD6}" type="slidenum">
              <a:rPr lang="en-GB" smtClean="0"/>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694CEA66-9266-47F0-AD38-16C97C3E48E1}" type="datetimeFigureOut">
              <a:rPr lang="en-GB" smtClean="0"/>
              <a:t>25/02/2017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B67E920-D75B-4D3D-B307-B90CBABE1AD6}" type="slidenum">
              <a:rPr lang="en-GB" smtClean="0"/>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694CEA66-9266-47F0-AD38-16C97C3E48E1}" type="datetimeFigureOut">
              <a:rPr lang="en-GB" smtClean="0"/>
              <a:t>25/02/2017</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3B67E920-D75B-4D3D-B307-B90CBABE1AD6}" type="slidenum">
              <a:rPr lang="en-GB" smtClean="0"/>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694CEA66-9266-47F0-AD38-16C97C3E48E1}" type="datetimeFigureOut">
              <a:rPr lang="en-GB" smtClean="0"/>
              <a:t>25/02/2017</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3B67E920-D75B-4D3D-B307-B90CBABE1AD6}" type="slidenum">
              <a:rPr lang="en-GB" smtClean="0"/>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94CEA66-9266-47F0-AD38-16C97C3E48E1}" type="datetimeFigureOut">
              <a:rPr lang="en-GB" smtClean="0"/>
              <a:t>25/02/2017</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3B67E920-D75B-4D3D-B307-B90CBABE1AD6}" type="slidenum">
              <a:rPr lang="en-GB" smtClean="0"/>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94CEA66-9266-47F0-AD38-16C97C3E48E1}" type="datetimeFigureOut">
              <a:rPr lang="en-GB" smtClean="0"/>
              <a:t>25/02/2017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B67E920-D75B-4D3D-B307-B90CBABE1AD6}" type="slidenum">
              <a:rPr lang="en-GB" smtClean="0"/>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94CEA66-9266-47F0-AD38-16C97C3E48E1}" type="datetimeFigureOut">
              <a:rPr lang="en-GB" smtClean="0"/>
              <a:t>25/02/2017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B67E920-D75B-4D3D-B307-B90CBABE1AD6}" type="slidenum">
              <a:rPr lang="en-GB" smtClean="0"/>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DDEBCF"/>
            </a:gs>
            <a:gs pos="67000">
              <a:srgbClr val="9CB86E"/>
            </a:gs>
            <a:gs pos="100000">
              <a:srgbClr val="156B13"/>
            </a:gs>
          </a:gsLst>
          <a:lin ang="5400000" scaled="0"/>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94CEA66-9266-47F0-AD38-16C97C3E48E1}" type="datetimeFigureOut">
              <a:rPr lang="en-GB" smtClean="0"/>
              <a:t>25/02/2017</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B67E920-D75B-4D3D-B307-B90CBABE1AD6}" type="slidenum">
              <a:rPr lang="en-GB" smtClean="0"/>
              <a:t>‹#›</a:t>
            </a:fld>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smtClean="0"/>
              <a:t>Disraeli</a:t>
            </a:r>
            <a:endParaRPr lang="en-GB" dirty="0"/>
          </a:p>
        </p:txBody>
      </p:sp>
      <p:sp>
        <p:nvSpPr>
          <p:cNvPr id="3" name="Subtitle 2"/>
          <p:cNvSpPr>
            <a:spLocks noGrp="1"/>
          </p:cNvSpPr>
          <p:nvPr>
            <p:ph type="subTitle" idx="1"/>
          </p:nvPr>
        </p:nvSpPr>
        <p:spPr/>
        <p:txBody>
          <a:bodyPr/>
          <a:lstStyle/>
          <a:p>
            <a:r>
              <a:rPr lang="en-GB" dirty="0" smtClean="0">
                <a:solidFill>
                  <a:srgbClr val="FF0000"/>
                </a:solidFill>
              </a:rPr>
              <a:t>By Mike Allen</a:t>
            </a:r>
            <a:endParaRPr lang="en-GB" dirty="0">
              <a:solidFill>
                <a:srgbClr val="FF0000"/>
              </a:solidFill>
            </a:endParaRPr>
          </a:p>
        </p:txBody>
      </p:sp>
    </p:spTree>
    <p:extLst>
      <p:ext uri="{BB962C8B-B14F-4D97-AF65-F5344CB8AC3E}">
        <p14:creationId xmlns:p14="http://schemas.microsoft.com/office/powerpoint/2010/main" xmlns="" val="348376045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a:bodyPr>
          <a:lstStyle/>
          <a:p>
            <a:r>
              <a:rPr lang="en-GB" dirty="0" err="1" smtClean="0"/>
              <a:t>Hughenden</a:t>
            </a:r>
            <a:r>
              <a:rPr lang="en-GB" dirty="0" smtClean="0"/>
              <a:t> Manor</a:t>
            </a:r>
            <a:endParaRPr lang="en-GB" dirty="0"/>
          </a:p>
        </p:txBody>
      </p:sp>
      <p:pic>
        <p:nvPicPr>
          <p:cNvPr id="7" name="Content Placeholder 6" descr="Hughenden.jpg"/>
          <p:cNvPicPr>
            <a:picLocks noGrp="1" noChangeAspect="1"/>
          </p:cNvPicPr>
          <p:nvPr>
            <p:ph sz="half" idx="1"/>
          </p:nvPr>
        </p:nvPicPr>
        <p:blipFill>
          <a:blip r:embed="rId2" cstate="print"/>
          <a:stretch>
            <a:fillRect/>
          </a:stretch>
        </p:blipFill>
        <p:spPr>
          <a:xfrm>
            <a:off x="251520" y="4164254"/>
            <a:ext cx="4038600" cy="2693746"/>
          </a:xfrm>
        </p:spPr>
      </p:pic>
      <p:sp>
        <p:nvSpPr>
          <p:cNvPr id="9" name="Content Placeholder 8"/>
          <p:cNvSpPr>
            <a:spLocks noGrp="1"/>
          </p:cNvSpPr>
          <p:nvPr>
            <p:ph sz="half" idx="2"/>
          </p:nvPr>
        </p:nvSpPr>
        <p:spPr>
          <a:xfrm>
            <a:off x="4427984" y="1196752"/>
            <a:ext cx="4536504" cy="5472608"/>
          </a:xfrm>
        </p:spPr>
        <p:txBody>
          <a:bodyPr>
            <a:normAutofit fontScale="62500" lnSpcReduction="20000"/>
          </a:bodyPr>
          <a:lstStyle/>
          <a:p>
            <a:pPr marL="0" indent="0">
              <a:buNone/>
            </a:pPr>
            <a:r>
              <a:rPr lang="en-GB" b="0" i="1" dirty="0" err="1" smtClean="0">
                <a:solidFill>
                  <a:srgbClr val="000000"/>
                </a:solidFill>
                <a:latin typeface="Helvetica Neue"/>
              </a:rPr>
              <a:t>Hughenden</a:t>
            </a:r>
            <a:r>
              <a:rPr lang="en-GB" b="0" i="1" dirty="0" smtClean="0">
                <a:solidFill>
                  <a:srgbClr val="000000"/>
                </a:solidFill>
                <a:latin typeface="Helvetica Neue"/>
              </a:rPr>
              <a:t> Manor</a:t>
            </a:r>
            <a:r>
              <a:rPr lang="en-GB" b="0" i="0" dirty="0" smtClean="0">
                <a:solidFill>
                  <a:srgbClr val="000000"/>
                </a:solidFill>
                <a:latin typeface="Helvetica Neue"/>
              </a:rPr>
              <a:t> is a Grade I </a:t>
            </a:r>
            <a:r>
              <a:rPr lang="en-GB" b="0" i="0" u="none" strike="noStrike" dirty="0" smtClean="0">
                <a:latin typeface="Helvetica Neue"/>
              </a:rPr>
              <a:t>listed building</a:t>
            </a:r>
            <a:r>
              <a:rPr lang="en-GB" b="0" i="0" dirty="0" smtClean="0">
                <a:solidFill>
                  <a:srgbClr val="000000"/>
                </a:solidFill>
                <a:latin typeface="Helvetica Neue"/>
              </a:rPr>
              <a:t> in the Chilterns. </a:t>
            </a:r>
          </a:p>
          <a:p>
            <a:pPr marL="0" indent="0">
              <a:buNone/>
            </a:pPr>
            <a:r>
              <a:rPr lang="en-GB" b="0" i="0" u="none" strike="noStrike" dirty="0" smtClean="0">
                <a:latin typeface="Helvetica Neue"/>
              </a:rPr>
              <a:t>Benjamin Disraeli</a:t>
            </a:r>
            <a:r>
              <a:rPr lang="en-GB" b="0" i="0" dirty="0" smtClean="0">
                <a:solidFill>
                  <a:srgbClr val="000000"/>
                </a:solidFill>
                <a:latin typeface="Helvetica Neue"/>
              </a:rPr>
              <a:t> purchased the original stuccoed Georgian house, extended from an earlier medieval manor, in 1848. </a:t>
            </a:r>
          </a:p>
          <a:p>
            <a:pPr marL="0" indent="0">
              <a:buNone/>
            </a:pPr>
            <a:r>
              <a:rPr lang="en-GB" b="0" i="0" dirty="0" smtClean="0">
                <a:solidFill>
                  <a:srgbClr val="000000"/>
                </a:solidFill>
                <a:latin typeface="Helvetica Neue"/>
              </a:rPr>
              <a:t>Once he had the resources, he had the building completely remodelled in 1860-63 by Edward </a:t>
            </a:r>
            <a:r>
              <a:rPr lang="en-GB" b="0" i="0" dirty="0" err="1" smtClean="0">
                <a:solidFill>
                  <a:srgbClr val="000000"/>
                </a:solidFill>
                <a:latin typeface="Helvetica Neue"/>
              </a:rPr>
              <a:t>Buckton</a:t>
            </a:r>
            <a:r>
              <a:rPr lang="en-GB" b="0" i="0" dirty="0" smtClean="0">
                <a:solidFill>
                  <a:srgbClr val="000000"/>
                </a:solidFill>
                <a:latin typeface="Helvetica Neue"/>
              </a:rPr>
              <a:t> Lamb (1806-69). The listing text describes the resultant large, imposing country home in this way: "Red and vitreous brick, slate roofs, diagonal brick chimney shafts with cogged pyramidal caps." </a:t>
            </a:r>
          </a:p>
          <a:p>
            <a:pPr marL="0" indent="0">
              <a:buNone/>
            </a:pPr>
            <a:r>
              <a:rPr lang="en-GB" b="0" i="0" dirty="0" smtClean="0">
                <a:solidFill>
                  <a:srgbClr val="000000"/>
                </a:solidFill>
                <a:latin typeface="Helvetica Neue"/>
              </a:rPr>
              <a:t>Now a National Trust property, </a:t>
            </a:r>
            <a:r>
              <a:rPr lang="en-GB" b="0" i="0" dirty="0" err="1" smtClean="0">
                <a:solidFill>
                  <a:srgbClr val="000000"/>
                </a:solidFill>
                <a:latin typeface="Helvetica Neue"/>
              </a:rPr>
              <a:t>Hughenden</a:t>
            </a:r>
            <a:r>
              <a:rPr lang="en-GB" b="0" i="0" dirty="0" smtClean="0">
                <a:solidFill>
                  <a:srgbClr val="000000"/>
                </a:solidFill>
                <a:latin typeface="Helvetica Neue"/>
              </a:rPr>
              <a:t> Manor is in the Chilterns at </a:t>
            </a:r>
            <a:r>
              <a:rPr lang="en-GB" b="0" i="0" dirty="0" err="1" smtClean="0">
                <a:solidFill>
                  <a:srgbClr val="000000"/>
                </a:solidFill>
                <a:latin typeface="Helvetica Neue"/>
              </a:rPr>
              <a:t>Hughenden</a:t>
            </a:r>
            <a:r>
              <a:rPr lang="en-GB" b="0" i="0" dirty="0" smtClean="0">
                <a:solidFill>
                  <a:srgbClr val="000000"/>
                </a:solidFill>
                <a:latin typeface="Helvetica Neue"/>
              </a:rPr>
              <a:t> Park, High Wycombe, Buckinghamshire. </a:t>
            </a:r>
          </a:p>
          <a:p>
            <a:pPr marL="0" indent="0">
              <a:buNone/>
            </a:pPr>
            <a:r>
              <a:rPr lang="en-GB" b="0" i="0" dirty="0" smtClean="0">
                <a:solidFill>
                  <a:srgbClr val="000000"/>
                </a:solidFill>
                <a:latin typeface="Helvetica Neue"/>
              </a:rPr>
              <a:t>Disraeli lived here until 1881, and he and his wife are buried close to the house, in the family tomb adjoining </a:t>
            </a:r>
            <a:r>
              <a:rPr lang="en-GB" b="0" i="0" dirty="0" err="1" smtClean="0">
                <a:solidFill>
                  <a:srgbClr val="000000"/>
                </a:solidFill>
                <a:latin typeface="Helvetica Neue"/>
              </a:rPr>
              <a:t>Hughenden</a:t>
            </a:r>
            <a:r>
              <a:rPr lang="en-GB" b="0" i="0" dirty="0" smtClean="0">
                <a:solidFill>
                  <a:srgbClr val="000000"/>
                </a:solidFill>
                <a:latin typeface="Helvetica Neue"/>
              </a:rPr>
              <a:t> Church, St Michael and All Angels.</a:t>
            </a:r>
            <a:endParaRPr lang="en-GB" dirty="0" smtClean="0"/>
          </a:p>
          <a:p>
            <a:endParaRPr lang="en-GB" dirty="0"/>
          </a:p>
        </p:txBody>
      </p:sp>
      <p:pic>
        <p:nvPicPr>
          <p:cNvPr id="11" name="Picture 10" descr="Hughenden Manor entrance.jpg"/>
          <p:cNvPicPr>
            <a:picLocks noChangeAspect="1"/>
          </p:cNvPicPr>
          <p:nvPr/>
        </p:nvPicPr>
        <p:blipFill>
          <a:blip r:embed="rId3" cstate="print"/>
          <a:stretch>
            <a:fillRect/>
          </a:stretch>
        </p:blipFill>
        <p:spPr>
          <a:xfrm>
            <a:off x="251520" y="1196752"/>
            <a:ext cx="4032448" cy="3023068"/>
          </a:xfrm>
          <a:prstGeom prst="rect">
            <a:avLst/>
          </a:prstGeom>
        </p:spPr>
      </p:pic>
      <p:sp>
        <p:nvSpPr>
          <p:cNvPr id="10" name="TextBox 9"/>
          <p:cNvSpPr txBox="1"/>
          <p:nvPr/>
        </p:nvSpPr>
        <p:spPr>
          <a:xfrm>
            <a:off x="4283968" y="5877273"/>
            <a:ext cx="4860032" cy="923330"/>
          </a:xfrm>
          <a:prstGeom prst="rect">
            <a:avLst/>
          </a:prstGeom>
          <a:noFill/>
        </p:spPr>
        <p:txBody>
          <a:bodyPr wrap="square" rtlCol="0">
            <a:spAutoFit/>
          </a:bodyPr>
          <a:lstStyle/>
          <a:p>
            <a:r>
              <a:rPr lang="en-GB" dirty="0" smtClean="0"/>
              <a:t>Text from http://www.victorianweb.org/art/architecture/lamb/9.html</a:t>
            </a:r>
            <a:endParaRPr lang="en-GB"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2073"/>
            <a:ext cx="8229600" cy="1143000"/>
          </a:xfrm>
        </p:spPr>
        <p:txBody>
          <a:bodyPr>
            <a:normAutofit fontScale="90000"/>
          </a:bodyPr>
          <a:lstStyle/>
          <a:p>
            <a:r>
              <a:rPr lang="en-GB" dirty="0" smtClean="0"/>
              <a:t>Two Portraits</a:t>
            </a:r>
            <a:br>
              <a:rPr lang="en-GB" dirty="0" smtClean="0"/>
            </a:br>
            <a:r>
              <a:rPr lang="en-GB" dirty="0" smtClean="0"/>
              <a:t>Benjamin Disraeli</a:t>
            </a:r>
            <a:endParaRPr lang="en-GB" dirty="0"/>
          </a:p>
        </p:txBody>
      </p:sp>
      <p:sp>
        <p:nvSpPr>
          <p:cNvPr id="3" name="Content Placeholder 2"/>
          <p:cNvSpPr>
            <a:spLocks noGrp="1"/>
          </p:cNvSpPr>
          <p:nvPr>
            <p:ph idx="1"/>
          </p:nvPr>
        </p:nvSpPr>
        <p:spPr>
          <a:xfrm>
            <a:off x="323528" y="1268760"/>
            <a:ext cx="8640960" cy="5472608"/>
          </a:xfrm>
        </p:spPr>
        <p:txBody>
          <a:bodyPr>
            <a:normAutofit fontScale="62500" lnSpcReduction="20000"/>
          </a:bodyPr>
          <a:lstStyle/>
          <a:p>
            <a:r>
              <a:rPr lang="en-GB" dirty="0" smtClean="0"/>
              <a:t>One of </a:t>
            </a:r>
            <a:r>
              <a:rPr lang="en-GB" dirty="0"/>
              <a:t>the greatest Victorian prime ministers</a:t>
            </a:r>
            <a:r>
              <a:rPr lang="en-GB" dirty="0" smtClean="0"/>
              <a:t>.</a:t>
            </a:r>
          </a:p>
          <a:p>
            <a:r>
              <a:rPr lang="en-GB" dirty="0"/>
              <a:t>Conservatives </a:t>
            </a:r>
            <a:r>
              <a:rPr lang="en-GB" dirty="0" smtClean="0"/>
              <a:t>have seen </a:t>
            </a:r>
            <a:r>
              <a:rPr lang="en-GB" dirty="0"/>
              <a:t>him as a reforming Tory who improved the lot of the poor. He legalised picketing, widened suffrage and made the state more active in areas of public health and housing. </a:t>
            </a:r>
            <a:endParaRPr lang="en-GB" dirty="0" smtClean="0"/>
          </a:p>
          <a:p>
            <a:r>
              <a:rPr lang="en-GB" dirty="0" smtClean="0"/>
              <a:t>Always </a:t>
            </a:r>
            <a:r>
              <a:rPr lang="en-GB" dirty="0"/>
              <a:t>something of a dandy, he arrived at a dinner party wearing 'green velvet trousers, a canary coloured waistcoat, low shoes, sliver buckles, lace at his wrists and his hair in ringlets...' [Henry Bulmer]</a:t>
            </a:r>
            <a:endParaRPr lang="en-GB" dirty="0" smtClean="0"/>
          </a:p>
          <a:p>
            <a:r>
              <a:rPr lang="en-GB" dirty="0"/>
              <a:t>He had affairs with married women until he </a:t>
            </a:r>
            <a:r>
              <a:rPr lang="en-GB" dirty="0" smtClean="0"/>
              <a:t>married. </a:t>
            </a:r>
          </a:p>
          <a:p>
            <a:r>
              <a:rPr lang="en-GB" dirty="0" smtClean="0"/>
              <a:t>He </a:t>
            </a:r>
            <a:r>
              <a:rPr lang="en-GB" dirty="0"/>
              <a:t>liked younger men, but not </a:t>
            </a:r>
            <a:r>
              <a:rPr lang="en-GB" dirty="0" smtClean="0"/>
              <a:t>sexually.</a:t>
            </a:r>
          </a:p>
          <a:p>
            <a:r>
              <a:rPr lang="en-GB" dirty="0"/>
              <a:t>He </a:t>
            </a:r>
            <a:r>
              <a:rPr lang="en-GB" dirty="0" smtClean="0"/>
              <a:t>loved the </a:t>
            </a:r>
            <a:r>
              <a:rPr lang="en-GB" dirty="0"/>
              <a:t>company of women, who he found more sympathetic and interesting than men; ‘I live for Power and the Affections’, he declared</a:t>
            </a:r>
            <a:r>
              <a:rPr lang="en-GB" dirty="0" smtClean="0"/>
              <a:t>.</a:t>
            </a:r>
          </a:p>
          <a:p>
            <a:r>
              <a:rPr lang="en-GB" dirty="0" smtClean="0"/>
              <a:t>A powerful orator he was also a great wit.</a:t>
            </a:r>
          </a:p>
          <a:p>
            <a:r>
              <a:rPr lang="en-GB" dirty="0" smtClean="0"/>
              <a:t>Reply to a taunt by the Irish nationalist Daniel O'Connell.</a:t>
            </a:r>
          </a:p>
          <a:p>
            <a:r>
              <a:rPr lang="en-GB" b="1" dirty="0" smtClean="0"/>
              <a:t>“Yes</a:t>
            </a:r>
            <a:r>
              <a:rPr lang="en-GB" b="1" dirty="0"/>
              <a:t>, I am a Jew, and when the ancestors of the right </a:t>
            </a:r>
            <a:r>
              <a:rPr lang="en-GB" b="1" dirty="0" smtClean="0"/>
              <a:t>honourable </a:t>
            </a:r>
            <a:r>
              <a:rPr lang="en-GB" b="1" dirty="0"/>
              <a:t>gentleman were brutal savages in an unknown island, mine were priests in the temple of Solomon</a:t>
            </a:r>
            <a:r>
              <a:rPr lang="en-GB" b="1" dirty="0" smtClean="0"/>
              <a:t>.”</a:t>
            </a:r>
          </a:p>
          <a:p>
            <a:r>
              <a:rPr lang="en-GB" b="1" dirty="0"/>
              <a:t>“There are three types of lies -- lies, damn lies, and statistics.” </a:t>
            </a:r>
            <a:endParaRPr lang="en-GB" b="1" dirty="0" smtClean="0"/>
          </a:p>
          <a:p>
            <a:r>
              <a:rPr lang="en-GB" b="1" dirty="0"/>
              <a:t>“He was distinguished for ignorance; for he had only one idea, and that was wrong</a:t>
            </a:r>
            <a:r>
              <a:rPr lang="en-GB" b="1" dirty="0" smtClean="0"/>
              <a:t>.” Sybil 1845</a:t>
            </a:r>
          </a:p>
        </p:txBody>
      </p:sp>
    </p:spTree>
    <p:extLst>
      <p:ext uri="{BB962C8B-B14F-4D97-AF65-F5344CB8AC3E}">
        <p14:creationId xmlns:p14="http://schemas.microsoft.com/office/powerpoint/2010/main" xmlns="" val="400433430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Two Portraits </a:t>
            </a:r>
            <a:br>
              <a:rPr lang="en-GB" dirty="0" smtClean="0"/>
            </a:br>
            <a:r>
              <a:rPr lang="en-GB" dirty="0" smtClean="0"/>
              <a:t>William Gladstone</a:t>
            </a:r>
            <a:endParaRPr lang="en-GB" dirty="0"/>
          </a:p>
        </p:txBody>
      </p:sp>
      <p:sp>
        <p:nvSpPr>
          <p:cNvPr id="3" name="Content Placeholder 2"/>
          <p:cNvSpPr>
            <a:spLocks noGrp="1"/>
          </p:cNvSpPr>
          <p:nvPr>
            <p:ph idx="1"/>
          </p:nvPr>
        </p:nvSpPr>
        <p:spPr/>
        <p:txBody>
          <a:bodyPr>
            <a:normAutofit fontScale="85000" lnSpcReduction="20000"/>
          </a:bodyPr>
          <a:lstStyle/>
          <a:p>
            <a:r>
              <a:rPr lang="en-GB" dirty="0"/>
              <a:t>Four-times Liberal prime minister of Great Britain, Gladstone was one of the dominant political figures of the Victorian era and a passionate campaigner on a huge variety of issues, including home rule for Ireland</a:t>
            </a:r>
            <a:r>
              <a:rPr lang="en-GB" dirty="0" smtClean="0"/>
              <a:t>.</a:t>
            </a:r>
          </a:p>
          <a:p>
            <a:r>
              <a:rPr lang="en-GB" dirty="0" smtClean="0"/>
              <a:t>A great orator, and a towering intellect, a double first at Oxford, he was not good at social interrelationships with cabinet colleagues and backbenchers.</a:t>
            </a:r>
          </a:p>
          <a:p>
            <a:r>
              <a:rPr lang="en-GB" dirty="0" smtClean="0"/>
              <a:t>He moved from being a high Tory opposing any change to the Anglican church in Ireland and to electoral reform, to championing electoral change and Home Rule for Ireland.</a:t>
            </a:r>
          </a:p>
          <a:p>
            <a:r>
              <a:rPr lang="en-GB" dirty="0" smtClean="0"/>
              <a:t>He was deeply religious and a lay preacher.</a:t>
            </a:r>
            <a:endParaRPr lang="en-GB" dirty="0"/>
          </a:p>
        </p:txBody>
      </p:sp>
    </p:spTree>
    <p:extLst>
      <p:ext uri="{BB962C8B-B14F-4D97-AF65-F5344CB8AC3E}">
        <p14:creationId xmlns:p14="http://schemas.microsoft.com/office/powerpoint/2010/main" xmlns="" val="213073929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16632"/>
            <a:ext cx="8229600" cy="648072"/>
          </a:xfrm>
        </p:spPr>
        <p:txBody>
          <a:bodyPr>
            <a:normAutofit fontScale="90000"/>
          </a:bodyPr>
          <a:lstStyle/>
          <a:p>
            <a:r>
              <a:rPr lang="en-GB" dirty="0" smtClean="0"/>
              <a:t>Benjamin Disraeli 1804-81 </a:t>
            </a:r>
            <a:r>
              <a:rPr lang="en-GB" baseline="30000" dirty="0" smtClean="0"/>
              <a:t>1</a:t>
            </a:r>
            <a:endParaRPr lang="en-GB" baseline="30000" dirty="0"/>
          </a:p>
        </p:txBody>
      </p:sp>
      <p:sp>
        <p:nvSpPr>
          <p:cNvPr id="3" name="Content Placeholder 2"/>
          <p:cNvSpPr>
            <a:spLocks noGrp="1"/>
          </p:cNvSpPr>
          <p:nvPr>
            <p:ph sz="half" idx="1"/>
          </p:nvPr>
        </p:nvSpPr>
        <p:spPr>
          <a:xfrm>
            <a:off x="107504" y="692696"/>
            <a:ext cx="5328592" cy="6057964"/>
          </a:xfrm>
        </p:spPr>
        <p:txBody>
          <a:bodyPr>
            <a:normAutofit fontScale="62500" lnSpcReduction="20000"/>
          </a:bodyPr>
          <a:lstStyle/>
          <a:p>
            <a:r>
              <a:rPr lang="en-GB" dirty="0"/>
              <a:t>Born to Italian-Jewish parents, in 1817 Disraeli's father baptised his children as Christians. With Jews excluded from parliament until 1858, this enabled Disraeli to pursue a career that would otherwise have been denied him.</a:t>
            </a:r>
          </a:p>
          <a:p>
            <a:r>
              <a:rPr lang="en-GB" dirty="0"/>
              <a:t>Early business ventures failed, leaving him heavily in debt. He had a breakdown </a:t>
            </a:r>
            <a:r>
              <a:rPr lang="en-GB" dirty="0" smtClean="0"/>
              <a:t>but later decided </a:t>
            </a:r>
            <a:r>
              <a:rPr lang="en-GB" dirty="0"/>
              <a:t>to pursue a political career. After four attempts, in 1837 he was elected as Tory candidate for Maidstone</a:t>
            </a:r>
            <a:r>
              <a:rPr lang="en-GB" dirty="0" smtClean="0"/>
              <a:t>.</a:t>
            </a:r>
          </a:p>
          <a:p>
            <a:r>
              <a:rPr lang="en-GB" dirty="0" smtClean="0"/>
              <a:t>Disraeli's maiden speech in the House of Commons was poorly received and after a great deal of barracking ended with the words: "though I sit down now, the time will come when you will hear me." </a:t>
            </a:r>
          </a:p>
          <a:p>
            <a:r>
              <a:rPr lang="en-GB" dirty="0" smtClean="0"/>
              <a:t>Disraeli was now a progressive Tory and advocated triennial parliaments and the secret ballot. He was sympathetic to the demands of the Chartists and in one speech argued that the "rights of labour were as sacred as the rights of property".</a:t>
            </a:r>
          </a:p>
          <a:p>
            <a:r>
              <a:rPr lang="en-GB" dirty="0" smtClean="0"/>
              <a:t>In 1839 Benjamin Disraeli married the extremely wealthy widow, Mary Wyndham Lewis. The marriage was a great success. On one occasion Disraeli remarked that he had married for money, and his wife replied, "Ah! but if you had to do it again, you would do it for love."</a:t>
            </a:r>
          </a:p>
          <a:p>
            <a:endParaRPr lang="en-GB" dirty="0" smtClean="0"/>
          </a:p>
          <a:p>
            <a:endParaRPr lang="en-GB" dirty="0"/>
          </a:p>
        </p:txBody>
      </p:sp>
      <p:pic>
        <p:nvPicPr>
          <p:cNvPr id="6" name="Content Placeholder 5"/>
          <p:cNvPicPr>
            <a:picLocks noGrp="1" noChangeAspect="1"/>
          </p:cNvPicPr>
          <p:nvPr>
            <p:ph sz="half" idx="2"/>
          </p:nvPr>
        </p:nvPicPr>
        <p:blipFill>
          <a:blip r:embed="rId2" cstate="print">
            <a:extLst>
              <a:ext uri="{28A0092B-C50C-407E-A947-70E740481C1C}">
                <a14:useLocalDpi xmlns:a14="http://schemas.microsoft.com/office/drawing/2010/main" xmlns="" val="0"/>
              </a:ext>
            </a:extLst>
          </a:blip>
          <a:stretch>
            <a:fillRect/>
          </a:stretch>
        </p:blipFill>
        <p:spPr>
          <a:xfrm>
            <a:off x="5518963" y="980728"/>
            <a:ext cx="3605561" cy="3605561"/>
          </a:xfrm>
        </p:spPr>
      </p:pic>
      <p:sp>
        <p:nvSpPr>
          <p:cNvPr id="4" name="TextBox 3"/>
          <p:cNvSpPr txBox="1"/>
          <p:nvPr/>
        </p:nvSpPr>
        <p:spPr>
          <a:xfrm>
            <a:off x="5580112" y="6093296"/>
            <a:ext cx="3312368" cy="646331"/>
          </a:xfrm>
          <a:prstGeom prst="rect">
            <a:avLst/>
          </a:prstGeom>
          <a:noFill/>
        </p:spPr>
        <p:txBody>
          <a:bodyPr wrap="square" rtlCol="0">
            <a:spAutoFit/>
          </a:bodyPr>
          <a:lstStyle/>
          <a:p>
            <a:r>
              <a:rPr lang="en-GB" baseline="30000" dirty="0" smtClean="0"/>
              <a:t>1</a:t>
            </a:r>
            <a:r>
              <a:rPr lang="en-GB" dirty="0" smtClean="0"/>
              <a:t> Adapted from http://spartacus-educational.com/PRdisraeli.htm</a:t>
            </a:r>
            <a:endParaRPr lang="en-GB" dirty="0"/>
          </a:p>
        </p:txBody>
      </p:sp>
    </p:spTree>
    <p:extLst>
      <p:ext uri="{BB962C8B-B14F-4D97-AF65-F5344CB8AC3E}">
        <p14:creationId xmlns:p14="http://schemas.microsoft.com/office/powerpoint/2010/main" xmlns="" val="205897036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Benjamin Disraeli 2</a:t>
            </a:r>
            <a:endParaRPr lang="en-GB" dirty="0"/>
          </a:p>
        </p:txBody>
      </p:sp>
      <p:sp>
        <p:nvSpPr>
          <p:cNvPr id="3" name="Content Placeholder 2"/>
          <p:cNvSpPr>
            <a:spLocks noGrp="1"/>
          </p:cNvSpPr>
          <p:nvPr>
            <p:ph idx="1"/>
          </p:nvPr>
        </p:nvSpPr>
        <p:spPr/>
        <p:txBody>
          <a:bodyPr>
            <a:normAutofit fontScale="62500" lnSpcReduction="20000"/>
          </a:bodyPr>
          <a:lstStyle/>
          <a:p>
            <a:r>
              <a:rPr lang="en-GB" dirty="0"/>
              <a:t>The Conservative leader, Sir Robert Peel, encouraged Disraeli, but, when in </a:t>
            </a:r>
            <a:r>
              <a:rPr lang="en-GB" dirty="0" smtClean="0"/>
              <a:t>1841, Peel </a:t>
            </a:r>
            <a:r>
              <a:rPr lang="en-GB" dirty="0"/>
              <a:t>became prime minister, Disraeli was not given office in the cabinet. He was mortified at the rebuff, and his attitude toward Peel and his brand of Conservatism became increasingly critical. </a:t>
            </a:r>
            <a:endParaRPr lang="en-GB" dirty="0" smtClean="0"/>
          </a:p>
          <a:p>
            <a:r>
              <a:rPr lang="en-GB" dirty="0" smtClean="0"/>
              <a:t>In 1842 Disraeli helped to form the Young England group. Disraeli and members of his group argued that the middle class now had too much political power and advocated an alliance between the aristocracy and the working class. </a:t>
            </a:r>
          </a:p>
          <a:p>
            <a:r>
              <a:rPr lang="en-GB" dirty="0" smtClean="0"/>
              <a:t>Disraeli suggested that the aristocracy should use their power to help protect the poor. This political philosophy was expressed in Disraeli's novels Coningsby (1844), Sybil(1845) and Tancred (1847). In these books the leading characters show concern about poverty and the injustice of the parliamentary system. </a:t>
            </a:r>
          </a:p>
          <a:p>
            <a:r>
              <a:rPr lang="en-GB" dirty="0" smtClean="0"/>
              <a:t>Disraeli favoured a policy of protectionism and strongly opposed Peel's decision to repeal the Corn Laws. This issue split the Conservative Party and Disraeli's attacks on Peel helped to bring about his political downfall.</a:t>
            </a:r>
            <a:endParaRPr lang="en-GB" dirty="0"/>
          </a:p>
        </p:txBody>
      </p:sp>
    </p:spTree>
    <p:extLst>
      <p:ext uri="{BB962C8B-B14F-4D97-AF65-F5344CB8AC3E}">
        <p14:creationId xmlns:p14="http://schemas.microsoft.com/office/powerpoint/2010/main" xmlns="" val="160189055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Benjamin Disraeli 3</a:t>
            </a:r>
            <a:endParaRPr lang="en-GB" dirty="0"/>
          </a:p>
        </p:txBody>
      </p:sp>
      <p:sp>
        <p:nvSpPr>
          <p:cNvPr id="3" name="Content Placeholder 2"/>
          <p:cNvSpPr>
            <a:spLocks noGrp="1"/>
          </p:cNvSpPr>
          <p:nvPr>
            <p:ph idx="1"/>
          </p:nvPr>
        </p:nvSpPr>
        <p:spPr/>
        <p:txBody>
          <a:bodyPr>
            <a:normAutofit fontScale="70000" lnSpcReduction="20000"/>
          </a:bodyPr>
          <a:lstStyle/>
          <a:p>
            <a:r>
              <a:rPr lang="en-GB" dirty="0" smtClean="0"/>
              <a:t>In 1852 Lord John Russell, the leader of the Whig government, resigned. Lord Derby, the new Prime Minister, appointed Disraeli as his Chancellor of the Exchequer. This period of power only lasted a few months.</a:t>
            </a:r>
          </a:p>
          <a:p>
            <a:r>
              <a:rPr lang="en-GB" dirty="0" smtClean="0"/>
              <a:t>Lord Derby became Prime Minister again in 1858 and once again Disraeli was appointed as Chancellor of the Exchequer. </a:t>
            </a:r>
          </a:p>
          <a:p>
            <a:r>
              <a:rPr lang="en-GB" dirty="0" smtClean="0"/>
              <a:t>He also became leader of the House of Commons and was responsible for the introduction of measures to reform parliament.</a:t>
            </a:r>
          </a:p>
          <a:p>
            <a:r>
              <a:rPr lang="en-GB" dirty="0" smtClean="0"/>
              <a:t>In February, 1858, Disraeli proposed the equalization of the town and county franchise. This would have resulted in some men in towns losing the vote and was opposed by the Liberals. </a:t>
            </a:r>
          </a:p>
          <a:p>
            <a:r>
              <a:rPr lang="en-GB" dirty="0" smtClean="0"/>
              <a:t>An amendment proposed by Lord John Russell "condemning this disfranchisement" was passed by 330 to 291.</a:t>
            </a:r>
          </a:p>
          <a:p>
            <a:endParaRPr lang="en-GB" dirty="0"/>
          </a:p>
        </p:txBody>
      </p:sp>
    </p:spTree>
    <p:extLst>
      <p:ext uri="{BB962C8B-B14F-4D97-AF65-F5344CB8AC3E}">
        <p14:creationId xmlns:p14="http://schemas.microsoft.com/office/powerpoint/2010/main" xmlns="" val="195971870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Benjamin Disraeli 4</a:t>
            </a:r>
            <a:endParaRPr lang="en-GB" dirty="0"/>
          </a:p>
        </p:txBody>
      </p:sp>
      <p:sp>
        <p:nvSpPr>
          <p:cNvPr id="3" name="Content Placeholder 2"/>
          <p:cNvSpPr>
            <a:spLocks noGrp="1"/>
          </p:cNvSpPr>
          <p:nvPr>
            <p:ph idx="1"/>
          </p:nvPr>
        </p:nvSpPr>
        <p:spPr/>
        <p:txBody>
          <a:bodyPr>
            <a:normAutofit fontScale="55000" lnSpcReduction="20000"/>
          </a:bodyPr>
          <a:lstStyle/>
          <a:p>
            <a:r>
              <a:rPr lang="en-GB" dirty="0" smtClean="0"/>
              <a:t>In 1859 Lord Palmerston, became Prime Minister. </a:t>
            </a:r>
          </a:p>
          <a:p>
            <a:r>
              <a:rPr lang="en-GB" dirty="0" smtClean="0"/>
              <a:t>It was not until 1866 that Disraeli returned to the cabinet. Once again, Lord Derby appointed Disraeli as his Chancellor of the Exchequer and leader of the House of Commons.</a:t>
            </a:r>
          </a:p>
          <a:p>
            <a:r>
              <a:rPr lang="en-GB" dirty="0" smtClean="0"/>
              <a:t>Some members of the Liberal Party, including William Gladstone, had been in favour of legislation that would have extended the franchise. His attempts to obtain parliamentary reform failed.</a:t>
            </a:r>
          </a:p>
          <a:p>
            <a:r>
              <a:rPr lang="en-GB" dirty="0" smtClean="0"/>
              <a:t>Disraeli was convinced that if the Liberals returned to power, Gladstone was certain to try again. Benjamin Disraeli argued that the Conservatives were in danger of being seen as an anti-reform party. In 1867 Disraeli proposed a new Reform Act. Lord Cranborne (later the Marquis of Salisbury) resigned in protest against this extension of democracy.</a:t>
            </a:r>
          </a:p>
          <a:p>
            <a:r>
              <a:rPr lang="en-GB" dirty="0" smtClean="0"/>
              <a:t>In the House of Commons, Disraeli's proposals were supported by Gladstone and his followers and the measure was passed. </a:t>
            </a:r>
          </a:p>
          <a:p>
            <a:r>
              <a:rPr lang="en-GB" dirty="0" smtClean="0"/>
              <a:t>The 1867 Reform Act gave the vote to every male adult householder living in a borough constituency. Male lodgers paying £10 for unfurnished rooms were also granted the vote. This gave the vote to about 1,500,000 men.</a:t>
            </a:r>
          </a:p>
          <a:p>
            <a:endParaRPr lang="en-GB" dirty="0"/>
          </a:p>
        </p:txBody>
      </p:sp>
    </p:spTree>
    <p:extLst>
      <p:ext uri="{BB962C8B-B14F-4D97-AF65-F5344CB8AC3E}">
        <p14:creationId xmlns:p14="http://schemas.microsoft.com/office/powerpoint/2010/main" xmlns="" val="156964631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16632"/>
            <a:ext cx="8229600" cy="864096"/>
          </a:xfrm>
        </p:spPr>
        <p:txBody>
          <a:bodyPr/>
          <a:lstStyle/>
          <a:p>
            <a:r>
              <a:rPr lang="en-GB" smtClean="0"/>
              <a:t>Benjamin Disraeli 5</a:t>
            </a:r>
            <a:endParaRPr lang="en-GB"/>
          </a:p>
        </p:txBody>
      </p:sp>
      <p:sp>
        <p:nvSpPr>
          <p:cNvPr id="3" name="Content Placeholder 2"/>
          <p:cNvSpPr>
            <a:spLocks noGrp="1"/>
          </p:cNvSpPr>
          <p:nvPr>
            <p:ph idx="1"/>
          </p:nvPr>
        </p:nvSpPr>
        <p:spPr>
          <a:xfrm>
            <a:off x="457200" y="1124744"/>
            <a:ext cx="8229600" cy="5001419"/>
          </a:xfrm>
        </p:spPr>
        <p:txBody>
          <a:bodyPr>
            <a:normAutofit fontScale="62500" lnSpcReduction="20000"/>
          </a:bodyPr>
          <a:lstStyle/>
          <a:p>
            <a:r>
              <a:rPr lang="en-GB" dirty="0" smtClean="0"/>
              <a:t>In 1868 Lord Derby resigned and Benjamin Disraeli became the new Prime Minister.</a:t>
            </a:r>
          </a:p>
          <a:p>
            <a:r>
              <a:rPr lang="en-GB" dirty="0" smtClean="0"/>
              <a:t>He commented “Yea, I </a:t>
            </a:r>
            <a:r>
              <a:rPr lang="en-GB" dirty="0"/>
              <a:t>have climbed to the top of the greasy </a:t>
            </a:r>
            <a:r>
              <a:rPr lang="en-GB" dirty="0" smtClean="0"/>
              <a:t>pole”.</a:t>
            </a:r>
          </a:p>
          <a:p>
            <a:r>
              <a:rPr lang="en-GB" dirty="0" smtClean="0"/>
              <a:t>However, in the1868 General Election that followed, the Liberals were returned to power with a majority of 170.</a:t>
            </a:r>
          </a:p>
          <a:p>
            <a:r>
              <a:rPr lang="en-GB" dirty="0" smtClean="0"/>
              <a:t>Disraeli and the Conservative Party won the 1874 General Election. It was the first time since 1841 that the Tories in the House of Commons had a clear majority. </a:t>
            </a:r>
          </a:p>
          <a:p>
            <a:r>
              <a:rPr lang="en-GB" dirty="0" smtClean="0"/>
              <a:t>Social reforms passed by the Disraeli government included: the Artisans Dwellings Act (1875), the Public Health Act (1875), the Pure Food and Drugs Act (1875).</a:t>
            </a:r>
          </a:p>
          <a:p>
            <a:r>
              <a:rPr lang="en-GB" dirty="0" smtClean="0"/>
              <a:t>Disraeli also introduced measures to protect workers such as the 1874 Factory Act and the Climbing Boys Act (1875). </a:t>
            </a:r>
          </a:p>
          <a:p>
            <a:r>
              <a:rPr lang="en-GB" dirty="0" smtClean="0"/>
              <a:t>Disraeli also kept his promise to improve the legal position of trade unions. The Conspiracy and Protection of Property Act (1875) allowed peaceful picketing and the Employers and Workmen Act (1878) enabled workers to sue employers in the civil courts if they broke legally agreed contracts.</a:t>
            </a:r>
          </a:p>
          <a:p>
            <a:endParaRPr lang="en-GB" dirty="0"/>
          </a:p>
        </p:txBody>
      </p:sp>
    </p:spTree>
    <p:extLst>
      <p:ext uri="{BB962C8B-B14F-4D97-AF65-F5344CB8AC3E}">
        <p14:creationId xmlns:p14="http://schemas.microsoft.com/office/powerpoint/2010/main" xmlns="" val="9973883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6632"/>
            <a:ext cx="8229600" cy="720080"/>
          </a:xfrm>
        </p:spPr>
        <p:txBody>
          <a:bodyPr>
            <a:normAutofit fontScale="90000"/>
          </a:bodyPr>
          <a:lstStyle/>
          <a:p>
            <a:r>
              <a:rPr lang="en-GB" dirty="0" smtClean="0"/>
              <a:t>Benjamin Disraeli 6</a:t>
            </a:r>
            <a:endParaRPr lang="en-GB" dirty="0"/>
          </a:p>
        </p:txBody>
      </p:sp>
      <p:sp>
        <p:nvSpPr>
          <p:cNvPr id="3" name="Content Placeholder 2"/>
          <p:cNvSpPr>
            <a:spLocks noGrp="1"/>
          </p:cNvSpPr>
          <p:nvPr>
            <p:ph sz="half" idx="1"/>
          </p:nvPr>
        </p:nvSpPr>
        <p:spPr>
          <a:xfrm>
            <a:off x="179512" y="836712"/>
            <a:ext cx="4752528" cy="5832648"/>
          </a:xfrm>
        </p:spPr>
        <p:txBody>
          <a:bodyPr>
            <a:normAutofit fontScale="62500" lnSpcReduction="20000"/>
          </a:bodyPr>
          <a:lstStyle/>
          <a:p>
            <a:r>
              <a:rPr lang="en-GB" dirty="0" smtClean="0"/>
              <a:t>Unlike William Gladstone, Disraeli got on very well with Queen Victoria. She approved of Disraeli's imperialist views and his desire to make Britain the most powerful nation in the world. In 1876 Victoria agreed to his suggestion that she should accept the title of Empress of India.</a:t>
            </a:r>
          </a:p>
          <a:p>
            <a:r>
              <a:rPr lang="en-GB" dirty="0" smtClean="0"/>
              <a:t>In August 1876 Queen Victoria granted Disraeli the title Lord Beaconsfield. Disraeli now left the House of Commons but continued as Prime Minister and now used the House of Lords to explain his government's policies. At the Congress of Berlin in 1878 Disraeli gained great acclaim for his success in limiting Russia's power in the Balkans.</a:t>
            </a:r>
          </a:p>
          <a:p>
            <a:r>
              <a:rPr lang="en-GB" dirty="0" smtClean="0"/>
              <a:t>The Liberals defeated the Conservatives in the 1880 General Election and Disraeli decided to retire from politics. </a:t>
            </a:r>
          </a:p>
          <a:p>
            <a:r>
              <a:rPr lang="en-GB" dirty="0" smtClean="0"/>
              <a:t>Disraeli hoped to spend his retirement writing novels but soon after the publication of Endymion (1880) he became very ill. </a:t>
            </a:r>
          </a:p>
          <a:p>
            <a:r>
              <a:rPr lang="en-GB" dirty="0" smtClean="0"/>
              <a:t>Benjamin Disraeli died on 19th April, 1881.</a:t>
            </a:r>
          </a:p>
          <a:p>
            <a:endParaRPr lang="en-GB" dirty="0"/>
          </a:p>
        </p:txBody>
      </p:sp>
      <p:pic>
        <p:nvPicPr>
          <p:cNvPr id="5" name="Content Placeholder 4"/>
          <p:cNvPicPr>
            <a:picLocks noGrp="1" noChangeAspect="1"/>
          </p:cNvPicPr>
          <p:nvPr>
            <p:ph sz="half" idx="2"/>
          </p:nvPr>
        </p:nvPicPr>
        <p:blipFill>
          <a:blip r:embed="rId2" cstate="print">
            <a:extLst>
              <a:ext uri="{28A0092B-C50C-407E-A947-70E740481C1C}">
                <a14:useLocalDpi xmlns:a14="http://schemas.microsoft.com/office/drawing/2010/main" xmlns="" val="0"/>
              </a:ext>
            </a:extLst>
          </a:blip>
          <a:stretch>
            <a:fillRect/>
          </a:stretch>
        </p:blipFill>
        <p:spPr>
          <a:xfrm>
            <a:off x="4973960" y="764704"/>
            <a:ext cx="4170040" cy="5521710"/>
          </a:xfrm>
        </p:spPr>
      </p:pic>
      <p:sp>
        <p:nvSpPr>
          <p:cNvPr id="6" name="TextBox 5"/>
          <p:cNvSpPr txBox="1"/>
          <p:nvPr/>
        </p:nvSpPr>
        <p:spPr>
          <a:xfrm>
            <a:off x="6228184" y="6381328"/>
            <a:ext cx="1512168" cy="369332"/>
          </a:xfrm>
          <a:prstGeom prst="rect">
            <a:avLst/>
          </a:prstGeom>
          <a:noFill/>
        </p:spPr>
        <p:txBody>
          <a:bodyPr wrap="square" rtlCol="0">
            <a:spAutoFit/>
          </a:bodyPr>
          <a:lstStyle/>
          <a:p>
            <a:r>
              <a:rPr lang="en-GB" dirty="0" smtClean="0"/>
              <a:t>1880-1</a:t>
            </a:r>
            <a:endParaRPr lang="en-GB" dirty="0"/>
          </a:p>
        </p:txBody>
      </p:sp>
    </p:spTree>
    <p:extLst>
      <p:ext uri="{BB962C8B-B14F-4D97-AF65-F5344CB8AC3E}">
        <p14:creationId xmlns:p14="http://schemas.microsoft.com/office/powerpoint/2010/main" xmlns="" val="188595737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TotalTime>
  <Words>1201</Words>
  <Application>Microsoft Office PowerPoint</Application>
  <PresentationFormat>On-screen Show (4:3)</PresentationFormat>
  <Paragraphs>66</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Disraeli</vt:lpstr>
      <vt:lpstr>Two Portraits Benjamin Disraeli</vt:lpstr>
      <vt:lpstr>Two Portraits  William Gladstone</vt:lpstr>
      <vt:lpstr>Benjamin Disraeli 1804-81 1</vt:lpstr>
      <vt:lpstr>Benjamin Disraeli 2</vt:lpstr>
      <vt:lpstr>Benjamin Disraeli 3</vt:lpstr>
      <vt:lpstr>Benjamin Disraeli 4</vt:lpstr>
      <vt:lpstr>Benjamin Disraeli 5</vt:lpstr>
      <vt:lpstr>Benjamin Disraeli 6</vt:lpstr>
      <vt:lpstr>Hughenden Manor</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Disraeli</dc:title>
  <dc:creator>Michael Allen</dc:creator>
  <cp:lastModifiedBy>Michael Allen</cp:lastModifiedBy>
  <cp:revision>1</cp:revision>
  <dcterms:created xsi:type="dcterms:W3CDTF">2017-02-25T14:28:35Z</dcterms:created>
  <dcterms:modified xsi:type="dcterms:W3CDTF">2017-02-25T14:44:01Z</dcterms:modified>
</cp:coreProperties>
</file>