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88" r:id="rId16"/>
    <p:sldId id="289" r:id="rId17"/>
    <p:sldId id="290" r:id="rId18"/>
    <p:sldId id="291" r:id="rId19"/>
    <p:sldId id="292" r:id="rId20"/>
    <p:sldId id="271" r:id="rId21"/>
    <p:sldId id="272" r:id="rId22"/>
    <p:sldId id="273" r:id="rId23"/>
    <p:sldId id="274" r:id="rId24"/>
    <p:sldId id="276" r:id="rId25"/>
    <p:sldId id="277" r:id="rId26"/>
    <p:sldId id="278" r:id="rId27"/>
    <p:sldId id="279" r:id="rId28"/>
    <p:sldId id="280" r:id="rId29"/>
    <p:sldId id="281" r:id="rId30"/>
    <p:sldId id="283" r:id="rId31"/>
    <p:sldId id="284" r:id="rId32"/>
    <p:sldId id="282"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1"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3DE83-21F7-4D8D-A510-7CF5F612BD83}" type="datetimeFigureOut">
              <a:rPr lang="en-GB" smtClean="0"/>
              <a:t>24/06/2015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A2AFE-6AC9-4076-820B-A49B2BA50102}" type="slidenum">
              <a:rPr lang="en-GB" smtClean="0"/>
              <a:t>‹#›</a:t>
            </a:fld>
            <a:endParaRPr lang="en-GB" dirty="0"/>
          </a:p>
        </p:txBody>
      </p:sp>
    </p:spTree>
    <p:extLst>
      <p:ext uri="{BB962C8B-B14F-4D97-AF65-F5344CB8AC3E}">
        <p14:creationId xmlns:p14="http://schemas.microsoft.com/office/powerpoint/2010/main" val="16614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Reserved areas</a:t>
            </a:r>
          </a:p>
          <a:p>
            <a:r>
              <a:rPr lang="en-GB" sz="1200" dirty="0" smtClean="0"/>
              <a:t>the constitution</a:t>
            </a:r>
          </a:p>
          <a:p>
            <a:r>
              <a:rPr lang="en-GB" sz="1200" dirty="0" smtClean="0"/>
              <a:t>defence and national security</a:t>
            </a:r>
          </a:p>
          <a:p>
            <a:r>
              <a:rPr lang="en-GB" sz="1200" dirty="0" smtClean="0"/>
              <a:t>fiscal, economic and monetary system</a:t>
            </a:r>
          </a:p>
          <a:p>
            <a:r>
              <a:rPr lang="en-GB" sz="1200" dirty="0" smtClean="0"/>
              <a:t>trade and industry, including competition and customer protection</a:t>
            </a:r>
          </a:p>
          <a:p>
            <a:r>
              <a:rPr lang="en-GB" sz="1200" dirty="0" smtClean="0"/>
              <a:t>transport (not particular to Scotland) including railways, transport safety and regulation</a:t>
            </a:r>
          </a:p>
          <a:p>
            <a:r>
              <a:rPr lang="en-GB" sz="1200" dirty="0" smtClean="0"/>
              <a:t>social security</a:t>
            </a:r>
          </a:p>
          <a:p>
            <a:r>
              <a:rPr lang="en-GB" sz="1200" dirty="0" smtClean="0"/>
              <a:t>medical ethics: abortion; human fertilisation and embryology; genetics;</a:t>
            </a:r>
          </a:p>
          <a:p>
            <a:r>
              <a:rPr lang="en-GB" sz="1200" dirty="0" smtClean="0"/>
              <a:t>xenotransplantation and vivisection.</a:t>
            </a:r>
          </a:p>
          <a:p>
            <a:r>
              <a:rPr lang="en-GB" sz="1200" dirty="0" smtClean="0"/>
              <a:t>broadcasting</a:t>
            </a:r>
          </a:p>
          <a:p>
            <a:r>
              <a:rPr lang="en-GB" sz="1200" dirty="0" smtClean="0"/>
              <a:t>foreign affairs</a:t>
            </a:r>
          </a:p>
          <a:p>
            <a:r>
              <a:rPr lang="en-GB" sz="1200" dirty="0" smtClean="0"/>
              <a:t>the civil service</a:t>
            </a:r>
          </a:p>
          <a:p>
            <a:r>
              <a:rPr lang="en-GB" sz="1200" dirty="0" smtClean="0"/>
              <a:t>immigration and nationality</a:t>
            </a:r>
          </a:p>
          <a:p>
            <a:r>
              <a:rPr lang="en-GB" sz="1200" dirty="0" smtClean="0"/>
              <a:t>energy: electricity, coal, oil, gas, nuclear energy</a:t>
            </a:r>
          </a:p>
          <a:p>
            <a:r>
              <a:rPr lang="en-GB" sz="1200" dirty="0" smtClean="0"/>
              <a:t>employment</a:t>
            </a:r>
          </a:p>
          <a:p>
            <a:r>
              <a:rPr lang="en-GB" sz="1200" dirty="0" smtClean="0"/>
              <a:t>equal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84A2AFE-6AC9-4076-820B-A49B2BA50102}" type="slidenum">
              <a:rPr lang="en-GB" smtClean="0"/>
              <a:t>13</a:t>
            </a:fld>
            <a:endParaRPr lang="en-GB" dirty="0"/>
          </a:p>
        </p:txBody>
      </p:sp>
    </p:spTree>
    <p:extLst>
      <p:ext uri="{BB962C8B-B14F-4D97-AF65-F5344CB8AC3E}">
        <p14:creationId xmlns:p14="http://schemas.microsoft.com/office/powerpoint/2010/main" val="197286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Reserved areas</a:t>
            </a:r>
          </a:p>
          <a:p>
            <a:r>
              <a:rPr lang="en-GB" sz="1200" dirty="0" smtClean="0"/>
              <a:t>the constitution</a:t>
            </a:r>
          </a:p>
          <a:p>
            <a:r>
              <a:rPr lang="en-GB" sz="1200" dirty="0" smtClean="0"/>
              <a:t>defence and national security</a:t>
            </a:r>
          </a:p>
          <a:p>
            <a:r>
              <a:rPr lang="en-GB" sz="1200" dirty="0" smtClean="0"/>
              <a:t>fiscal, economic and monetary system</a:t>
            </a:r>
          </a:p>
          <a:p>
            <a:r>
              <a:rPr lang="en-GB" sz="1200" dirty="0" smtClean="0"/>
              <a:t>trade and industry, including competition and customer protection</a:t>
            </a:r>
          </a:p>
          <a:p>
            <a:r>
              <a:rPr lang="en-GB" sz="1200" dirty="0" smtClean="0"/>
              <a:t>transport (not particular to Scotland) including railways, transport safety and regulation</a:t>
            </a:r>
          </a:p>
          <a:p>
            <a:r>
              <a:rPr lang="en-GB" sz="1200" dirty="0" smtClean="0"/>
              <a:t>social security</a:t>
            </a:r>
          </a:p>
          <a:p>
            <a:r>
              <a:rPr lang="en-GB" sz="1200" dirty="0" smtClean="0"/>
              <a:t>medical ethics: abortion; human fertilisation and embryology; genetics;</a:t>
            </a:r>
          </a:p>
          <a:p>
            <a:r>
              <a:rPr lang="en-GB" sz="1200" dirty="0" smtClean="0"/>
              <a:t>xenotransplantation and vivisection.</a:t>
            </a:r>
          </a:p>
          <a:p>
            <a:r>
              <a:rPr lang="en-GB" sz="1200" dirty="0" smtClean="0"/>
              <a:t>broadcasting</a:t>
            </a:r>
          </a:p>
          <a:p>
            <a:r>
              <a:rPr lang="en-GB" sz="1200" dirty="0" smtClean="0"/>
              <a:t>foreign affairs</a:t>
            </a:r>
          </a:p>
          <a:p>
            <a:r>
              <a:rPr lang="en-GB" sz="1200" dirty="0" smtClean="0"/>
              <a:t>the civil service</a:t>
            </a:r>
          </a:p>
          <a:p>
            <a:r>
              <a:rPr lang="en-GB" sz="1200" dirty="0" smtClean="0"/>
              <a:t>immigration and nationality</a:t>
            </a:r>
          </a:p>
          <a:p>
            <a:r>
              <a:rPr lang="en-GB" sz="1200" dirty="0" smtClean="0"/>
              <a:t>energy: electricity, coal, oil, gas, nuclear energy</a:t>
            </a:r>
          </a:p>
          <a:p>
            <a:r>
              <a:rPr lang="en-GB" sz="1200" dirty="0" smtClean="0"/>
              <a:t>employment</a:t>
            </a:r>
          </a:p>
          <a:p>
            <a:r>
              <a:rPr lang="en-GB" sz="1200" dirty="0" smtClean="0"/>
              <a:t>equal opportunities</a:t>
            </a:r>
          </a:p>
        </p:txBody>
      </p:sp>
      <p:sp>
        <p:nvSpPr>
          <p:cNvPr id="4" name="Slide Number Placeholder 3"/>
          <p:cNvSpPr>
            <a:spLocks noGrp="1"/>
          </p:cNvSpPr>
          <p:nvPr>
            <p:ph type="sldNum" sz="quarter" idx="10"/>
          </p:nvPr>
        </p:nvSpPr>
        <p:spPr/>
        <p:txBody>
          <a:bodyPr/>
          <a:lstStyle/>
          <a:p>
            <a:fld id="{784A2AFE-6AC9-4076-820B-A49B2BA50102}" type="slidenum">
              <a:rPr lang="en-GB" smtClean="0"/>
              <a:t>22</a:t>
            </a:fld>
            <a:endParaRPr lang="en-GB" dirty="0"/>
          </a:p>
        </p:txBody>
      </p:sp>
    </p:spTree>
    <p:extLst>
      <p:ext uri="{BB962C8B-B14F-4D97-AF65-F5344CB8AC3E}">
        <p14:creationId xmlns:p14="http://schemas.microsoft.com/office/powerpoint/2010/main" val="309960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Crown</a:t>
            </a:r>
          </a:p>
          <a:p>
            <a:r>
              <a:rPr lang="en-GB" sz="1200" b="0" i="0" u="none" strike="noStrike" kern="1200" baseline="0" dirty="0" smtClean="0">
                <a:solidFill>
                  <a:schemeClr val="tx1"/>
                </a:solidFill>
                <a:latin typeface="+mn-lt"/>
                <a:ea typeface="+mn-ea"/>
                <a:cs typeface="+mn-cs"/>
              </a:rPr>
              <a:t>• parliamentary elections, and Assembly elections including the franchise</a:t>
            </a:r>
          </a:p>
          <a:p>
            <a:r>
              <a:rPr lang="en-GB" sz="1200" b="0" i="0" u="none" strike="noStrike" kern="1200" baseline="0" dirty="0" smtClean="0">
                <a:solidFill>
                  <a:schemeClr val="tx1"/>
                </a:solidFill>
                <a:latin typeface="+mn-lt"/>
                <a:ea typeface="+mn-ea"/>
                <a:cs typeface="+mn-cs"/>
              </a:rPr>
              <a:t>• international relations</a:t>
            </a:r>
          </a:p>
          <a:p>
            <a:r>
              <a:rPr lang="en-GB" sz="1200" b="0" i="0" u="none" strike="noStrike" kern="1200" baseline="0" dirty="0" smtClean="0">
                <a:solidFill>
                  <a:schemeClr val="tx1"/>
                </a:solidFill>
                <a:latin typeface="+mn-lt"/>
                <a:ea typeface="+mn-ea"/>
                <a:cs typeface="+mn-cs"/>
              </a:rPr>
              <a:t>• defence of the realm</a:t>
            </a:r>
          </a:p>
          <a:p>
            <a:r>
              <a:rPr lang="en-GB" sz="1200" b="0" i="0" u="none" strike="noStrike" kern="1200" baseline="0" dirty="0" smtClean="0">
                <a:solidFill>
                  <a:schemeClr val="tx1"/>
                </a:solidFill>
                <a:latin typeface="+mn-lt"/>
                <a:ea typeface="+mn-ea"/>
                <a:cs typeface="+mn-cs"/>
              </a:rPr>
              <a:t>• honours</a:t>
            </a:r>
          </a:p>
          <a:p>
            <a:r>
              <a:rPr lang="en-GB" sz="1200" b="0" i="0" u="none" strike="noStrike" kern="1200" baseline="0" dirty="0" smtClean="0">
                <a:solidFill>
                  <a:schemeClr val="tx1"/>
                </a:solidFill>
                <a:latin typeface="+mn-lt"/>
                <a:ea typeface="+mn-ea"/>
                <a:cs typeface="+mn-cs"/>
              </a:rPr>
              <a:t>• nationality</a:t>
            </a:r>
          </a:p>
          <a:p>
            <a:r>
              <a:rPr lang="en-GB" sz="1200" b="0" i="0" u="none" strike="noStrike" kern="1200" baseline="0" dirty="0" smtClean="0">
                <a:solidFill>
                  <a:schemeClr val="tx1"/>
                </a:solidFill>
                <a:latin typeface="+mn-lt"/>
                <a:ea typeface="+mn-ea"/>
                <a:cs typeface="+mn-cs"/>
              </a:rPr>
              <a:t>• national taxation</a:t>
            </a:r>
          </a:p>
          <a:p>
            <a:r>
              <a:rPr lang="en-GB" sz="1200" b="0" i="0" u="none" strike="noStrike" kern="1200" baseline="0" dirty="0" smtClean="0">
                <a:solidFill>
                  <a:schemeClr val="tx1"/>
                </a:solidFill>
                <a:latin typeface="+mn-lt"/>
                <a:ea typeface="+mn-ea"/>
                <a:cs typeface="+mn-cs"/>
              </a:rPr>
              <a:t>• appointment and removal of judges</a:t>
            </a:r>
          </a:p>
          <a:p>
            <a:r>
              <a:rPr lang="en-GB" sz="1200" b="0" i="0" u="none" strike="noStrike" kern="1200" baseline="0" dirty="0" smtClean="0">
                <a:solidFill>
                  <a:schemeClr val="tx1"/>
                </a:solidFill>
                <a:latin typeface="+mn-lt"/>
                <a:ea typeface="+mn-ea"/>
                <a:cs typeface="+mn-cs"/>
              </a:rPr>
              <a:t>• registration of political parties</a:t>
            </a:r>
          </a:p>
          <a:p>
            <a:r>
              <a:rPr lang="en-GB" sz="1200" b="0" i="0" u="none" strike="noStrike" kern="1200" baseline="0" dirty="0" smtClean="0">
                <a:solidFill>
                  <a:schemeClr val="tx1"/>
                </a:solidFill>
                <a:latin typeface="+mn-lt"/>
                <a:ea typeface="+mn-ea"/>
                <a:cs typeface="+mn-cs"/>
              </a:rPr>
              <a:t>• coinage </a:t>
            </a:r>
            <a:r>
              <a:rPr lang="en-GB" sz="1200" b="0" i="0" u="none" strike="noStrike" kern="1200" baseline="0" dirty="0" err="1" smtClean="0">
                <a:solidFill>
                  <a:schemeClr val="tx1"/>
                </a:solidFill>
                <a:latin typeface="+mn-lt"/>
                <a:ea typeface="+mn-ea"/>
                <a:cs typeface="+mn-cs"/>
              </a:rPr>
              <a:t>etc</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national security</a:t>
            </a:r>
          </a:p>
          <a:p>
            <a:r>
              <a:rPr lang="en-GB" sz="1200" b="0" i="0" u="none" strike="noStrike" kern="1200" baseline="0" dirty="0" smtClean="0">
                <a:solidFill>
                  <a:schemeClr val="tx1"/>
                </a:solidFill>
                <a:latin typeface="+mn-lt"/>
                <a:ea typeface="+mn-ea"/>
                <a:cs typeface="+mn-cs"/>
              </a:rPr>
              <a:t>• nuclear energy and installations</a:t>
            </a:r>
          </a:p>
          <a:p>
            <a:r>
              <a:rPr lang="en-GB" sz="1200" b="0" i="0" u="none" strike="noStrike" kern="1200" baseline="0" dirty="0" smtClean="0">
                <a:solidFill>
                  <a:schemeClr val="tx1"/>
                </a:solidFill>
                <a:latin typeface="+mn-lt"/>
                <a:ea typeface="+mn-ea"/>
                <a:cs typeface="+mn-cs"/>
              </a:rPr>
              <a:t>• regulation of sea fishing outside Northern Ireland</a:t>
            </a:r>
          </a:p>
          <a:p>
            <a:r>
              <a:rPr lang="en-GB" sz="1200" b="0" i="0" u="none" strike="noStrike" kern="1200" baseline="0" dirty="0" smtClean="0">
                <a:solidFill>
                  <a:schemeClr val="tx1"/>
                </a:solidFill>
                <a:latin typeface="+mn-lt"/>
                <a:ea typeface="+mn-ea"/>
                <a:cs typeface="+mn-cs"/>
              </a:rPr>
              <a:t>• provisions dealt with in the Northern Ireland Constitution Act 1973</a:t>
            </a:r>
          </a:p>
          <a:p>
            <a:r>
              <a:rPr lang="en-GB" sz="1200" b="0" i="0" u="none" strike="noStrike" kern="1200" baseline="0" dirty="0" smtClean="0">
                <a:solidFill>
                  <a:schemeClr val="tx1"/>
                </a:solidFill>
                <a:latin typeface="+mn-lt"/>
                <a:ea typeface="+mn-ea"/>
                <a:cs typeface="+mn-cs"/>
              </a:rPr>
              <a:t>• the subject matter of the </a:t>
            </a:r>
            <a:r>
              <a:rPr lang="en-GB" sz="1200" b="0" i="1" u="none" strike="noStrike" kern="1200" baseline="0" dirty="0" smtClean="0">
                <a:solidFill>
                  <a:schemeClr val="tx1"/>
                </a:solidFill>
                <a:latin typeface="+mn-lt"/>
                <a:ea typeface="+mn-ea"/>
                <a:cs typeface="+mn-cs"/>
              </a:rPr>
              <a:t>Northern Ireland Act 1998 </a:t>
            </a:r>
            <a:r>
              <a:rPr lang="en-GB" sz="1200" b="0" i="0" u="none" strike="noStrike" kern="1200" baseline="0" dirty="0" smtClean="0">
                <a:solidFill>
                  <a:schemeClr val="tx1"/>
                </a:solidFill>
                <a:latin typeface="+mn-lt"/>
                <a:ea typeface="+mn-ea"/>
                <a:cs typeface="+mn-cs"/>
              </a:rPr>
              <a:t>with specified exceptions</a:t>
            </a:r>
            <a:endParaRPr lang="en-GB" dirty="0"/>
          </a:p>
        </p:txBody>
      </p:sp>
      <p:sp>
        <p:nvSpPr>
          <p:cNvPr id="4" name="Slide Number Placeholder 3"/>
          <p:cNvSpPr>
            <a:spLocks noGrp="1"/>
          </p:cNvSpPr>
          <p:nvPr>
            <p:ph type="sldNum" sz="quarter" idx="10"/>
          </p:nvPr>
        </p:nvSpPr>
        <p:spPr/>
        <p:txBody>
          <a:bodyPr/>
          <a:lstStyle/>
          <a:p>
            <a:fld id="{784A2AFE-6AC9-4076-820B-A49B2BA50102}" type="slidenum">
              <a:rPr lang="en-GB" smtClean="0"/>
              <a:t>32</a:t>
            </a:fld>
            <a:endParaRPr lang="en-GB" dirty="0"/>
          </a:p>
        </p:txBody>
      </p:sp>
    </p:spTree>
    <p:extLst>
      <p:ext uri="{BB962C8B-B14F-4D97-AF65-F5344CB8AC3E}">
        <p14:creationId xmlns:p14="http://schemas.microsoft.com/office/powerpoint/2010/main" val="245007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20747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54299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249613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88770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231604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157762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372533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251046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65909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353379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194F1-C55D-49E5-8200-2004E9F0A93C}" type="datetimeFigureOut">
              <a:rPr lang="en-GB" smtClean="0"/>
              <a:t>24/06/2015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C980A6-B69B-4CFE-A450-BD61874F830C}" type="slidenum">
              <a:rPr lang="en-GB" smtClean="0"/>
              <a:t>‹#›</a:t>
            </a:fld>
            <a:endParaRPr lang="en-GB" dirty="0"/>
          </a:p>
        </p:txBody>
      </p:sp>
    </p:spTree>
    <p:extLst>
      <p:ext uri="{BB962C8B-B14F-4D97-AF65-F5344CB8AC3E}">
        <p14:creationId xmlns:p14="http://schemas.microsoft.com/office/powerpoint/2010/main" val="2221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194F1-C55D-49E5-8200-2004E9F0A93C}" type="datetimeFigureOut">
              <a:rPr lang="en-GB" smtClean="0"/>
              <a:t>24/06/2015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980A6-B69B-4CFE-A450-BD61874F830C}" type="slidenum">
              <a:rPr lang="en-GB" smtClean="0"/>
              <a:t>‹#›</a:t>
            </a:fld>
            <a:endParaRPr lang="en-GB" dirty="0"/>
          </a:p>
        </p:txBody>
      </p:sp>
    </p:spTree>
    <p:extLst>
      <p:ext uri="{BB962C8B-B14F-4D97-AF65-F5344CB8AC3E}">
        <p14:creationId xmlns:p14="http://schemas.microsoft.com/office/powerpoint/2010/main" val="163647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588224" cy="1470025"/>
          </a:xfrm>
        </p:spPr>
        <p:txBody>
          <a:bodyPr/>
          <a:lstStyle/>
          <a:p>
            <a:r>
              <a:rPr lang="en-GB" b="1" dirty="0" smtClean="0"/>
              <a:t>Devolution</a:t>
            </a:r>
            <a:endParaRPr lang="en-GB" b="1" dirty="0"/>
          </a:p>
        </p:txBody>
      </p:sp>
      <p:sp>
        <p:nvSpPr>
          <p:cNvPr id="3" name="Subtitle 2"/>
          <p:cNvSpPr>
            <a:spLocks noGrp="1"/>
          </p:cNvSpPr>
          <p:nvPr>
            <p:ph type="subTitle" idx="1"/>
          </p:nvPr>
        </p:nvSpPr>
        <p:spPr>
          <a:xfrm>
            <a:off x="251520" y="1988840"/>
            <a:ext cx="6400800" cy="1752600"/>
          </a:xfrm>
        </p:spPr>
        <p:txBody>
          <a:bodyPr/>
          <a:lstStyle/>
          <a:p>
            <a:r>
              <a:rPr lang="en-GB" b="1" dirty="0" smtClean="0">
                <a:solidFill>
                  <a:schemeClr val="tx1"/>
                </a:solidFill>
              </a:rPr>
              <a:t>By</a:t>
            </a:r>
          </a:p>
          <a:p>
            <a:r>
              <a:rPr lang="en-GB" b="1" dirty="0" smtClean="0">
                <a:solidFill>
                  <a:schemeClr val="tx1"/>
                </a:solidFill>
              </a:rPr>
              <a:t>Mike Allen</a:t>
            </a:r>
            <a:endParaRPr lang="en-GB" b="1" dirty="0">
              <a:solidFill>
                <a:schemeClr val="tx1"/>
              </a:solidFill>
            </a:endParaRPr>
          </a:p>
        </p:txBody>
      </p:sp>
    </p:spTree>
    <p:extLst>
      <p:ext uri="{BB962C8B-B14F-4D97-AF65-F5344CB8AC3E}">
        <p14:creationId xmlns:p14="http://schemas.microsoft.com/office/powerpoint/2010/main" val="412992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Devolution as an issue 3</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Labour government tried to implement its manifesto promise.</a:t>
            </a:r>
          </a:p>
          <a:p>
            <a:r>
              <a:rPr lang="en-GB" dirty="0" smtClean="0"/>
              <a:t>2 acts were to give legislative devolution to Scotland and executive devolution to Wales with referendums to be held before the schemes were put into place.</a:t>
            </a:r>
          </a:p>
          <a:p>
            <a:r>
              <a:rPr lang="en-GB" dirty="0" smtClean="0"/>
              <a:t> Opponents of the bills passed amendments that 40% of the electorate had to vote in favour for devolution to be put into operation.</a:t>
            </a:r>
          </a:p>
          <a:p>
            <a:r>
              <a:rPr lang="en-GB" dirty="0" smtClean="0"/>
              <a:t> 1979 March 2</a:t>
            </a:r>
            <a:r>
              <a:rPr lang="en-GB" baseline="30000" dirty="0" smtClean="0"/>
              <a:t>nd</a:t>
            </a:r>
            <a:r>
              <a:rPr lang="en-GB" dirty="0" smtClean="0"/>
              <a:t> Referendums</a:t>
            </a:r>
          </a:p>
          <a:p>
            <a:pPr>
              <a:tabLst>
                <a:tab pos="1438275" algn="l"/>
              </a:tabLst>
            </a:pPr>
            <a:r>
              <a:rPr lang="en-GB" dirty="0" smtClean="0"/>
              <a:t>Scotland YES 1,230,937 (32.9% of the electorate) turnout 64%</a:t>
            </a:r>
            <a:br>
              <a:rPr lang="en-GB" dirty="0" smtClean="0"/>
            </a:br>
            <a:r>
              <a:rPr lang="en-GB" dirty="0" smtClean="0"/>
              <a:t>                NO 1,153,502 (30.8% of the electorate)</a:t>
            </a:r>
          </a:p>
          <a:p>
            <a:pPr>
              <a:tabLst>
                <a:tab pos="1074738" algn="l"/>
              </a:tabLst>
            </a:pPr>
            <a:r>
              <a:rPr lang="en-GB" dirty="0" smtClean="0"/>
              <a:t>Wales YES 243,048 (11.9% of the electorate) turnout 59%</a:t>
            </a:r>
            <a:br>
              <a:rPr lang="en-GB" dirty="0" smtClean="0"/>
            </a:br>
            <a:r>
              <a:rPr lang="en-GB" dirty="0" smtClean="0"/>
              <a:t>	NO  956,330 (46.9% of the electorate)</a:t>
            </a:r>
          </a:p>
          <a:p>
            <a:pPr>
              <a:tabLst>
                <a:tab pos="1074738" algn="l"/>
              </a:tabLst>
            </a:pPr>
            <a:r>
              <a:rPr lang="en-GB" dirty="0" smtClean="0"/>
              <a:t>The Labour government could not go ahead with Scottish devolution.  The SNP withdrew its support for Labour and voted against the government on the vote of No Confidence in 1979 which produced the 1979 general election and a Conservative government.</a:t>
            </a:r>
          </a:p>
          <a:p>
            <a:endParaRPr lang="en-GB" dirty="0"/>
          </a:p>
        </p:txBody>
      </p:sp>
    </p:spTree>
    <p:extLst>
      <p:ext uri="{BB962C8B-B14F-4D97-AF65-F5344CB8AC3E}">
        <p14:creationId xmlns:p14="http://schemas.microsoft.com/office/powerpoint/2010/main" val="5269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Devolution as an issue 4</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Conservatives have been a Unionist party since the 19</a:t>
            </a:r>
            <a:r>
              <a:rPr lang="en-GB" baseline="30000" dirty="0" smtClean="0"/>
              <a:t>th</a:t>
            </a:r>
            <a:r>
              <a:rPr lang="en-GB" dirty="0" smtClean="0"/>
              <a:t> century and fairly consistently opposed devolution, though in 1968 Heath gave a pledge to investigate devolution for Scotland but nothing was done during his administration 1970-74.</a:t>
            </a:r>
          </a:p>
          <a:p>
            <a:r>
              <a:rPr lang="en-GB" dirty="0" smtClean="0"/>
              <a:t>The Conservatives were opposed to devolution 1979-1997</a:t>
            </a:r>
          </a:p>
          <a:p>
            <a:r>
              <a:rPr lang="en-GB" dirty="0" smtClean="0"/>
              <a:t>Labour kept the policy of devolution throughout the Conservative governments 1979-97.</a:t>
            </a:r>
          </a:p>
          <a:p>
            <a:r>
              <a:rPr lang="en-GB" dirty="0" smtClean="0"/>
              <a:t>After their victory in 1997 the Labour government implemented their policy.  They held referendums for Scotland and Wales</a:t>
            </a:r>
          </a:p>
          <a:p>
            <a:r>
              <a:rPr lang="en-GB" dirty="0" smtClean="0"/>
              <a:t>The Scottish Referendum on devolution took place on 11 September 1997. The turnout was 60.4% of the electorate, 74.3% of voters voted for a Scottish Parliament and 60.2% voted for tax raising powers.</a:t>
            </a:r>
          </a:p>
          <a:p>
            <a:endParaRPr lang="en-GB" dirty="0"/>
          </a:p>
        </p:txBody>
      </p:sp>
    </p:spTree>
    <p:extLst>
      <p:ext uri="{BB962C8B-B14F-4D97-AF65-F5344CB8AC3E}">
        <p14:creationId xmlns:p14="http://schemas.microsoft.com/office/powerpoint/2010/main" val="335328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936104"/>
          </a:xfrm>
        </p:spPr>
        <p:txBody>
          <a:bodyPr/>
          <a:lstStyle/>
          <a:p>
            <a:r>
              <a:rPr lang="en-GB" dirty="0" smtClean="0"/>
              <a:t>Devolution in Scotland</a:t>
            </a:r>
            <a:endParaRPr lang="en-GB" dirty="0"/>
          </a:p>
        </p:txBody>
      </p:sp>
      <p:sp>
        <p:nvSpPr>
          <p:cNvPr id="3" name="Content Placeholder 2"/>
          <p:cNvSpPr>
            <a:spLocks noGrp="1"/>
          </p:cNvSpPr>
          <p:nvPr>
            <p:ph sz="half" idx="1"/>
          </p:nvPr>
        </p:nvSpPr>
        <p:spPr>
          <a:xfrm>
            <a:off x="179512" y="908720"/>
            <a:ext cx="4316288" cy="5760640"/>
          </a:xfrm>
        </p:spPr>
        <p:txBody>
          <a:bodyPr>
            <a:normAutofit fontScale="85000" lnSpcReduction="20000"/>
          </a:bodyPr>
          <a:lstStyle/>
          <a:p>
            <a:r>
              <a:rPr lang="en-GB" dirty="0" smtClean="0"/>
              <a:t>The Scotland </a:t>
            </a:r>
            <a:r>
              <a:rPr lang="en-GB" dirty="0"/>
              <a:t>Act </a:t>
            </a:r>
            <a:r>
              <a:rPr lang="en-GB" dirty="0" smtClean="0"/>
              <a:t>1998 created </a:t>
            </a:r>
            <a:r>
              <a:rPr lang="en-GB" dirty="0"/>
              <a:t>a Parliament </a:t>
            </a:r>
            <a:r>
              <a:rPr lang="en-GB" dirty="0" smtClean="0"/>
              <a:t>of 129 </a:t>
            </a:r>
            <a:r>
              <a:rPr lang="en-GB" dirty="0"/>
              <a:t>members, comprising 73 constituency </a:t>
            </a:r>
            <a:r>
              <a:rPr lang="en-GB" dirty="0" smtClean="0"/>
              <a:t>members and </a:t>
            </a:r>
            <a:r>
              <a:rPr lang="en-GB" dirty="0"/>
              <a:t>56 regional members. </a:t>
            </a:r>
            <a:endParaRPr lang="en-GB" dirty="0" smtClean="0"/>
          </a:p>
          <a:p>
            <a:r>
              <a:rPr lang="en-GB" dirty="0"/>
              <a:t>Constituency Members are elected using the standard First Past the Post </a:t>
            </a:r>
            <a:r>
              <a:rPr lang="en-GB" dirty="0" smtClean="0"/>
              <a:t>System</a:t>
            </a:r>
            <a:r>
              <a:rPr lang="en-GB" dirty="0"/>
              <a:t>(FPTP)</a:t>
            </a:r>
          </a:p>
          <a:p>
            <a:r>
              <a:rPr lang="en-GB" dirty="0" smtClean="0"/>
              <a:t>Regional members </a:t>
            </a:r>
            <a:r>
              <a:rPr lang="en-GB" dirty="0"/>
              <a:t>are elected using the Additional Member System (AMS) form of </a:t>
            </a:r>
            <a:r>
              <a:rPr lang="en-GB" dirty="0" smtClean="0"/>
              <a:t>proportional representation</a:t>
            </a:r>
            <a:r>
              <a:rPr lang="en-GB" dirty="0"/>
              <a:t>, which uses closed party lists to elect members in addition </a:t>
            </a:r>
            <a:r>
              <a:rPr lang="en-GB" dirty="0" smtClean="0"/>
              <a:t>to </a:t>
            </a:r>
            <a:r>
              <a:rPr lang="en-GB" dirty="0"/>
              <a:t>Constituency </a:t>
            </a:r>
            <a:r>
              <a:rPr lang="en-GB" dirty="0" smtClean="0"/>
              <a:t>Members</a:t>
            </a:r>
          </a:p>
          <a:p>
            <a:r>
              <a:rPr lang="en-GB" dirty="0"/>
              <a:t>Scotland has a Parliament and a Prime Minister and Cabinet</a:t>
            </a:r>
            <a:r>
              <a:rPr lang="en-GB" dirty="0" smtClean="0"/>
              <a:t>. </a:t>
            </a:r>
            <a:endParaRPr lang="en-GB" dirty="0"/>
          </a:p>
          <a:p>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67240" y="2204864"/>
            <a:ext cx="4576759" cy="3041002"/>
          </a:xfrm>
        </p:spPr>
      </p:pic>
    </p:spTree>
    <p:extLst>
      <p:ext uri="{BB962C8B-B14F-4D97-AF65-F5344CB8AC3E}">
        <p14:creationId xmlns:p14="http://schemas.microsoft.com/office/powerpoint/2010/main" val="210605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50106"/>
          </a:xfrm>
        </p:spPr>
        <p:txBody>
          <a:bodyPr/>
          <a:lstStyle/>
          <a:p>
            <a:r>
              <a:rPr lang="en-GB" dirty="0"/>
              <a:t>Devolution in Scotland</a:t>
            </a:r>
          </a:p>
        </p:txBody>
      </p:sp>
      <p:sp>
        <p:nvSpPr>
          <p:cNvPr id="3" name="Content Placeholder 2"/>
          <p:cNvSpPr>
            <a:spLocks noGrp="1"/>
          </p:cNvSpPr>
          <p:nvPr>
            <p:ph idx="1"/>
          </p:nvPr>
        </p:nvSpPr>
        <p:spPr>
          <a:xfrm>
            <a:off x="467544" y="1196752"/>
            <a:ext cx="8229600" cy="5390059"/>
          </a:xfrm>
        </p:spPr>
        <p:txBody>
          <a:bodyPr numCol="2">
            <a:normAutofit fontScale="70000" lnSpcReduction="20000"/>
          </a:bodyPr>
          <a:lstStyle/>
          <a:p>
            <a:r>
              <a:rPr lang="en-GB" dirty="0"/>
              <a:t>The Scottish Parliament can make primary and secondary legislation in areas not reserved to </a:t>
            </a:r>
            <a:r>
              <a:rPr lang="en-GB" dirty="0" smtClean="0"/>
              <a:t>Westminster</a:t>
            </a:r>
          </a:p>
          <a:p>
            <a:r>
              <a:rPr lang="en-GB" dirty="0" smtClean="0"/>
              <a:t>Devolved </a:t>
            </a:r>
            <a:r>
              <a:rPr lang="en-GB" dirty="0"/>
              <a:t>subjects </a:t>
            </a:r>
            <a:r>
              <a:rPr lang="en-GB" dirty="0" smtClean="0"/>
              <a:t>include: </a:t>
            </a:r>
          </a:p>
          <a:p>
            <a:r>
              <a:rPr lang="en-GB" dirty="0" smtClean="0"/>
              <a:t>health </a:t>
            </a:r>
          </a:p>
          <a:p>
            <a:r>
              <a:rPr lang="en-GB" dirty="0" smtClean="0"/>
              <a:t>education </a:t>
            </a:r>
            <a:r>
              <a:rPr lang="en-GB" dirty="0"/>
              <a:t>and </a:t>
            </a:r>
            <a:r>
              <a:rPr lang="en-GB" dirty="0" smtClean="0"/>
              <a:t>training,</a:t>
            </a:r>
          </a:p>
          <a:p>
            <a:r>
              <a:rPr lang="en-GB" dirty="0"/>
              <a:t>l</a:t>
            </a:r>
            <a:r>
              <a:rPr lang="en-GB" dirty="0" smtClean="0"/>
              <a:t>ocal government</a:t>
            </a:r>
          </a:p>
          <a:p>
            <a:r>
              <a:rPr lang="en-GB" dirty="0" smtClean="0"/>
              <a:t>social work, housing</a:t>
            </a:r>
          </a:p>
          <a:p>
            <a:r>
              <a:rPr lang="en-GB" dirty="0" smtClean="0"/>
              <a:t>planning, tourism</a:t>
            </a:r>
          </a:p>
          <a:p>
            <a:r>
              <a:rPr lang="en-GB" dirty="0" smtClean="0"/>
              <a:t>economic </a:t>
            </a:r>
            <a:r>
              <a:rPr lang="en-GB" dirty="0"/>
              <a:t>development and financial assistance to </a:t>
            </a:r>
            <a:r>
              <a:rPr lang="en-GB" dirty="0" smtClean="0"/>
              <a:t>industry</a:t>
            </a:r>
          </a:p>
          <a:p>
            <a:r>
              <a:rPr lang="en-GB" dirty="0" smtClean="0"/>
              <a:t>some </a:t>
            </a:r>
            <a:r>
              <a:rPr lang="en-GB" dirty="0"/>
              <a:t>aspects of transport, including the Scottish road network, bus </a:t>
            </a:r>
            <a:r>
              <a:rPr lang="en-GB" dirty="0" smtClean="0"/>
              <a:t>policy and </a:t>
            </a:r>
            <a:r>
              <a:rPr lang="en-GB" dirty="0"/>
              <a:t>ports and </a:t>
            </a:r>
            <a:r>
              <a:rPr lang="en-GB" dirty="0" smtClean="0"/>
              <a:t>harbours</a:t>
            </a:r>
          </a:p>
          <a:p>
            <a:r>
              <a:rPr lang="en-GB" dirty="0"/>
              <a:t>law and home affairs, including most aspects of criminal and civil law, the</a:t>
            </a:r>
          </a:p>
          <a:p>
            <a:r>
              <a:rPr lang="en-GB" dirty="0" smtClean="0"/>
              <a:t>prosecution system and the courts</a:t>
            </a:r>
          </a:p>
          <a:p>
            <a:r>
              <a:rPr lang="en-GB" dirty="0" smtClean="0"/>
              <a:t>the police and fire services</a:t>
            </a:r>
          </a:p>
          <a:p>
            <a:r>
              <a:rPr lang="en-GB" dirty="0" smtClean="0"/>
              <a:t>the environment</a:t>
            </a:r>
          </a:p>
          <a:p>
            <a:r>
              <a:rPr lang="en-GB" dirty="0" smtClean="0"/>
              <a:t>natural and built heritage</a:t>
            </a:r>
          </a:p>
          <a:p>
            <a:r>
              <a:rPr lang="en-GB" dirty="0" smtClean="0"/>
              <a:t>agriculture, forestry and fishing</a:t>
            </a:r>
          </a:p>
          <a:p>
            <a:r>
              <a:rPr lang="en-GB" dirty="0" smtClean="0"/>
              <a:t>sport and the arts</a:t>
            </a:r>
          </a:p>
          <a:p>
            <a:r>
              <a:rPr lang="en-GB" dirty="0" smtClean="0"/>
              <a:t>statistics, public registers and records</a:t>
            </a:r>
          </a:p>
          <a:p>
            <a:r>
              <a:rPr lang="en-GB" dirty="0" smtClean="0"/>
              <a:t>They can also increase or decrease income tax by 3p in the £ but have never used the power.</a:t>
            </a:r>
            <a:endParaRPr lang="en-GB" dirty="0"/>
          </a:p>
          <a:p>
            <a:endParaRPr lang="en-GB" dirty="0"/>
          </a:p>
          <a:p>
            <a:endParaRPr lang="en-GB" dirty="0"/>
          </a:p>
        </p:txBody>
      </p:sp>
    </p:spTree>
    <p:extLst>
      <p:ext uri="{BB962C8B-B14F-4D97-AF65-F5344CB8AC3E}">
        <p14:creationId xmlns:p14="http://schemas.microsoft.com/office/powerpoint/2010/main" val="193801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a:t>Devolution in Scotland</a:t>
            </a:r>
          </a:p>
        </p:txBody>
      </p:sp>
      <p:sp>
        <p:nvSpPr>
          <p:cNvPr id="3" name="Content Placeholder 2"/>
          <p:cNvSpPr>
            <a:spLocks noGrp="1"/>
          </p:cNvSpPr>
          <p:nvPr>
            <p:ph sz="half" idx="1"/>
          </p:nvPr>
        </p:nvSpPr>
        <p:spPr>
          <a:xfrm>
            <a:off x="251520" y="1124744"/>
            <a:ext cx="4608512" cy="5400600"/>
          </a:xfrm>
        </p:spPr>
        <p:txBody>
          <a:bodyPr>
            <a:normAutofit fontScale="77500" lnSpcReduction="20000"/>
          </a:bodyPr>
          <a:lstStyle/>
          <a:p>
            <a:r>
              <a:rPr lang="en-GB" dirty="0" smtClean="0"/>
              <a:t>The SNP victory in 2011 brought independence to the fore as an issue.</a:t>
            </a:r>
            <a:r>
              <a:rPr lang="en-GB" dirty="0"/>
              <a:t> The SNP secured a mandate to hold the </a:t>
            </a:r>
            <a:r>
              <a:rPr lang="en-GB" dirty="0" smtClean="0"/>
              <a:t>referendum.</a:t>
            </a:r>
          </a:p>
          <a:p>
            <a:r>
              <a:rPr lang="en-GB" dirty="0"/>
              <a:t>A deal </a:t>
            </a:r>
            <a:r>
              <a:rPr lang="en-GB" dirty="0" smtClean="0"/>
              <a:t>was agreed between </a:t>
            </a:r>
            <a:r>
              <a:rPr lang="en-GB" dirty="0"/>
              <a:t>Prime Minister David Cameron and First Minister Alex Salmond</a:t>
            </a:r>
            <a:r>
              <a:rPr lang="en-GB" dirty="0" smtClean="0"/>
              <a:t>.</a:t>
            </a:r>
            <a:r>
              <a:rPr lang="en-GB" dirty="0"/>
              <a:t> </a:t>
            </a:r>
            <a:endParaRPr lang="en-GB" dirty="0" smtClean="0"/>
          </a:p>
          <a:p>
            <a:r>
              <a:rPr lang="en-GB" dirty="0" smtClean="0"/>
              <a:t>The </a:t>
            </a:r>
            <a:r>
              <a:rPr lang="en-GB" dirty="0"/>
              <a:t>UK government, which has responsibility over constitutional issues, will grant limited powers to the Scottish Parliament to hold a legal referendum.</a:t>
            </a:r>
          </a:p>
          <a:p>
            <a:r>
              <a:rPr lang="en-GB" dirty="0" smtClean="0"/>
              <a:t>This paved </a:t>
            </a:r>
            <a:r>
              <a:rPr lang="en-GB" dirty="0"/>
              <a:t>the way for a vote in autumn 2014, with a single Yes/No question on Scotland leaving the UK.</a:t>
            </a:r>
          </a:p>
          <a:p>
            <a:r>
              <a:rPr lang="en-GB" dirty="0"/>
              <a:t>It </a:t>
            </a:r>
            <a:r>
              <a:rPr lang="en-GB" dirty="0" smtClean="0"/>
              <a:t>also allowed </a:t>
            </a:r>
            <a:r>
              <a:rPr lang="en-GB" dirty="0"/>
              <a:t>16 and 17-year-olds to take part in the ballot</a:t>
            </a:r>
            <a:r>
              <a:rPr lang="en-GB" dirty="0" smtClean="0"/>
              <a:t>.</a:t>
            </a:r>
            <a:endParaRPr lang="en-GB" dirty="0"/>
          </a:p>
        </p:txBody>
      </p:sp>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082" r="3868"/>
          <a:stretch/>
        </p:blipFill>
        <p:spPr>
          <a:xfrm>
            <a:off x="4918228" y="1782156"/>
            <a:ext cx="4118268" cy="3623882"/>
          </a:xfrm>
        </p:spPr>
      </p:pic>
    </p:spTree>
    <p:extLst>
      <p:ext uri="{BB962C8B-B14F-4D97-AF65-F5344CB8AC3E}">
        <p14:creationId xmlns:p14="http://schemas.microsoft.com/office/powerpoint/2010/main" val="239650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Devolution In Scotland</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83450987"/>
              </p:ext>
            </p:extLst>
          </p:nvPr>
        </p:nvGraphicFramePr>
        <p:xfrm>
          <a:off x="467544" y="2564904"/>
          <a:ext cx="4038600" cy="2801880"/>
        </p:xfrm>
        <a:graphic>
          <a:graphicData uri="http://schemas.openxmlformats.org/drawingml/2006/table">
            <a:tbl>
              <a:tblPr/>
              <a:tblGrid>
                <a:gridCol w="720080"/>
                <a:gridCol w="2469282"/>
                <a:gridCol w="849238"/>
              </a:tblGrid>
              <a:tr h="241561">
                <a:tc>
                  <a:txBody>
                    <a:bodyPr/>
                    <a:lstStyle/>
                    <a:p>
                      <a:pPr algn="l" fontAlgn="base"/>
                      <a:endParaRPr lang="en-GB" sz="2400" dirty="0">
                        <a:solidFill>
                          <a:srgbClr val="000000"/>
                        </a:solidFill>
                        <a:effectLst/>
                        <a:latin typeface="inherit"/>
                      </a:endParaRPr>
                    </a:p>
                  </a:txBody>
                  <a:tcPr marL="60390" marR="60390" marT="30195" marB="30195" anchor="ctr">
                    <a:lnL w="66675" cap="flat" cmpd="sng" algn="ctr">
                      <a:solidFill>
                        <a:srgbClr val="EDEDED"/>
                      </a:solidFill>
                      <a:prstDash val="solid"/>
                      <a:round/>
                      <a:headEnd type="none" w="med" len="med"/>
                      <a:tailEnd type="none" w="med" len="med"/>
                    </a:lnL>
                    <a:lnR>
                      <a:noFill/>
                    </a:lnR>
                    <a:lnT>
                      <a:noFill/>
                    </a:lnT>
                    <a:lnB>
                      <a:noFill/>
                    </a:lnB>
                    <a:solidFill>
                      <a:srgbClr val="EDEDED"/>
                    </a:solidFill>
                  </a:tcPr>
                </a:tc>
                <a:tc>
                  <a:txBody>
                    <a:bodyPr/>
                    <a:lstStyle/>
                    <a:p>
                      <a:pPr algn="r" fontAlgn="base"/>
                      <a:r>
                        <a:rPr lang="en-GB" sz="2400" dirty="0">
                          <a:solidFill>
                            <a:srgbClr val="000000"/>
                          </a:solidFill>
                          <a:effectLst/>
                          <a:latin typeface="inherit"/>
                        </a:rPr>
                        <a:t>Votes</a:t>
                      </a:r>
                    </a:p>
                  </a:txBody>
                  <a:tcPr marL="60390" marR="60390" marT="30195" marB="30195" anchor="ctr">
                    <a:lnL>
                      <a:noFill/>
                    </a:lnL>
                    <a:lnR w="9525" cap="flat" cmpd="sng" algn="ctr">
                      <a:solidFill>
                        <a:srgbClr val="FFFFFF"/>
                      </a:solidFill>
                      <a:prstDash val="solid"/>
                      <a:round/>
                      <a:headEnd type="none" w="med" len="med"/>
                      <a:tailEnd type="none" w="med" len="med"/>
                    </a:lnR>
                    <a:lnT>
                      <a:noFill/>
                    </a:lnT>
                    <a:lnB>
                      <a:noFill/>
                    </a:lnB>
                    <a:solidFill>
                      <a:srgbClr val="E3E3E3"/>
                    </a:solidFill>
                  </a:tcPr>
                </a:tc>
                <a:tc>
                  <a:txBody>
                    <a:bodyPr/>
                    <a:lstStyle/>
                    <a:p>
                      <a:pPr algn="r" fontAlgn="base"/>
                      <a:r>
                        <a:rPr lang="en-GB" sz="2400" dirty="0">
                          <a:solidFill>
                            <a:srgbClr val="000000"/>
                          </a:solidFill>
                          <a:effectLst/>
                          <a:latin typeface="inherit"/>
                        </a:rPr>
                        <a:t>%</a:t>
                      </a:r>
                    </a:p>
                  </a:txBody>
                  <a:tcPr marL="60390" marR="60390" marT="30195" marB="30195" anchor="ctr">
                    <a:lnL w="9525" cap="flat" cmpd="sng" algn="ctr">
                      <a:solidFill>
                        <a:srgbClr val="FFFFFF"/>
                      </a:solidFill>
                      <a:prstDash val="solid"/>
                      <a:round/>
                      <a:headEnd type="none" w="med" len="med"/>
                      <a:tailEnd type="none" w="med" len="med"/>
                    </a:lnL>
                    <a:lnR>
                      <a:noFill/>
                    </a:lnR>
                    <a:lnT>
                      <a:noFill/>
                    </a:lnT>
                    <a:lnB>
                      <a:noFill/>
                    </a:lnB>
                    <a:solidFill>
                      <a:srgbClr val="E3E3E3"/>
                    </a:solidFill>
                  </a:tcPr>
                </a:tc>
              </a:tr>
              <a:tr h="241561">
                <a:tc>
                  <a:txBody>
                    <a:bodyPr/>
                    <a:lstStyle/>
                    <a:p>
                      <a:pPr algn="l" fontAlgn="base"/>
                      <a:r>
                        <a:rPr lang="en-GB" sz="2400" dirty="0">
                          <a:solidFill>
                            <a:srgbClr val="515151"/>
                          </a:solidFill>
                          <a:effectLst/>
                          <a:latin typeface="inherit"/>
                        </a:rPr>
                        <a:t>NO</a:t>
                      </a:r>
                    </a:p>
                  </a:txBody>
                  <a:tcPr marL="60390" marR="60390" marT="30195" marB="30195" anchor="ctr">
                    <a:lnL w="66675" cap="flat" cmpd="sng" algn="ctr">
                      <a:solidFill>
                        <a:srgbClr val="DA1C5C"/>
                      </a:solidFill>
                      <a:prstDash val="solid"/>
                      <a:round/>
                      <a:headEnd type="none" w="med" len="med"/>
                      <a:tailEnd type="none" w="med" len="med"/>
                    </a:lnL>
                    <a:lnR>
                      <a:noFill/>
                    </a:lnR>
                    <a:lnT>
                      <a:noFill/>
                    </a:lnT>
                    <a:lnB w="9525" cap="flat" cmpd="sng" algn="ctr">
                      <a:solidFill>
                        <a:srgbClr val="F0F0F0"/>
                      </a:solidFill>
                      <a:prstDash val="solid"/>
                      <a:round/>
                      <a:headEnd type="none" w="med" len="med"/>
                      <a:tailEnd type="none" w="med" len="med"/>
                    </a:lnB>
                  </a:tcPr>
                </a:tc>
                <a:tc>
                  <a:txBody>
                    <a:bodyPr/>
                    <a:lstStyle/>
                    <a:p>
                      <a:pPr algn="r" fontAlgn="base"/>
                      <a:r>
                        <a:rPr lang="en-GB" sz="2400" dirty="0">
                          <a:solidFill>
                            <a:srgbClr val="515151"/>
                          </a:solidFill>
                          <a:effectLst/>
                          <a:latin typeface="inherit"/>
                        </a:rPr>
                        <a:t>2,001,926</a:t>
                      </a:r>
                    </a:p>
                  </a:txBody>
                  <a:tcPr marL="60390" marR="60390" marT="30195" marB="30195" anchor="ctr">
                    <a:lnL>
                      <a:noFill/>
                    </a:lnL>
                    <a:lnR>
                      <a:noFill/>
                    </a:lnR>
                    <a:lnT>
                      <a:noFill/>
                    </a:lnT>
                    <a:lnB w="9525" cap="flat" cmpd="sng" algn="ctr">
                      <a:solidFill>
                        <a:srgbClr val="F0F0F0"/>
                      </a:solidFill>
                      <a:prstDash val="solid"/>
                      <a:round/>
                      <a:headEnd type="none" w="med" len="med"/>
                      <a:tailEnd type="none" w="med" len="med"/>
                    </a:lnB>
                  </a:tcPr>
                </a:tc>
                <a:tc>
                  <a:txBody>
                    <a:bodyPr/>
                    <a:lstStyle/>
                    <a:p>
                      <a:pPr algn="r" fontAlgn="base"/>
                      <a:r>
                        <a:rPr lang="en-GB" sz="2000" dirty="0">
                          <a:solidFill>
                            <a:srgbClr val="515151"/>
                          </a:solidFill>
                          <a:effectLst/>
                          <a:latin typeface="inherit"/>
                        </a:rPr>
                        <a:t>55.30</a:t>
                      </a:r>
                    </a:p>
                  </a:txBody>
                  <a:tcPr marL="60390" marR="60390" marT="30195" marB="30195" anchor="ctr">
                    <a:lnL>
                      <a:noFill/>
                    </a:lnL>
                    <a:lnR>
                      <a:noFill/>
                    </a:lnR>
                    <a:lnT>
                      <a:noFill/>
                    </a:lnT>
                    <a:lnB w="9525" cap="flat" cmpd="sng" algn="ctr">
                      <a:solidFill>
                        <a:srgbClr val="F0F0F0"/>
                      </a:solidFill>
                      <a:prstDash val="solid"/>
                      <a:round/>
                      <a:headEnd type="none" w="med" len="med"/>
                      <a:tailEnd type="none" w="med" len="med"/>
                    </a:lnB>
                  </a:tcPr>
                </a:tc>
              </a:tr>
              <a:tr h="241561">
                <a:tc>
                  <a:txBody>
                    <a:bodyPr/>
                    <a:lstStyle/>
                    <a:p>
                      <a:pPr algn="l" fontAlgn="base"/>
                      <a:r>
                        <a:rPr lang="en-GB" sz="2400" dirty="0">
                          <a:solidFill>
                            <a:srgbClr val="515151"/>
                          </a:solidFill>
                          <a:effectLst/>
                          <a:latin typeface="inherit"/>
                        </a:rPr>
                        <a:t>YES</a:t>
                      </a:r>
                    </a:p>
                  </a:txBody>
                  <a:tcPr marL="60390" marR="60390" marT="30195" marB="30195" anchor="ctr">
                    <a:lnL w="66675" cap="flat" cmpd="sng" algn="ctr">
                      <a:solidFill>
                        <a:srgbClr val="169D8E"/>
                      </a:solidFill>
                      <a:prstDash val="solid"/>
                      <a:round/>
                      <a:headEnd type="none" w="med" len="med"/>
                      <a:tailEnd type="none" w="med" len="med"/>
                    </a:lnL>
                    <a:lnR>
                      <a:noFill/>
                    </a:lnR>
                    <a:lnT w="9525" cap="flat" cmpd="sng" algn="ctr">
                      <a:solidFill>
                        <a:srgbClr val="F0F0F0"/>
                      </a:solidFill>
                      <a:prstDash val="solid"/>
                      <a:round/>
                      <a:headEnd type="none" w="med" len="med"/>
                      <a:tailEnd type="none" w="med" len="med"/>
                    </a:lnT>
                    <a:lnB w="9525" cap="flat" cmpd="sng" algn="ctr">
                      <a:solidFill>
                        <a:srgbClr val="F0F0F0"/>
                      </a:solidFill>
                      <a:prstDash val="solid"/>
                      <a:round/>
                      <a:headEnd type="none" w="med" len="med"/>
                      <a:tailEnd type="none" w="med" len="med"/>
                    </a:lnB>
                  </a:tcPr>
                </a:tc>
                <a:tc>
                  <a:txBody>
                    <a:bodyPr/>
                    <a:lstStyle/>
                    <a:p>
                      <a:pPr algn="r" fontAlgn="base"/>
                      <a:r>
                        <a:rPr lang="en-GB" sz="2400" dirty="0">
                          <a:solidFill>
                            <a:srgbClr val="515151"/>
                          </a:solidFill>
                          <a:effectLst/>
                          <a:latin typeface="inherit"/>
                        </a:rPr>
                        <a:t>1,617,989</a:t>
                      </a:r>
                    </a:p>
                  </a:txBody>
                  <a:tcPr marL="60390" marR="60390" marT="30195" marB="30195" anchor="ctr">
                    <a:lnL>
                      <a:noFill/>
                    </a:lnL>
                    <a:lnR>
                      <a:noFill/>
                    </a:lnR>
                    <a:lnT w="9525" cap="flat" cmpd="sng" algn="ctr">
                      <a:solidFill>
                        <a:srgbClr val="F0F0F0"/>
                      </a:solidFill>
                      <a:prstDash val="solid"/>
                      <a:round/>
                      <a:headEnd type="none" w="med" len="med"/>
                      <a:tailEnd type="none" w="med" len="med"/>
                    </a:lnT>
                    <a:lnB w="9525" cap="flat" cmpd="sng" algn="ctr">
                      <a:solidFill>
                        <a:srgbClr val="F0F0F0"/>
                      </a:solidFill>
                      <a:prstDash val="solid"/>
                      <a:round/>
                      <a:headEnd type="none" w="med" len="med"/>
                      <a:tailEnd type="none" w="med" len="med"/>
                    </a:lnB>
                  </a:tcPr>
                </a:tc>
                <a:tc>
                  <a:txBody>
                    <a:bodyPr/>
                    <a:lstStyle/>
                    <a:p>
                      <a:pPr algn="r" fontAlgn="base"/>
                      <a:r>
                        <a:rPr lang="en-GB" sz="2000" dirty="0">
                          <a:solidFill>
                            <a:srgbClr val="515151"/>
                          </a:solidFill>
                          <a:effectLst/>
                          <a:latin typeface="inherit"/>
                        </a:rPr>
                        <a:t>44.70</a:t>
                      </a:r>
                    </a:p>
                  </a:txBody>
                  <a:tcPr marL="60390" marR="60390" marT="30195" marB="30195" anchor="ctr">
                    <a:lnL>
                      <a:noFill/>
                    </a:lnL>
                    <a:lnR>
                      <a:noFill/>
                    </a:lnR>
                    <a:lnT w="9525" cap="flat" cmpd="sng" algn="ctr">
                      <a:solidFill>
                        <a:srgbClr val="F0F0F0"/>
                      </a:solidFill>
                      <a:prstDash val="solid"/>
                      <a:round/>
                      <a:headEnd type="none" w="med" len="med"/>
                      <a:tailEnd type="none" w="med" len="med"/>
                    </a:lnT>
                    <a:lnB w="9525" cap="flat" cmpd="sng" algn="ctr">
                      <a:solidFill>
                        <a:srgbClr val="F0F0F0"/>
                      </a:solidFill>
                      <a:prstDash val="solid"/>
                      <a:round/>
                      <a:headEnd type="none" w="med" len="med"/>
                      <a:tailEnd type="none" w="med" len="med"/>
                    </a:lnB>
                  </a:tcPr>
                </a:tc>
              </a:tr>
              <a:tr h="241561">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5A5A5A"/>
                          </a:solidFill>
                          <a:effectLst/>
                          <a:latin typeface="inherit"/>
                          <a:cs typeface="Arial" pitchFamily="34" charset="0"/>
                        </a:rPr>
                        <a:t>Electorate 4,283,392</a:t>
                      </a:r>
                      <a:endParaRPr kumimoji="0" lang="en-US" altLang="en-US" sz="2400" b="0" i="0" u="none" strike="noStrike" cap="none" normalizeH="0" baseline="0" dirty="0" smtClean="0">
                        <a:ln>
                          <a:noFill/>
                        </a:ln>
                        <a:solidFill>
                          <a:srgbClr val="404040"/>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5A5A5A"/>
                          </a:solidFill>
                          <a:effectLst/>
                          <a:latin typeface="inherit"/>
                          <a:cs typeface="Arial" pitchFamily="34" charset="0"/>
                        </a:rPr>
                        <a:t>Turnout 84.59%</a:t>
                      </a:r>
                      <a:endParaRPr kumimoji="0" lang="en-US" altLang="en-US" sz="2400" b="0" i="0" u="none" strike="noStrike" cap="none" normalizeH="0" baseline="0" dirty="0" smtClean="0">
                        <a:ln>
                          <a:noFill/>
                        </a:ln>
                        <a:solidFill>
                          <a:srgbClr val="404040"/>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5A5A5A"/>
                          </a:solidFill>
                          <a:effectLst/>
                          <a:latin typeface="inherit"/>
                          <a:cs typeface="Arial" pitchFamily="34" charset="0"/>
                        </a:rPr>
                        <a:t>Rejected ballots 3,429</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a:txBody>
                  <a:tcPr marL="60390" marR="60390" marT="30195" marB="30195" anchor="ctr">
                    <a:lnL w="66675" cap="flat" cmpd="sng" algn="ctr">
                      <a:solidFill>
                        <a:srgbClr val="EDEDED"/>
                      </a:solidFill>
                      <a:prstDash val="solid"/>
                      <a:round/>
                      <a:headEnd type="none" w="med" len="med"/>
                      <a:tailEnd type="none" w="med" len="med"/>
                    </a:lnL>
                    <a:lnR>
                      <a:noFill/>
                    </a:lnR>
                    <a:lnT w="9525" cap="flat" cmpd="sng" algn="ctr">
                      <a:solidFill>
                        <a:srgbClr val="F0F0F0"/>
                      </a:solidFill>
                      <a:prstDash val="solid"/>
                      <a:round/>
                      <a:headEnd type="none" w="med" len="med"/>
                      <a:tailEnd type="none" w="med" len="med"/>
                    </a:lnT>
                    <a:lnB>
                      <a:noFill/>
                    </a:lnB>
                    <a:solidFill>
                      <a:srgbClr val="EDEDED"/>
                    </a:solidFill>
                  </a:tcPr>
                </a:tc>
                <a:tc hMerge="1">
                  <a:txBody>
                    <a:bodyPr/>
                    <a:lstStyle/>
                    <a:p>
                      <a:endParaRPr lang="en-GB"/>
                    </a:p>
                  </a:txBody>
                  <a:tcPr/>
                </a:tc>
                <a:tc hMerge="1">
                  <a:txBody>
                    <a:bodyPr/>
                    <a:lstStyle/>
                    <a:p>
                      <a:endParaRPr lang="en-GB"/>
                    </a:p>
                  </a:txBody>
                  <a:tcPr/>
                </a:tc>
              </a:tr>
            </a:tbl>
          </a:graphicData>
        </a:graphic>
      </p:graphicFrame>
      <p:sp>
        <p:nvSpPr>
          <p:cNvPr id="10" name="Content Placeholder 9"/>
          <p:cNvSpPr>
            <a:spLocks noGrp="1"/>
          </p:cNvSpPr>
          <p:nvPr>
            <p:ph sz="half" idx="2"/>
          </p:nvPr>
        </p:nvSpPr>
        <p:spPr>
          <a:xfrm>
            <a:off x="4648200" y="2780928"/>
            <a:ext cx="4038600" cy="3345235"/>
          </a:xfrm>
        </p:spPr>
        <p:txBody>
          <a:bodyPr>
            <a:normAutofit fontScale="85000" lnSpcReduction="20000"/>
          </a:bodyPr>
          <a:lstStyle/>
          <a:p>
            <a:r>
              <a:rPr lang="en-GB" dirty="0"/>
              <a:t>The polls unexpectedly showed a surge in support for independence.  Gordon Brown conducted a spirited campaign for a No vote largely credited with swaying the result, together with a pledge by all the major parties for further major powers for the Scottish parliament.</a:t>
            </a:r>
          </a:p>
          <a:p>
            <a:endParaRPr lang="en-GB" dirty="0"/>
          </a:p>
        </p:txBody>
      </p:sp>
      <p:sp>
        <p:nvSpPr>
          <p:cNvPr id="6" name="Rectangle 1"/>
          <p:cNvSpPr>
            <a:spLocks noChangeArrowheads="1"/>
          </p:cNvSpPr>
          <p:nvPr/>
        </p:nvSpPr>
        <p:spPr bwMode="auto">
          <a:xfrm>
            <a:off x="251520" y="5607333"/>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83568" y="1700808"/>
            <a:ext cx="7344816" cy="923330"/>
          </a:xfrm>
          <a:prstGeom prst="rect">
            <a:avLst/>
          </a:prstGeom>
          <a:noFill/>
        </p:spPr>
        <p:txBody>
          <a:bodyPr wrap="square" rtlCol="0">
            <a:spAutoFit/>
          </a:bodyPr>
          <a:lstStyle/>
          <a:p>
            <a:r>
              <a:rPr lang="en-GB" dirty="0" smtClean="0"/>
              <a:t>The Scottish Referendum </a:t>
            </a:r>
            <a:r>
              <a:rPr lang="en-GB" dirty="0"/>
              <a:t>18 September </a:t>
            </a:r>
            <a:r>
              <a:rPr lang="en-GB" dirty="0" smtClean="0"/>
              <a:t>2014</a:t>
            </a:r>
          </a:p>
          <a:p>
            <a:pPr lvl="0"/>
            <a:r>
              <a:rPr lang="en-US" altLang="en-US" dirty="0" smtClean="0">
                <a:solidFill>
                  <a:srgbClr val="000000"/>
                </a:solidFill>
                <a:latin typeface="Calibri" panose="020F0502020204030204" pitchFamily="34" charset="0"/>
                <a:cs typeface="Arial" pitchFamily="34" charset="0"/>
              </a:rPr>
              <a:t>The question was  </a:t>
            </a:r>
            <a:r>
              <a:rPr lang="en-US" altLang="en-US" b="1" dirty="0" smtClean="0">
                <a:solidFill>
                  <a:srgbClr val="000000"/>
                </a:solidFill>
                <a:latin typeface="inherit"/>
                <a:cs typeface="Arial" pitchFamily="34" charset="0"/>
              </a:rPr>
              <a:t>“Should </a:t>
            </a:r>
            <a:r>
              <a:rPr lang="en-US" altLang="en-US" b="1" dirty="0">
                <a:solidFill>
                  <a:srgbClr val="000000"/>
                </a:solidFill>
                <a:latin typeface="inherit"/>
                <a:cs typeface="Arial" pitchFamily="34" charset="0"/>
              </a:rPr>
              <a:t>Scotland be an independent country</a:t>
            </a:r>
            <a:r>
              <a:rPr lang="en-US" altLang="en-US" b="1" dirty="0" smtClean="0">
                <a:solidFill>
                  <a:srgbClr val="000000"/>
                </a:solidFill>
                <a:latin typeface="inherit"/>
                <a:cs typeface="Arial" pitchFamily="34" charset="0"/>
              </a:rPr>
              <a:t>?”</a:t>
            </a:r>
            <a:endParaRPr lang="en-US" altLang="en-US" b="1" dirty="0">
              <a:solidFill>
                <a:srgbClr val="000000"/>
              </a:solidFill>
              <a:latin typeface="inherit"/>
              <a:cs typeface="Arial" pitchFamily="34" charset="0"/>
            </a:endParaRPr>
          </a:p>
          <a:p>
            <a:endParaRPr lang="en-GB" dirty="0"/>
          </a:p>
        </p:txBody>
      </p:sp>
    </p:spTree>
    <p:extLst>
      <p:ext uri="{BB962C8B-B14F-4D97-AF65-F5344CB8AC3E}">
        <p14:creationId xmlns:p14="http://schemas.microsoft.com/office/powerpoint/2010/main" val="3875870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Devolution In Scotland</a:t>
            </a:r>
          </a:p>
        </p:txBody>
      </p:sp>
      <p:sp>
        <p:nvSpPr>
          <p:cNvPr id="6" name="Content Placeholder 5"/>
          <p:cNvSpPr>
            <a:spLocks noGrp="1"/>
          </p:cNvSpPr>
          <p:nvPr>
            <p:ph idx="1"/>
          </p:nvPr>
        </p:nvSpPr>
        <p:spPr/>
        <p:txBody>
          <a:bodyPr>
            <a:normAutofit fontScale="55000" lnSpcReduction="20000"/>
          </a:bodyPr>
          <a:lstStyle/>
          <a:p>
            <a:r>
              <a:rPr lang="en-GB" dirty="0"/>
              <a:t> key points set out by the Smith commission, </a:t>
            </a:r>
            <a:endParaRPr lang="en-GB" dirty="0"/>
          </a:p>
          <a:p>
            <a:r>
              <a:rPr lang="en-GB" dirty="0" smtClean="0"/>
              <a:t>The </a:t>
            </a:r>
            <a:r>
              <a:rPr lang="en-GB" dirty="0"/>
              <a:t>Scottish parliament will have complete power to set income tax rates and bands.</a:t>
            </a:r>
          </a:p>
          <a:p>
            <a:r>
              <a:rPr lang="en-GB" dirty="0"/>
              <a:t>• Holyrood will receive a proportion of the VAT raised in Scotland, amounting to the first 10 percentage points of the standard rate (</a:t>
            </a:r>
            <a:r>
              <a:rPr lang="en-GB" dirty="0" err="1"/>
              <a:t>ie</a:t>
            </a:r>
            <a:r>
              <a:rPr lang="en-GB" dirty="0"/>
              <a:t> with the current standard VAT rate of 20%, Scotland will 50% of the receipts), but cannot influence the UK’s overall UK rate.</a:t>
            </a:r>
          </a:p>
          <a:p>
            <a:r>
              <a:rPr lang="en-GB" dirty="0"/>
              <a:t>• It will have increased borrowing powers, to be agreed with the UK government, to support capital investment and ensure budgetary stability.</a:t>
            </a:r>
          </a:p>
          <a:p>
            <a:r>
              <a:rPr lang="en-GB" dirty="0"/>
              <a:t>• UK legislation will state that the Scottish parliament and Scottish government are permanent institutions. The parliament will also be given powers over how it is elected and run.</a:t>
            </a:r>
          </a:p>
          <a:p>
            <a:r>
              <a:rPr lang="en-GB" dirty="0"/>
              <a:t>• Holyrood will have power to extend the vote to 16- and 17-year-olds, allowing them to vote in the 2016 Scottish parliamentary election.</a:t>
            </a:r>
          </a:p>
          <a:p>
            <a:r>
              <a:rPr lang="en-GB" dirty="0"/>
              <a:t>• It will have control over a number of benefits including disability living allowance, the personal independence payment, winter fuel payments and the housing elements of universal credit, including the under-occupancy charge (bedroom tax</a:t>
            </a:r>
            <a:r>
              <a:rPr lang="en-GB" dirty="0" smtClean="0"/>
              <a:t>).</a:t>
            </a:r>
            <a:endParaRPr lang="en-GB" dirty="0"/>
          </a:p>
        </p:txBody>
      </p:sp>
    </p:spTree>
    <p:extLst>
      <p:ext uri="{BB962C8B-B14F-4D97-AF65-F5344CB8AC3E}">
        <p14:creationId xmlns:p14="http://schemas.microsoft.com/office/powerpoint/2010/main" val="258167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Scotland</a:t>
            </a:r>
          </a:p>
        </p:txBody>
      </p:sp>
      <p:sp>
        <p:nvSpPr>
          <p:cNvPr id="3" name="Content Placeholder 2"/>
          <p:cNvSpPr>
            <a:spLocks noGrp="1"/>
          </p:cNvSpPr>
          <p:nvPr>
            <p:ph idx="1"/>
          </p:nvPr>
        </p:nvSpPr>
        <p:spPr/>
        <p:txBody>
          <a:bodyPr>
            <a:normAutofit fontScale="62500" lnSpcReduction="20000"/>
          </a:bodyPr>
          <a:lstStyle/>
          <a:p>
            <a:r>
              <a:rPr lang="en-GB" dirty="0"/>
              <a:t>The Scottish parliament will also have new powers to make discretionary payments in any area of welfare without the need to obtain prior permission from department for work and pensions.</a:t>
            </a:r>
          </a:p>
          <a:p>
            <a:r>
              <a:rPr lang="en-GB" dirty="0" smtClean="0"/>
              <a:t>It </a:t>
            </a:r>
            <a:r>
              <a:rPr lang="en-GB" dirty="0"/>
              <a:t>will have all powers of support for unemployed people through employment programmes, mainly delivered at present through the Work Programme.</a:t>
            </a:r>
          </a:p>
          <a:p>
            <a:r>
              <a:rPr lang="en-GB" dirty="0"/>
              <a:t> It will have control over air passenger duty charged on people flying from Scottish airports.</a:t>
            </a:r>
          </a:p>
          <a:p>
            <a:r>
              <a:rPr lang="en-GB" dirty="0" smtClean="0"/>
              <a:t>Responsibility </a:t>
            </a:r>
            <a:r>
              <a:rPr lang="en-GB" dirty="0"/>
              <a:t>for the management of the crown estate’s economic </a:t>
            </a:r>
            <a:r>
              <a:rPr lang="en-GB" dirty="0" smtClean="0"/>
              <a:t>assets in </a:t>
            </a:r>
            <a:r>
              <a:rPr lang="en-GB" dirty="0"/>
              <a:t>Scotland, including the crown </a:t>
            </a:r>
            <a:r>
              <a:rPr lang="en-GB" dirty="0" err="1"/>
              <a:t>estates’s</a:t>
            </a:r>
            <a:r>
              <a:rPr lang="en-GB" dirty="0"/>
              <a:t> seabed and mineral and fishing rights, and the revenue generated from these assets, will be transferred to the Scottish parliament.</a:t>
            </a:r>
          </a:p>
          <a:p>
            <a:r>
              <a:rPr lang="en-GB" dirty="0" smtClean="0"/>
              <a:t>The </a:t>
            </a:r>
            <a:r>
              <a:rPr lang="en-GB" dirty="0"/>
              <a:t>licensing of onshore oil and gas extraction underlying Scotland will be devolved to the Scottish parliament.</a:t>
            </a:r>
          </a:p>
          <a:p>
            <a:r>
              <a:rPr lang="en-GB" dirty="0" smtClean="0"/>
              <a:t>The </a:t>
            </a:r>
            <a:r>
              <a:rPr lang="en-GB" dirty="0"/>
              <a:t>Scottish government will have power to allow public sector operators to bid for rail franchises funded and specified by Scottish ministers</a:t>
            </a:r>
            <a:r>
              <a:rPr lang="en-GB" dirty="0" smtClean="0"/>
              <a:t>.</a:t>
            </a:r>
            <a:endParaRPr lang="en-GB" dirty="0"/>
          </a:p>
        </p:txBody>
      </p:sp>
    </p:spTree>
    <p:extLst>
      <p:ext uri="{BB962C8B-B14F-4D97-AF65-F5344CB8AC3E}">
        <p14:creationId xmlns:p14="http://schemas.microsoft.com/office/powerpoint/2010/main" val="24981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Scotland</a:t>
            </a:r>
          </a:p>
        </p:txBody>
      </p:sp>
      <p:sp>
        <p:nvSpPr>
          <p:cNvPr id="3" name="Content Placeholder 2"/>
          <p:cNvSpPr>
            <a:spLocks noGrp="1"/>
          </p:cNvSpPr>
          <p:nvPr>
            <p:ph idx="1"/>
          </p:nvPr>
        </p:nvSpPr>
        <p:spPr/>
        <p:txBody>
          <a:bodyPr>
            <a:normAutofit/>
          </a:bodyPr>
          <a:lstStyle/>
          <a:p>
            <a:r>
              <a:rPr lang="en-GB" dirty="0" smtClean="0"/>
              <a:t>The </a:t>
            </a:r>
            <a:r>
              <a:rPr lang="en-GB" dirty="0"/>
              <a:t>block grant from the UK government to Scotland will continue to be determined via the operation of the Barnett formula. </a:t>
            </a:r>
            <a:endParaRPr lang="en-GB" dirty="0" smtClean="0"/>
          </a:p>
          <a:p>
            <a:r>
              <a:rPr lang="en-GB" dirty="0" smtClean="0"/>
              <a:t>MPs </a:t>
            </a:r>
            <a:r>
              <a:rPr lang="en-GB" dirty="0"/>
              <a:t>representing constituencies across the whole of the UK will continue to decide the UK’s budget, including income tax</a:t>
            </a:r>
            <a:r>
              <a:rPr lang="en-GB" dirty="0" smtClean="0"/>
              <a:t>.</a:t>
            </a:r>
            <a:endParaRPr lang="en-GB" dirty="0"/>
          </a:p>
        </p:txBody>
      </p:sp>
    </p:spTree>
    <p:extLst>
      <p:ext uri="{BB962C8B-B14F-4D97-AF65-F5344CB8AC3E}">
        <p14:creationId xmlns:p14="http://schemas.microsoft.com/office/powerpoint/2010/main" val="52095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Scotland</a:t>
            </a:r>
          </a:p>
        </p:txBody>
      </p:sp>
      <p:sp>
        <p:nvSpPr>
          <p:cNvPr id="3" name="Content Placeholder 2"/>
          <p:cNvSpPr>
            <a:spLocks noGrp="1"/>
          </p:cNvSpPr>
          <p:nvPr>
            <p:ph idx="1"/>
          </p:nvPr>
        </p:nvSpPr>
        <p:spPr/>
        <p:txBody>
          <a:bodyPr>
            <a:normAutofit fontScale="92500" lnSpcReduction="10000"/>
          </a:bodyPr>
          <a:lstStyle/>
          <a:p>
            <a:r>
              <a:rPr lang="en-GB" dirty="0" smtClean="0"/>
              <a:t>The Scotland Bill 2015 has been introduced into the Commons to implement these pledges.</a:t>
            </a:r>
          </a:p>
          <a:p>
            <a:r>
              <a:rPr lang="en-GB" dirty="0" smtClean="0"/>
              <a:t>The SNP has criticised the bill as being deficient in every way</a:t>
            </a:r>
            <a:r>
              <a:rPr lang="en-GB" dirty="0" smtClean="0"/>
              <a:t>. It argued that the </a:t>
            </a:r>
            <a:r>
              <a:rPr lang="en-GB" dirty="0" smtClean="0"/>
              <a:t>draft </a:t>
            </a:r>
            <a:r>
              <a:rPr lang="en-GB" dirty="0"/>
              <a:t>bill gave the UK government a veto on key Scottish welfare policies – such as abolishing the bedroom tax.</a:t>
            </a:r>
            <a:endParaRPr lang="en-GB" dirty="0" smtClean="0"/>
          </a:p>
          <a:p>
            <a:r>
              <a:rPr lang="en-GB" dirty="0" smtClean="0"/>
              <a:t>After the referendum Cameron announced that Scottish MPs would not be able to vote on English only laws.  This will be implemented in the coming Parliament.</a:t>
            </a:r>
            <a:endParaRPr lang="en-GB" dirty="0"/>
          </a:p>
        </p:txBody>
      </p:sp>
    </p:spTree>
    <p:extLst>
      <p:ext uri="{BB962C8B-B14F-4D97-AF65-F5344CB8AC3E}">
        <p14:creationId xmlns:p14="http://schemas.microsoft.com/office/powerpoint/2010/main" val="237843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 1</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Federalism and devolution.</a:t>
            </a:r>
          </a:p>
          <a:p>
            <a:r>
              <a:rPr lang="en-GB" dirty="0" smtClean="0"/>
              <a:t>In a federal state there is a division of power and decentralization of power between central government and regional, provincial or state governments.  </a:t>
            </a:r>
          </a:p>
          <a:p>
            <a:r>
              <a:rPr lang="en-GB" dirty="0" smtClean="0"/>
              <a:t>It implies a rigid constitution and central government cannot intervene, overrule or take away the powers of the state or provincial governments without a change in the constitution.</a:t>
            </a:r>
            <a:endParaRPr lang="en-GB" dirty="0"/>
          </a:p>
        </p:txBody>
      </p:sp>
    </p:spTree>
    <p:extLst>
      <p:ext uri="{BB962C8B-B14F-4D97-AF65-F5344CB8AC3E}">
        <p14:creationId xmlns:p14="http://schemas.microsoft.com/office/powerpoint/2010/main" val="29236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a:t>
            </a:r>
            <a:r>
              <a:rPr lang="en-GB" dirty="0" smtClean="0"/>
              <a:t>Wales</a:t>
            </a:r>
            <a:endParaRPr lang="en-GB" dirty="0"/>
          </a:p>
        </p:txBody>
      </p:sp>
      <p:sp>
        <p:nvSpPr>
          <p:cNvPr id="3" name="Content Placeholder 2"/>
          <p:cNvSpPr>
            <a:spLocks noGrp="1"/>
          </p:cNvSpPr>
          <p:nvPr>
            <p:ph idx="1"/>
          </p:nvPr>
        </p:nvSpPr>
        <p:spPr/>
        <p:txBody>
          <a:bodyPr>
            <a:normAutofit/>
          </a:bodyPr>
          <a:lstStyle/>
          <a:p>
            <a:r>
              <a:rPr lang="en-GB" dirty="0"/>
              <a:t>The referendum on devolution in Wales was held on 18 September 1997, one </a:t>
            </a:r>
            <a:r>
              <a:rPr lang="en-GB" dirty="0" smtClean="0"/>
              <a:t>week after </a:t>
            </a:r>
            <a:r>
              <a:rPr lang="en-GB" dirty="0"/>
              <a:t>the referendum in Scotland. Turnout was low at 50% and the ‘yes’ </a:t>
            </a:r>
            <a:r>
              <a:rPr lang="en-GB" dirty="0" smtClean="0"/>
              <a:t>campaign won </a:t>
            </a:r>
            <a:r>
              <a:rPr lang="en-GB" dirty="0"/>
              <a:t>by a very narrow margin: 50.3% of voters voted yes giving a majority of 0.6% </a:t>
            </a:r>
            <a:r>
              <a:rPr lang="en-GB" dirty="0" smtClean="0"/>
              <a:t>of those </a:t>
            </a:r>
            <a:r>
              <a:rPr lang="en-GB" dirty="0"/>
              <a:t>voting, or 6,721 votes. As there was no threshold vote, a simple majority </a:t>
            </a:r>
            <a:r>
              <a:rPr lang="en-GB" dirty="0" smtClean="0"/>
              <a:t>vote was </a:t>
            </a:r>
            <a:r>
              <a:rPr lang="en-GB" dirty="0"/>
              <a:t>considered enough to provide a mandate for devolution.</a:t>
            </a:r>
          </a:p>
        </p:txBody>
      </p:sp>
    </p:spTree>
    <p:extLst>
      <p:ext uri="{BB962C8B-B14F-4D97-AF65-F5344CB8AC3E}">
        <p14:creationId xmlns:p14="http://schemas.microsoft.com/office/powerpoint/2010/main" val="117175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Wales</a:t>
            </a:r>
          </a:p>
        </p:txBody>
      </p:sp>
      <p:sp>
        <p:nvSpPr>
          <p:cNvPr id="3" name="Content Placeholder 2"/>
          <p:cNvSpPr>
            <a:spLocks noGrp="1"/>
          </p:cNvSpPr>
          <p:nvPr>
            <p:ph idx="1"/>
          </p:nvPr>
        </p:nvSpPr>
        <p:spPr/>
        <p:txBody>
          <a:bodyPr>
            <a:normAutofit/>
          </a:bodyPr>
          <a:lstStyle/>
          <a:p>
            <a:r>
              <a:rPr lang="en-GB" dirty="0" smtClean="0"/>
              <a:t>The </a:t>
            </a:r>
            <a:r>
              <a:rPr lang="en-GB" dirty="0"/>
              <a:t>Government of Wales </a:t>
            </a:r>
            <a:r>
              <a:rPr lang="en-GB" dirty="0" smtClean="0"/>
              <a:t>Act</a:t>
            </a:r>
          </a:p>
          <a:p>
            <a:r>
              <a:rPr lang="en-GB" dirty="0"/>
              <a:t>The Act provided for an Assembly of </a:t>
            </a:r>
            <a:r>
              <a:rPr lang="en-GB" dirty="0" smtClean="0"/>
              <a:t>60 members </a:t>
            </a:r>
            <a:r>
              <a:rPr lang="en-GB" dirty="0"/>
              <a:t>consisting of 40 constituency representatives and 20 members for </a:t>
            </a:r>
            <a:r>
              <a:rPr lang="en-GB" dirty="0" smtClean="0"/>
              <a:t>regional seats</a:t>
            </a:r>
            <a:r>
              <a:rPr lang="en-GB" dirty="0"/>
              <a:t>. </a:t>
            </a:r>
            <a:endParaRPr lang="en-GB" dirty="0" smtClean="0"/>
          </a:p>
          <a:p>
            <a:r>
              <a:rPr lang="en-GB" dirty="0" smtClean="0"/>
              <a:t>Regional </a:t>
            </a:r>
            <a:r>
              <a:rPr lang="en-GB" dirty="0"/>
              <a:t>members are elected, as in Scotland, from the AMS closed party </a:t>
            </a:r>
            <a:r>
              <a:rPr lang="en-GB" dirty="0" smtClean="0"/>
              <a:t>list system </a:t>
            </a:r>
            <a:r>
              <a:rPr lang="en-GB" dirty="0"/>
              <a:t>to ensure a level of proportional representation.</a:t>
            </a:r>
          </a:p>
        </p:txBody>
      </p:sp>
    </p:spTree>
    <p:extLst>
      <p:ext uri="{BB962C8B-B14F-4D97-AF65-F5344CB8AC3E}">
        <p14:creationId xmlns:p14="http://schemas.microsoft.com/office/powerpoint/2010/main" val="219680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Wales</a:t>
            </a:r>
          </a:p>
        </p:txBody>
      </p:sp>
      <p:sp>
        <p:nvSpPr>
          <p:cNvPr id="3" name="Content Placeholder 2"/>
          <p:cNvSpPr>
            <a:spLocks noGrp="1"/>
          </p:cNvSpPr>
          <p:nvPr>
            <p:ph sz="half" idx="1"/>
          </p:nvPr>
        </p:nvSpPr>
        <p:spPr/>
        <p:txBody>
          <a:bodyPr>
            <a:normAutofit fontScale="92500" lnSpcReduction="20000"/>
          </a:bodyPr>
          <a:lstStyle/>
          <a:p>
            <a:r>
              <a:rPr lang="en-GB" dirty="0"/>
              <a:t>Devolution in Wales was granted in the form of executive devolution. The </a:t>
            </a:r>
            <a:r>
              <a:rPr lang="en-GB" dirty="0" smtClean="0"/>
              <a:t>powers </a:t>
            </a:r>
            <a:r>
              <a:rPr lang="en-GB" dirty="0"/>
              <a:t>of the Secretary of State were transferred to ministers of the National </a:t>
            </a:r>
            <a:r>
              <a:rPr lang="en-GB" dirty="0" smtClean="0"/>
              <a:t>Assembly for </a:t>
            </a:r>
            <a:r>
              <a:rPr lang="en-GB" dirty="0"/>
              <a:t>Wales. However, the devolved body was not granted full law making powers </a:t>
            </a:r>
            <a:r>
              <a:rPr lang="en-GB" dirty="0" smtClean="0"/>
              <a:t>and could not </a:t>
            </a:r>
            <a:r>
              <a:rPr lang="en-GB" dirty="0"/>
              <a:t>initiate primary legislation.</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918919"/>
            <a:ext cx="4608512" cy="3460573"/>
          </a:xfrm>
        </p:spPr>
      </p:pic>
    </p:spTree>
    <p:extLst>
      <p:ext uri="{BB962C8B-B14F-4D97-AF65-F5344CB8AC3E}">
        <p14:creationId xmlns:p14="http://schemas.microsoft.com/office/powerpoint/2010/main" val="137562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Wales</a:t>
            </a:r>
          </a:p>
        </p:txBody>
      </p:sp>
      <p:sp>
        <p:nvSpPr>
          <p:cNvPr id="3" name="Content Placeholder 2"/>
          <p:cNvSpPr>
            <a:spLocks noGrp="1"/>
          </p:cNvSpPr>
          <p:nvPr>
            <p:ph idx="1"/>
          </p:nvPr>
        </p:nvSpPr>
        <p:spPr>
          <a:xfrm>
            <a:off x="467544" y="2132856"/>
            <a:ext cx="8229600" cy="4281339"/>
          </a:xfrm>
        </p:spPr>
        <p:txBody>
          <a:bodyPr numCol="2">
            <a:normAutofit fontScale="85000" lnSpcReduction="10000"/>
          </a:bodyPr>
          <a:lstStyle/>
          <a:p>
            <a:r>
              <a:rPr lang="en-GB" dirty="0"/>
              <a:t>agriculture and fisheries</a:t>
            </a:r>
          </a:p>
          <a:p>
            <a:r>
              <a:rPr lang="en-GB" dirty="0" smtClean="0"/>
              <a:t>culture</a:t>
            </a:r>
            <a:endParaRPr lang="en-GB" dirty="0"/>
          </a:p>
          <a:p>
            <a:r>
              <a:rPr lang="en-GB" dirty="0" smtClean="0"/>
              <a:t>economic </a:t>
            </a:r>
            <a:r>
              <a:rPr lang="en-GB" dirty="0"/>
              <a:t>development</a:t>
            </a:r>
          </a:p>
          <a:p>
            <a:r>
              <a:rPr lang="en-GB" dirty="0" smtClean="0"/>
              <a:t>education </a:t>
            </a:r>
            <a:r>
              <a:rPr lang="en-GB" dirty="0"/>
              <a:t>and Training</a:t>
            </a:r>
          </a:p>
          <a:p>
            <a:r>
              <a:rPr lang="en-GB" dirty="0" smtClean="0"/>
              <a:t>environment</a:t>
            </a:r>
            <a:endParaRPr lang="en-GB" dirty="0"/>
          </a:p>
          <a:p>
            <a:r>
              <a:rPr lang="en-GB" dirty="0" smtClean="0"/>
              <a:t>health</a:t>
            </a:r>
            <a:endParaRPr lang="en-GB" dirty="0"/>
          </a:p>
          <a:p>
            <a:r>
              <a:rPr lang="en-GB" dirty="0" smtClean="0"/>
              <a:t>highways</a:t>
            </a:r>
            <a:endParaRPr lang="en-GB" dirty="0"/>
          </a:p>
          <a:p>
            <a:r>
              <a:rPr lang="en-GB" dirty="0" smtClean="0"/>
              <a:t>housing</a:t>
            </a:r>
            <a:endParaRPr lang="en-GB" dirty="0"/>
          </a:p>
          <a:p>
            <a:r>
              <a:rPr lang="en-GB" dirty="0" smtClean="0"/>
              <a:t>industry</a:t>
            </a:r>
            <a:endParaRPr lang="en-GB" dirty="0"/>
          </a:p>
          <a:p>
            <a:r>
              <a:rPr lang="en-GB" dirty="0" smtClean="0"/>
              <a:t>local </a:t>
            </a:r>
            <a:r>
              <a:rPr lang="en-GB" dirty="0"/>
              <a:t>government</a:t>
            </a:r>
          </a:p>
          <a:p>
            <a:r>
              <a:rPr lang="en-GB" dirty="0" smtClean="0"/>
              <a:t>social </a:t>
            </a:r>
            <a:r>
              <a:rPr lang="en-GB" dirty="0"/>
              <a:t>services</a:t>
            </a:r>
          </a:p>
          <a:p>
            <a:r>
              <a:rPr lang="en-GB" dirty="0" smtClean="0"/>
              <a:t>sport</a:t>
            </a:r>
            <a:endParaRPr lang="en-GB" dirty="0"/>
          </a:p>
          <a:p>
            <a:r>
              <a:rPr lang="en-GB" dirty="0" smtClean="0"/>
              <a:t>tourism</a:t>
            </a:r>
            <a:endParaRPr lang="en-GB" dirty="0"/>
          </a:p>
          <a:p>
            <a:r>
              <a:rPr lang="en-GB" dirty="0" smtClean="0"/>
              <a:t>town </a:t>
            </a:r>
            <a:r>
              <a:rPr lang="en-GB" dirty="0"/>
              <a:t>and country planning</a:t>
            </a:r>
          </a:p>
          <a:p>
            <a:r>
              <a:rPr lang="en-GB" dirty="0" smtClean="0"/>
              <a:t>transport</a:t>
            </a:r>
            <a:endParaRPr lang="en-GB" dirty="0"/>
          </a:p>
          <a:p>
            <a:r>
              <a:rPr lang="en-GB" dirty="0" smtClean="0"/>
              <a:t>water</a:t>
            </a:r>
            <a:endParaRPr lang="en-GB" dirty="0"/>
          </a:p>
          <a:p>
            <a:r>
              <a:rPr lang="en-GB" dirty="0" smtClean="0"/>
              <a:t>the </a:t>
            </a:r>
            <a:r>
              <a:rPr lang="en-GB" dirty="0"/>
              <a:t>welsh language</a:t>
            </a:r>
          </a:p>
        </p:txBody>
      </p:sp>
      <p:sp>
        <p:nvSpPr>
          <p:cNvPr id="4" name="TextBox 3"/>
          <p:cNvSpPr txBox="1"/>
          <p:nvPr/>
        </p:nvSpPr>
        <p:spPr>
          <a:xfrm>
            <a:off x="683568" y="1484784"/>
            <a:ext cx="7200800" cy="523220"/>
          </a:xfrm>
          <a:prstGeom prst="rect">
            <a:avLst/>
          </a:prstGeom>
          <a:noFill/>
        </p:spPr>
        <p:txBody>
          <a:bodyPr wrap="square" rtlCol="0">
            <a:spAutoFit/>
          </a:bodyPr>
          <a:lstStyle/>
          <a:p>
            <a:pPr algn="ctr"/>
            <a:r>
              <a:rPr lang="en-GB" sz="2800" dirty="0" smtClean="0"/>
              <a:t>The devolved powers are</a:t>
            </a:r>
            <a:endParaRPr lang="en-GB" sz="2800" dirty="0"/>
          </a:p>
        </p:txBody>
      </p:sp>
    </p:spTree>
    <p:extLst>
      <p:ext uri="{BB962C8B-B14F-4D97-AF65-F5344CB8AC3E}">
        <p14:creationId xmlns:p14="http://schemas.microsoft.com/office/powerpoint/2010/main" val="233342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Wales</a:t>
            </a:r>
          </a:p>
        </p:txBody>
      </p:sp>
      <p:sp>
        <p:nvSpPr>
          <p:cNvPr id="3" name="Content Placeholder 2"/>
          <p:cNvSpPr>
            <a:spLocks noGrp="1"/>
          </p:cNvSpPr>
          <p:nvPr>
            <p:ph idx="1"/>
          </p:nvPr>
        </p:nvSpPr>
        <p:spPr/>
        <p:txBody>
          <a:bodyPr>
            <a:normAutofit fontScale="70000" lnSpcReduction="20000"/>
          </a:bodyPr>
          <a:lstStyle/>
          <a:p>
            <a:r>
              <a:rPr lang="en-GB" b="1" dirty="0"/>
              <a:t>The Government of Wales Act 2006</a:t>
            </a:r>
            <a:r>
              <a:rPr lang="en-GB" dirty="0"/>
              <a:t> </a:t>
            </a:r>
            <a:r>
              <a:rPr lang="en-GB" dirty="0" smtClean="0"/>
              <a:t>reformed </a:t>
            </a:r>
            <a:r>
              <a:rPr lang="en-GB" dirty="0"/>
              <a:t>the National Assembly for Wales and allows further powers to be granted to it more easily. The Act creates a system of government with a separate executive drawn from and accountable to the legislature.</a:t>
            </a:r>
          </a:p>
          <a:p>
            <a:r>
              <a:rPr lang="en-GB" dirty="0"/>
              <a:t>The Act </a:t>
            </a:r>
            <a:r>
              <a:rPr lang="en-GB" dirty="0" smtClean="0"/>
              <a:t>created </a:t>
            </a:r>
            <a:r>
              <a:rPr lang="en-GB" dirty="0"/>
              <a:t>an executive body — the Welsh Assembly Government (known since May 2011 as the Welsh Government) - that is separate from the legislative body, that is, the National Assembly for Wales. The Welsh Government </a:t>
            </a:r>
            <a:r>
              <a:rPr lang="en-GB" dirty="0" smtClean="0"/>
              <a:t>was </a:t>
            </a:r>
            <a:r>
              <a:rPr lang="en-GB" dirty="0"/>
              <a:t>therefore altered from being a committee of the National Assembly to being a distinct body</a:t>
            </a:r>
          </a:p>
          <a:p>
            <a:r>
              <a:rPr lang="en-GB" dirty="0" smtClean="0"/>
              <a:t>provided </a:t>
            </a:r>
            <a:r>
              <a:rPr lang="en-GB" dirty="0"/>
              <a:t>for a referendum for further legislature </a:t>
            </a:r>
            <a:r>
              <a:rPr lang="en-GB" dirty="0" smtClean="0"/>
              <a:t>powers.</a:t>
            </a:r>
          </a:p>
          <a:p>
            <a:r>
              <a:rPr lang="en-GB" dirty="0" smtClean="0"/>
              <a:t>The Coalition government for Wales between Labour and Plaid Cymru 2007 had the policy of further law making powers for Wales and this led to the Welsh referendum of 2011.</a:t>
            </a:r>
            <a:endParaRPr lang="en-GB" dirty="0"/>
          </a:p>
          <a:p>
            <a:endParaRPr lang="en-GB" dirty="0"/>
          </a:p>
        </p:txBody>
      </p:sp>
    </p:spTree>
    <p:extLst>
      <p:ext uri="{BB962C8B-B14F-4D97-AF65-F5344CB8AC3E}">
        <p14:creationId xmlns:p14="http://schemas.microsoft.com/office/powerpoint/2010/main" val="164886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Devolution in Northern Ireland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Northern Ireland was divided from the rest of Ireland in 1922 and remained part of the UK.</a:t>
            </a:r>
          </a:p>
          <a:p>
            <a:r>
              <a:rPr lang="en-GB" dirty="0" smtClean="0"/>
              <a:t>In the 60s there were approximately 1 million Protestants and ½ million Catholics in NI.  </a:t>
            </a:r>
          </a:p>
          <a:p>
            <a:r>
              <a:rPr lang="en-GB" dirty="0" smtClean="0"/>
              <a:t>In 2011 the total had risen to 1.8 M with 43.76</a:t>
            </a:r>
            <a:r>
              <a:rPr lang="en-GB" dirty="0"/>
              <a:t>% </a:t>
            </a:r>
            <a:r>
              <a:rPr lang="en-GB" dirty="0" smtClean="0"/>
              <a:t>Catholic 790,00, and 53.13</a:t>
            </a:r>
            <a:r>
              <a:rPr lang="en-GB" dirty="0"/>
              <a:t>% </a:t>
            </a:r>
            <a:r>
              <a:rPr lang="en-GB" dirty="0" smtClean="0"/>
              <a:t>Protestant 960,00.</a:t>
            </a:r>
          </a:p>
          <a:p>
            <a:r>
              <a:rPr lang="en-GB" dirty="0" smtClean="0"/>
              <a:t>Politics is dominated by the religious divide. </a:t>
            </a:r>
          </a:p>
          <a:p>
            <a:r>
              <a:rPr lang="en-GB" dirty="0" smtClean="0"/>
              <a:t>Protestants vote for Unionist parties.</a:t>
            </a:r>
          </a:p>
          <a:p>
            <a:r>
              <a:rPr lang="en-GB" dirty="0" smtClean="0"/>
              <a:t> Catholics </a:t>
            </a:r>
            <a:r>
              <a:rPr lang="en-GB" dirty="0"/>
              <a:t>vote for </a:t>
            </a:r>
            <a:r>
              <a:rPr lang="en-GB" dirty="0" smtClean="0"/>
              <a:t>Nationalist parties (in favour of a united Ireland).</a:t>
            </a:r>
            <a:endParaRPr lang="en-GB" dirty="0"/>
          </a:p>
        </p:txBody>
      </p:sp>
    </p:spTree>
    <p:extLst>
      <p:ext uri="{BB962C8B-B14F-4D97-AF65-F5344CB8AC3E}">
        <p14:creationId xmlns:p14="http://schemas.microsoft.com/office/powerpoint/2010/main" val="88742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Northern </a:t>
            </a:r>
            <a:r>
              <a:rPr lang="en-GB" dirty="0" smtClean="0"/>
              <a:t>Ireland 2</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Government of Ireland Act 1920 provided for a Parliament for Northern Ireland elected by FPTP.  The Unionist party won every election between 1922 and 1970 and dominated the Parliament and were in continuous power.</a:t>
            </a:r>
          </a:p>
          <a:p>
            <a:r>
              <a:rPr lang="en-GB" dirty="0" smtClean="0"/>
              <a:t>They used their power to discriminate against Catholics and in favour of Protestants particularly in housing and jobs.</a:t>
            </a:r>
          </a:p>
          <a:p>
            <a:r>
              <a:rPr lang="en-GB" dirty="0" smtClean="0"/>
              <a:t>The troubles began in 1968 when the Northern Ireland Civil Rights Association began a series of marches and demonstrations in favour of better treatment for Catholics.  </a:t>
            </a:r>
          </a:p>
          <a:p>
            <a:r>
              <a:rPr lang="en-GB" dirty="0" smtClean="0"/>
              <a:t>The reaction of Protestants was to attack many of these marches and there were attacks on property.</a:t>
            </a:r>
          </a:p>
          <a:p>
            <a:r>
              <a:rPr lang="en-GB" dirty="0" smtClean="0"/>
              <a:t>Violence increased and British troops were sent in in 1969.</a:t>
            </a:r>
          </a:p>
          <a:p>
            <a:r>
              <a:rPr lang="en-GB" dirty="0" smtClean="0"/>
              <a:t>In February 1971 the IRA  the </a:t>
            </a:r>
            <a:r>
              <a:rPr lang="en-GB" dirty="0"/>
              <a:t>first </a:t>
            </a:r>
            <a:r>
              <a:rPr lang="en-GB" dirty="0" smtClean="0"/>
              <a:t>British soldier.</a:t>
            </a:r>
          </a:p>
          <a:p>
            <a:r>
              <a:rPr lang="en-GB" dirty="0" smtClean="0"/>
              <a:t>Subsequently Protestant paramilitaries began killing Catholics. </a:t>
            </a:r>
          </a:p>
          <a:p>
            <a:endParaRPr lang="en-GB" dirty="0"/>
          </a:p>
        </p:txBody>
      </p:sp>
    </p:spTree>
    <p:extLst>
      <p:ext uri="{BB962C8B-B14F-4D97-AF65-F5344CB8AC3E}">
        <p14:creationId xmlns:p14="http://schemas.microsoft.com/office/powerpoint/2010/main" val="372887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a:t>Devolution in Northern </a:t>
            </a:r>
            <a:r>
              <a:rPr lang="en-GB" dirty="0" smtClean="0"/>
              <a:t>Ireland 3</a:t>
            </a:r>
            <a:endParaRPr lang="en-GB" dirty="0"/>
          </a:p>
        </p:txBody>
      </p:sp>
      <p:sp>
        <p:nvSpPr>
          <p:cNvPr id="3" name="Content Placeholder 2"/>
          <p:cNvSpPr>
            <a:spLocks noGrp="1"/>
          </p:cNvSpPr>
          <p:nvPr>
            <p:ph sz="half" idx="1"/>
          </p:nvPr>
        </p:nvSpPr>
        <p:spPr>
          <a:xfrm>
            <a:off x="251520" y="1052736"/>
            <a:ext cx="5400600" cy="5616624"/>
          </a:xfrm>
        </p:spPr>
        <p:txBody>
          <a:bodyPr>
            <a:normAutofit fontScale="70000" lnSpcReduction="20000"/>
          </a:bodyPr>
          <a:lstStyle/>
          <a:p>
            <a:r>
              <a:rPr lang="en-GB" dirty="0" smtClean="0"/>
              <a:t>The NI government was unable to contain the violence and unwilling to make concessions to the Catholics.</a:t>
            </a:r>
          </a:p>
          <a:p>
            <a:r>
              <a:rPr lang="en-GB" dirty="0" smtClean="0"/>
              <a:t>It was abolished and direct rule was imposed in 1972.</a:t>
            </a:r>
          </a:p>
          <a:p>
            <a:r>
              <a:rPr lang="en-GB" dirty="0"/>
              <a:t>Direct rule was seen as a temporary measure, with a power-sharing devolution preferred as the solution. </a:t>
            </a:r>
            <a:endParaRPr lang="en-GB" dirty="0" smtClean="0"/>
          </a:p>
          <a:p>
            <a:r>
              <a:rPr lang="en-GB" dirty="0" smtClean="0"/>
              <a:t>Elections to this and subsequent Assemblies Have been by STV.</a:t>
            </a:r>
          </a:p>
          <a:p>
            <a:r>
              <a:rPr lang="en-GB" dirty="0" smtClean="0"/>
              <a:t>The </a:t>
            </a:r>
            <a:r>
              <a:rPr lang="en-GB" dirty="0"/>
              <a:t>Sunningdale Agreement </a:t>
            </a:r>
            <a:r>
              <a:rPr lang="en-GB" dirty="0" smtClean="0"/>
              <a:t>1973 </a:t>
            </a:r>
            <a:r>
              <a:rPr lang="en-GB" dirty="0"/>
              <a:t>resulted in a brief, power-sharing </a:t>
            </a:r>
            <a:r>
              <a:rPr lang="en-GB" dirty="0" smtClean="0"/>
              <a:t>Executive</a:t>
            </a:r>
            <a:r>
              <a:rPr lang="en-GB" dirty="0"/>
              <a:t>, </a:t>
            </a:r>
            <a:r>
              <a:rPr lang="en-GB" dirty="0" smtClean="0"/>
              <a:t>of the Official Unionists, the SDLP  and the Alliance, which </a:t>
            </a:r>
            <a:r>
              <a:rPr lang="en-GB" dirty="0"/>
              <a:t>was ended by the Ulster Workers' Council strike on 28 May 1974. </a:t>
            </a:r>
            <a:endParaRPr lang="en-GB" dirty="0" smtClean="0"/>
          </a:p>
          <a:p>
            <a:r>
              <a:rPr lang="en-GB" dirty="0" smtClean="0"/>
              <a:t>The </a:t>
            </a:r>
            <a:r>
              <a:rPr lang="en-GB" dirty="0"/>
              <a:t>Northern Ireland Constitutional Convention (1975-1976) and Northern Ireland Assembly (1982-1986) were unsuccessful in restoring devolved government. </a:t>
            </a:r>
            <a:r>
              <a:rPr lang="en-GB" dirty="0" smtClean="0"/>
              <a:t> They contained Unionist anti power sharing majorities.</a:t>
            </a:r>
          </a:p>
          <a:p>
            <a:endParaRPr lang="en-GB" dirty="0"/>
          </a:p>
        </p:txBody>
      </p:sp>
      <p:pic>
        <p:nvPicPr>
          <p:cNvPr id="6" name="Content Placeholder 5"/>
          <p:cNvPicPr>
            <a:picLocks noGrp="1"/>
          </p:cNvPicPr>
          <p:nvPr>
            <p:ph sz="half" idx="2"/>
          </p:nvPr>
        </p:nvPicPr>
        <p:blipFill rotWithShape="1">
          <a:blip r:embed="rId2"/>
          <a:srcRect l="20438" t="12541" r="47206" b="6109"/>
          <a:stretch/>
        </p:blipFill>
        <p:spPr bwMode="auto">
          <a:xfrm>
            <a:off x="5724128" y="1628800"/>
            <a:ext cx="3200263"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3150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Devolution in Northern </a:t>
            </a:r>
            <a:r>
              <a:rPr lang="en-GB" dirty="0" smtClean="0"/>
              <a:t>Ireland 4</a:t>
            </a:r>
            <a:endParaRPr lang="en-GB" dirty="0"/>
          </a:p>
        </p:txBody>
      </p:sp>
      <p:sp>
        <p:nvSpPr>
          <p:cNvPr id="3" name="Content Placeholder 2"/>
          <p:cNvSpPr>
            <a:spLocks noGrp="1"/>
          </p:cNvSpPr>
          <p:nvPr>
            <p:ph idx="1"/>
          </p:nvPr>
        </p:nvSpPr>
        <p:spPr>
          <a:xfrm>
            <a:off x="251520" y="1196752"/>
            <a:ext cx="8568952" cy="5544616"/>
          </a:xfrm>
        </p:spPr>
        <p:txBody>
          <a:bodyPr>
            <a:normAutofit fontScale="70000" lnSpcReduction="20000"/>
          </a:bodyPr>
          <a:lstStyle/>
          <a:p>
            <a:r>
              <a:rPr lang="en-GB" sz="3800" dirty="0"/>
              <a:t>The old Unionist Party had split over power sharing and it was gradually </a:t>
            </a:r>
            <a:r>
              <a:rPr lang="en-GB" sz="3800" dirty="0" smtClean="0"/>
              <a:t>superseded </a:t>
            </a:r>
            <a:r>
              <a:rPr lang="en-GB" sz="3800" dirty="0"/>
              <a:t>by the intransigent Democratic Unionist of Ian </a:t>
            </a:r>
            <a:r>
              <a:rPr lang="en-GB" sz="3800" dirty="0" smtClean="0"/>
              <a:t>Paisley though not until 2003.</a:t>
            </a:r>
            <a:endParaRPr lang="en-GB" sz="3800" dirty="0"/>
          </a:p>
          <a:p>
            <a:r>
              <a:rPr lang="en-GB" sz="3800" dirty="0"/>
              <a:t>The Maze prison hunger striker </a:t>
            </a:r>
            <a:r>
              <a:rPr lang="en-GB" sz="3800" dirty="0" smtClean="0"/>
              <a:t>Bobby Sands won </a:t>
            </a:r>
            <a:r>
              <a:rPr lang="en-GB" sz="3800" dirty="0"/>
              <a:t>the Fermanagh and South Tyrone by election in 1981 and this led to Sinn Fein to fight elections and they gradually replaced the SDLP as the main Catholic </a:t>
            </a:r>
            <a:r>
              <a:rPr lang="en-GB" sz="3800" dirty="0" smtClean="0"/>
              <a:t>Party </a:t>
            </a:r>
            <a:r>
              <a:rPr lang="en-GB" sz="3800" dirty="0"/>
              <a:t>though not until 2003</a:t>
            </a:r>
            <a:r>
              <a:rPr lang="en-GB" sz="3800" dirty="0" smtClean="0"/>
              <a:t>.</a:t>
            </a:r>
            <a:endParaRPr lang="en-GB" sz="3800" dirty="0"/>
          </a:p>
          <a:p>
            <a:r>
              <a:rPr lang="en-GB" sz="3800" dirty="0"/>
              <a:t>Following the Belfast Agreement (also known as the Good Friday Agreement) on 10 April 1998, devolution returned to Northern Ireland on 2 December 1999. </a:t>
            </a:r>
            <a:endParaRPr lang="en-GB" sz="3800" dirty="0" smtClean="0"/>
          </a:p>
          <a:p>
            <a:r>
              <a:rPr lang="en-GB" sz="3800" dirty="0"/>
              <a:t>On 22 May 1998 </a:t>
            </a:r>
            <a:r>
              <a:rPr lang="en-GB" sz="3800" dirty="0" smtClean="0"/>
              <a:t>referendums were </a:t>
            </a:r>
            <a:r>
              <a:rPr lang="en-GB" sz="3800" dirty="0"/>
              <a:t>in held in both Northern Ireland and in the Republic of </a:t>
            </a:r>
            <a:r>
              <a:rPr lang="en-GB" sz="3800" dirty="0" smtClean="0"/>
              <a:t>Ireland which produced majorities in favour </a:t>
            </a:r>
          </a:p>
          <a:p>
            <a:endParaRPr lang="en-GB" dirty="0"/>
          </a:p>
        </p:txBody>
      </p:sp>
    </p:spTree>
    <p:extLst>
      <p:ext uri="{BB962C8B-B14F-4D97-AF65-F5344CB8AC3E}">
        <p14:creationId xmlns:p14="http://schemas.microsoft.com/office/powerpoint/2010/main" val="1027461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Northern Ireland </a:t>
            </a:r>
            <a:r>
              <a:rPr lang="en-GB" dirty="0" smtClean="0"/>
              <a:t>5</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Ulster </a:t>
            </a:r>
            <a:r>
              <a:rPr lang="en-GB" dirty="0"/>
              <a:t>Unionist party leader David Trimble became First Minister of Northern Ireland. The Deputy Leader of the SDLP, Seamus Mallon, became Deputy First Minister of Northern </a:t>
            </a:r>
            <a:r>
              <a:rPr lang="en-GB" dirty="0" smtClean="0"/>
              <a:t>Ireland. Sinn Fein also had ministers in the executive.</a:t>
            </a:r>
          </a:p>
          <a:p>
            <a:r>
              <a:rPr lang="en-GB" dirty="0" smtClean="0"/>
              <a:t>The DUP was opposed to the agreement.</a:t>
            </a:r>
          </a:p>
          <a:p>
            <a:r>
              <a:rPr lang="en-GB" dirty="0" smtClean="0"/>
              <a:t>The Official Unionists withdrew from the executive in 2002 because of suspicions that the IRA were not decommissioning arms and their involvement in a spying scandal.</a:t>
            </a:r>
          </a:p>
          <a:p>
            <a:r>
              <a:rPr lang="en-GB" dirty="0" smtClean="0"/>
              <a:t>The </a:t>
            </a:r>
            <a:r>
              <a:rPr lang="en-GB" dirty="0"/>
              <a:t>Northern Ireland Executive was suspended on 15 October 2002 and direct rule returned until devolution was restored on 8 May 2007</a:t>
            </a:r>
            <a:r>
              <a:rPr lang="en-GB" dirty="0" smtClean="0"/>
              <a:t>.</a:t>
            </a:r>
          </a:p>
        </p:txBody>
      </p:sp>
    </p:spTree>
    <p:extLst>
      <p:ext uri="{BB962C8B-B14F-4D97-AF65-F5344CB8AC3E}">
        <p14:creationId xmlns:p14="http://schemas.microsoft.com/office/powerpoint/2010/main" val="364548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 2</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Devolution like federalism involves a decentralization of power to regional government but the central government retains the power to intervene and take action in any area it wishes.  Any powers given to the regional government are removable.</a:t>
            </a:r>
          </a:p>
          <a:p>
            <a:r>
              <a:rPr lang="en-GB" dirty="0" smtClean="0"/>
              <a:t>Strictly speaking local government is a type of devolution though the term is only used in terms of regional government or Scotland, Wales, Northern Ireland and England of the UK.</a:t>
            </a:r>
            <a:endParaRPr lang="en-GB" dirty="0"/>
          </a:p>
        </p:txBody>
      </p:sp>
    </p:spTree>
    <p:extLst>
      <p:ext uri="{BB962C8B-B14F-4D97-AF65-F5344CB8AC3E}">
        <p14:creationId xmlns:p14="http://schemas.microsoft.com/office/powerpoint/2010/main" val="844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Devolution in Northern Ireland </a:t>
            </a:r>
            <a:r>
              <a:rPr lang="en-GB" dirty="0" smtClean="0"/>
              <a:t>6</a:t>
            </a:r>
            <a:endParaRPr lang="en-GB" dirty="0"/>
          </a:p>
        </p:txBody>
      </p:sp>
      <p:sp>
        <p:nvSpPr>
          <p:cNvPr id="3" name="Content Placeholder 2"/>
          <p:cNvSpPr>
            <a:spLocks noGrp="1"/>
          </p:cNvSpPr>
          <p:nvPr>
            <p:ph sz="half" idx="1"/>
          </p:nvPr>
        </p:nvSpPr>
        <p:spPr>
          <a:xfrm>
            <a:off x="28598" y="1052736"/>
            <a:ext cx="5839546" cy="5805264"/>
          </a:xfrm>
        </p:spPr>
        <p:txBody>
          <a:bodyPr>
            <a:normAutofit fontScale="70000" lnSpcReduction="20000"/>
          </a:bodyPr>
          <a:lstStyle/>
          <a:p>
            <a:r>
              <a:rPr lang="en-GB" dirty="0" smtClean="0"/>
              <a:t>The Assembly </a:t>
            </a:r>
            <a:r>
              <a:rPr lang="en-GB" dirty="0"/>
              <a:t>elections of </a:t>
            </a:r>
            <a:r>
              <a:rPr lang="en-GB" dirty="0" smtClean="0"/>
              <a:t>2003 </a:t>
            </a:r>
            <a:r>
              <a:rPr lang="en-GB" dirty="0"/>
              <a:t>saw Sinn Féin and the Democratic Unionist Party (DUP) emerge as the largest parties in each community, which </a:t>
            </a:r>
            <a:r>
              <a:rPr lang="en-GB" dirty="0" smtClean="0"/>
              <a:t>made a </a:t>
            </a:r>
            <a:r>
              <a:rPr lang="en-GB" dirty="0"/>
              <a:t>restoration of the devolved institutions more difficult to achieve.  </a:t>
            </a:r>
            <a:r>
              <a:rPr lang="en-GB" dirty="0" smtClean="0"/>
              <a:t>The </a:t>
            </a:r>
            <a:r>
              <a:rPr lang="en-GB" dirty="0"/>
              <a:t>2005 British general election saw </a:t>
            </a:r>
            <a:r>
              <a:rPr lang="en-GB" dirty="0" smtClean="0"/>
              <a:t>the </a:t>
            </a:r>
            <a:r>
              <a:rPr lang="en-GB" dirty="0"/>
              <a:t>DUP </a:t>
            </a:r>
            <a:r>
              <a:rPr lang="en-GB" dirty="0" smtClean="0"/>
              <a:t>make sweeping gains. </a:t>
            </a:r>
          </a:p>
          <a:p>
            <a:r>
              <a:rPr lang="en-GB" dirty="0" smtClean="0"/>
              <a:t>On </a:t>
            </a:r>
            <a:r>
              <a:rPr lang="en-GB" dirty="0"/>
              <a:t>July 28, 2005, the IRA made a public statement ordering an end to the armed campaign and instructing its members to dump arms and to pursue purely political programmes. </a:t>
            </a:r>
            <a:endParaRPr lang="en-GB" dirty="0" smtClean="0"/>
          </a:p>
          <a:p>
            <a:r>
              <a:rPr lang="en-GB" dirty="0" smtClean="0"/>
              <a:t>On </a:t>
            </a:r>
            <a:r>
              <a:rPr lang="en-GB" dirty="0"/>
              <a:t>October 13, 2006 </a:t>
            </a:r>
            <a:r>
              <a:rPr lang="en-GB" dirty="0" smtClean="0"/>
              <a:t>there was an </a:t>
            </a:r>
            <a:r>
              <a:rPr lang="en-GB" dirty="0"/>
              <a:t>agreement </a:t>
            </a:r>
            <a:r>
              <a:rPr lang="en-GB" dirty="0" smtClean="0"/>
              <a:t>at </a:t>
            </a:r>
            <a:r>
              <a:rPr lang="en-GB" dirty="0"/>
              <a:t>St. Andrews in Scotland</a:t>
            </a:r>
            <a:r>
              <a:rPr lang="en-GB" dirty="0" smtClean="0"/>
              <a:t>, </a:t>
            </a:r>
            <a:r>
              <a:rPr lang="en-GB" dirty="0"/>
              <a:t>Sinn Féin would fully endorse the police in Northern Ireland, and the DUP would share power with Sinn Féin. </a:t>
            </a:r>
            <a:r>
              <a:rPr lang="en-GB" dirty="0" smtClean="0"/>
              <a:t> All </a:t>
            </a:r>
            <a:r>
              <a:rPr lang="en-GB" dirty="0"/>
              <a:t>the main parties in Northern </a:t>
            </a:r>
            <a:r>
              <a:rPr lang="en-GB" dirty="0" smtClean="0"/>
              <a:t>Ireland, </a:t>
            </a:r>
            <a:r>
              <a:rPr lang="en-GB" dirty="0"/>
              <a:t>including the DUP and Sinn Féin, subsequently formally endorsed the agreement.</a:t>
            </a:r>
          </a:p>
          <a:p>
            <a:r>
              <a:rPr lang="en-GB" dirty="0"/>
              <a:t>On 8 May 2007, devolution of powers returned to Northern Ireland. DUP leader Ian Paisley and Sinn Féin's Martin McGuinness took office as First Minister and Deputy First Minister, respectively.</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2708" y="3645024"/>
            <a:ext cx="3296505" cy="2336855"/>
          </a:xfrm>
        </p:spPr>
      </p:pic>
    </p:spTree>
    <p:extLst>
      <p:ext uri="{BB962C8B-B14F-4D97-AF65-F5344CB8AC3E}">
        <p14:creationId xmlns:p14="http://schemas.microsoft.com/office/powerpoint/2010/main" val="298756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Northern Ireland </a:t>
            </a:r>
            <a:r>
              <a:rPr lang="en-GB" dirty="0" smtClean="0"/>
              <a:t>7</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areas transferred to the Assembly include the following:</a:t>
            </a:r>
          </a:p>
          <a:p>
            <a:r>
              <a:rPr lang="en-GB" dirty="0" smtClean="0"/>
              <a:t>finance </a:t>
            </a:r>
            <a:r>
              <a:rPr lang="en-GB" dirty="0"/>
              <a:t>and personnel</a:t>
            </a:r>
          </a:p>
          <a:p>
            <a:r>
              <a:rPr lang="en-GB" dirty="0" smtClean="0"/>
              <a:t>health</a:t>
            </a:r>
            <a:r>
              <a:rPr lang="en-GB" dirty="0"/>
              <a:t>, social services and public safety</a:t>
            </a:r>
          </a:p>
          <a:p>
            <a:r>
              <a:rPr lang="en-GB" dirty="0" smtClean="0"/>
              <a:t>education</a:t>
            </a:r>
            <a:endParaRPr lang="en-GB" dirty="0"/>
          </a:p>
          <a:p>
            <a:r>
              <a:rPr lang="en-GB" dirty="0" smtClean="0"/>
              <a:t>agriculture </a:t>
            </a:r>
            <a:r>
              <a:rPr lang="en-GB" dirty="0"/>
              <a:t>and rural development</a:t>
            </a:r>
          </a:p>
          <a:p>
            <a:r>
              <a:rPr lang="en-GB" dirty="0" smtClean="0"/>
              <a:t>enterprise</a:t>
            </a:r>
            <a:r>
              <a:rPr lang="en-GB" dirty="0"/>
              <a:t>, trade and investment</a:t>
            </a:r>
          </a:p>
          <a:p>
            <a:r>
              <a:rPr lang="en-GB" dirty="0" smtClean="0"/>
              <a:t>environment</a:t>
            </a:r>
            <a:endParaRPr lang="en-GB" dirty="0"/>
          </a:p>
          <a:p>
            <a:r>
              <a:rPr lang="en-GB" dirty="0" smtClean="0"/>
              <a:t>culture</a:t>
            </a:r>
            <a:r>
              <a:rPr lang="en-GB" dirty="0"/>
              <a:t>, arts and leisure</a:t>
            </a:r>
          </a:p>
          <a:p>
            <a:r>
              <a:rPr lang="en-GB" dirty="0" smtClean="0"/>
              <a:t>learning </a:t>
            </a:r>
            <a:r>
              <a:rPr lang="en-GB" dirty="0"/>
              <a:t>and employment</a:t>
            </a:r>
          </a:p>
          <a:p>
            <a:r>
              <a:rPr lang="en-GB" dirty="0" smtClean="0"/>
              <a:t>regional </a:t>
            </a:r>
            <a:r>
              <a:rPr lang="en-GB" dirty="0"/>
              <a:t>development</a:t>
            </a:r>
          </a:p>
          <a:p>
            <a:r>
              <a:rPr lang="en-GB" dirty="0" smtClean="0"/>
              <a:t>social </a:t>
            </a:r>
            <a:r>
              <a:rPr lang="en-GB" dirty="0"/>
              <a:t>development</a:t>
            </a:r>
          </a:p>
        </p:txBody>
      </p:sp>
    </p:spTree>
    <p:extLst>
      <p:ext uri="{BB962C8B-B14F-4D97-AF65-F5344CB8AC3E}">
        <p14:creationId xmlns:p14="http://schemas.microsoft.com/office/powerpoint/2010/main" val="92550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in Northern Ireland </a:t>
            </a:r>
            <a:r>
              <a:rPr lang="en-GB" dirty="0" smtClean="0"/>
              <a:t>8</a:t>
            </a:r>
            <a:endParaRPr lang="en-GB" dirty="0"/>
          </a:p>
        </p:txBody>
      </p:sp>
      <p:sp>
        <p:nvSpPr>
          <p:cNvPr id="3" name="Content Placeholder 2"/>
          <p:cNvSpPr>
            <a:spLocks noGrp="1"/>
          </p:cNvSpPr>
          <p:nvPr>
            <p:ph idx="1"/>
          </p:nvPr>
        </p:nvSpPr>
        <p:spPr/>
        <p:txBody>
          <a:bodyPr numCol="2">
            <a:normAutofit fontScale="70000" lnSpcReduction="20000"/>
          </a:bodyPr>
          <a:lstStyle/>
          <a:p>
            <a:r>
              <a:rPr lang="en-GB" dirty="0"/>
              <a:t>subjects which could be transferred </a:t>
            </a:r>
            <a:r>
              <a:rPr lang="en-GB" dirty="0" smtClean="0"/>
              <a:t>at </a:t>
            </a:r>
            <a:r>
              <a:rPr lang="en-GB" dirty="0"/>
              <a:t>a later date, if there is cross-community </a:t>
            </a:r>
            <a:r>
              <a:rPr lang="en-GB" dirty="0" smtClean="0"/>
              <a:t>consent.</a:t>
            </a:r>
          </a:p>
          <a:p>
            <a:r>
              <a:rPr lang="en-GB" dirty="0"/>
              <a:t>criminal law</a:t>
            </a:r>
          </a:p>
          <a:p>
            <a:r>
              <a:rPr lang="en-GB" dirty="0" smtClean="0"/>
              <a:t>policing</a:t>
            </a:r>
            <a:endParaRPr lang="en-GB" dirty="0"/>
          </a:p>
          <a:p>
            <a:r>
              <a:rPr lang="en-GB" dirty="0" smtClean="0"/>
              <a:t>prisons</a:t>
            </a:r>
            <a:endParaRPr lang="en-GB" dirty="0"/>
          </a:p>
          <a:p>
            <a:r>
              <a:rPr lang="en-GB" dirty="0" smtClean="0"/>
              <a:t>civil </a:t>
            </a:r>
            <a:r>
              <a:rPr lang="en-GB" dirty="0"/>
              <a:t>aviation</a:t>
            </a:r>
          </a:p>
          <a:p>
            <a:r>
              <a:rPr lang="en-GB" dirty="0" smtClean="0"/>
              <a:t>navigation</a:t>
            </a:r>
            <a:endParaRPr lang="en-GB" dirty="0"/>
          </a:p>
          <a:p>
            <a:r>
              <a:rPr lang="en-GB" dirty="0" smtClean="0"/>
              <a:t>the </a:t>
            </a:r>
            <a:r>
              <a:rPr lang="en-GB" dirty="0"/>
              <a:t>Post Office</a:t>
            </a:r>
          </a:p>
          <a:p>
            <a:r>
              <a:rPr lang="en-GB" dirty="0" smtClean="0"/>
              <a:t>disqualification </a:t>
            </a:r>
            <a:r>
              <a:rPr lang="en-GB" dirty="0"/>
              <a:t>from membership of the Assembly</a:t>
            </a:r>
          </a:p>
          <a:p>
            <a:r>
              <a:rPr lang="en-GB" dirty="0" smtClean="0"/>
              <a:t>emergency </a:t>
            </a:r>
            <a:r>
              <a:rPr lang="en-GB" dirty="0"/>
              <a:t>powers</a:t>
            </a:r>
          </a:p>
          <a:p>
            <a:r>
              <a:rPr lang="en-GB" dirty="0" smtClean="0"/>
              <a:t>civil </a:t>
            </a:r>
            <a:r>
              <a:rPr lang="en-GB" dirty="0"/>
              <a:t>defence</a:t>
            </a:r>
          </a:p>
          <a:p>
            <a:r>
              <a:rPr lang="en-GB" dirty="0" smtClean="0"/>
              <a:t>consumer </a:t>
            </a:r>
            <a:r>
              <a:rPr lang="en-GB" dirty="0"/>
              <a:t>protection</a:t>
            </a:r>
          </a:p>
          <a:p>
            <a:r>
              <a:rPr lang="en-GB" dirty="0" smtClean="0"/>
              <a:t>telecommunications</a:t>
            </a:r>
            <a:endParaRPr lang="en-GB" dirty="0"/>
          </a:p>
          <a:p>
            <a:r>
              <a:rPr lang="en-GB" dirty="0"/>
              <a:t>Some reserved matters, principally policing, security, prisons and criminal </a:t>
            </a:r>
            <a:r>
              <a:rPr lang="en-GB" dirty="0" smtClean="0"/>
              <a:t>justice currently </a:t>
            </a:r>
            <a:r>
              <a:rPr lang="en-GB" dirty="0"/>
              <a:t>remain within the responsibility of the Secretary of State for </a:t>
            </a:r>
            <a:r>
              <a:rPr lang="en-GB" dirty="0" smtClean="0"/>
              <a:t>Northern Ireland</a:t>
            </a:r>
            <a:r>
              <a:rPr lang="en-GB" dirty="0"/>
              <a:t>. </a:t>
            </a:r>
            <a:endParaRPr lang="en-GB" dirty="0" smtClean="0"/>
          </a:p>
          <a:p>
            <a:r>
              <a:rPr lang="en-GB" dirty="0" smtClean="0"/>
              <a:t>The </a:t>
            </a:r>
            <a:r>
              <a:rPr lang="en-GB" dirty="0"/>
              <a:t>Belfast Agreement envisages that in time these will be transferred to </a:t>
            </a:r>
            <a:r>
              <a:rPr lang="en-GB" dirty="0" smtClean="0"/>
              <a:t>the devolved </a:t>
            </a:r>
            <a:r>
              <a:rPr lang="en-GB" dirty="0"/>
              <a:t>administration in Northern Ireland.</a:t>
            </a:r>
          </a:p>
        </p:txBody>
      </p:sp>
    </p:spTree>
    <p:extLst>
      <p:ext uri="{BB962C8B-B14F-4D97-AF65-F5344CB8AC3E}">
        <p14:creationId xmlns:p14="http://schemas.microsoft.com/office/powerpoint/2010/main" val="230283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Arguments in Favour of Devolution</a:t>
            </a:r>
            <a:endParaRPr lang="en-GB" dirty="0"/>
          </a:p>
        </p:txBody>
      </p:sp>
      <p:sp>
        <p:nvSpPr>
          <p:cNvPr id="3" name="Content Placeholder 2"/>
          <p:cNvSpPr>
            <a:spLocks noGrp="1"/>
          </p:cNvSpPr>
          <p:nvPr>
            <p:ph idx="1"/>
          </p:nvPr>
        </p:nvSpPr>
        <p:spPr/>
        <p:txBody>
          <a:bodyPr/>
          <a:lstStyle/>
          <a:p>
            <a:r>
              <a:rPr lang="en-GB" dirty="0" smtClean="0"/>
              <a:t>It would involve more people in the governmental process and bring it closer to the people.</a:t>
            </a:r>
          </a:p>
          <a:p>
            <a:r>
              <a:rPr lang="en-GB" dirty="0" smtClean="0"/>
              <a:t>It would relieve an overworked Westminster.</a:t>
            </a:r>
          </a:p>
          <a:p>
            <a:r>
              <a:rPr lang="en-GB" dirty="0" smtClean="0"/>
              <a:t>It was necessary to avoid independence and preserve the unity of the UK.</a:t>
            </a:r>
            <a:endParaRPr lang="en-GB" dirty="0"/>
          </a:p>
        </p:txBody>
      </p:sp>
    </p:spTree>
    <p:extLst>
      <p:ext uri="{BB962C8B-B14F-4D97-AF65-F5344CB8AC3E}">
        <p14:creationId xmlns:p14="http://schemas.microsoft.com/office/powerpoint/2010/main" val="120430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Arguments against Devolution</a:t>
            </a:r>
            <a:endParaRPr lang="en-GB" dirty="0"/>
          </a:p>
        </p:txBody>
      </p:sp>
      <p:sp>
        <p:nvSpPr>
          <p:cNvPr id="3" name="Content Placeholder 2"/>
          <p:cNvSpPr>
            <a:spLocks noGrp="1"/>
          </p:cNvSpPr>
          <p:nvPr>
            <p:ph idx="1"/>
          </p:nvPr>
        </p:nvSpPr>
        <p:spPr/>
        <p:txBody>
          <a:bodyPr/>
          <a:lstStyle/>
          <a:p>
            <a:r>
              <a:rPr lang="en-GB" dirty="0" smtClean="0"/>
              <a:t>It would prove to be a step towards independence.</a:t>
            </a:r>
          </a:p>
          <a:p>
            <a:r>
              <a:rPr lang="en-GB" dirty="0" smtClean="0"/>
              <a:t>There is no satisfactory division of powers between Westminster and an assembly.</a:t>
            </a:r>
          </a:p>
          <a:p>
            <a:r>
              <a:rPr lang="en-GB" dirty="0" smtClean="0"/>
              <a:t>The lack of tax gathering powers means that the Assemblies are spending bodies and have no responsibility for raising taxes.</a:t>
            </a:r>
          </a:p>
          <a:p>
            <a:r>
              <a:rPr lang="en-GB" dirty="0" smtClean="0"/>
              <a:t>Another level of government is unnecessary.</a:t>
            </a:r>
            <a:endParaRPr lang="en-GB" dirty="0"/>
          </a:p>
        </p:txBody>
      </p:sp>
    </p:spTree>
    <p:extLst>
      <p:ext uri="{BB962C8B-B14F-4D97-AF65-F5344CB8AC3E}">
        <p14:creationId xmlns:p14="http://schemas.microsoft.com/office/powerpoint/2010/main" val="36679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Types of devolution 1</a:t>
            </a:r>
            <a:endParaRPr lang="en-GB" dirty="0"/>
          </a:p>
        </p:txBody>
      </p:sp>
      <p:sp>
        <p:nvSpPr>
          <p:cNvPr id="3" name="Content Placeholder 2"/>
          <p:cNvSpPr>
            <a:spLocks noGrp="1"/>
          </p:cNvSpPr>
          <p:nvPr>
            <p:ph sz="half" idx="1"/>
          </p:nvPr>
        </p:nvSpPr>
        <p:spPr>
          <a:xfrm>
            <a:off x="457200" y="1600200"/>
            <a:ext cx="4038600" cy="5141168"/>
          </a:xfrm>
        </p:spPr>
        <p:txBody>
          <a:bodyPr>
            <a:normAutofit fontScale="77500" lnSpcReduction="20000"/>
          </a:bodyPr>
          <a:lstStyle/>
          <a:p>
            <a:r>
              <a:rPr lang="en-GB" b="1" dirty="0" smtClean="0"/>
              <a:t>Legislative devolution</a:t>
            </a:r>
          </a:p>
          <a:p>
            <a:r>
              <a:rPr lang="en-GB" dirty="0" smtClean="0"/>
              <a:t>This where provincial assemblies are given powers to determine policy and make laws on a selected range of subjects.  </a:t>
            </a:r>
          </a:p>
          <a:p>
            <a:r>
              <a:rPr lang="en-GB" dirty="0" smtClean="0"/>
              <a:t>It implies a prime minister and cabinet for the area.  Westminster retains the power to legislate on any matter.  </a:t>
            </a:r>
          </a:p>
          <a:p>
            <a:r>
              <a:rPr lang="en-GB" dirty="0" smtClean="0"/>
              <a:t>This is the system now in place in Scotland, Wales and Northern Ireland.  </a:t>
            </a:r>
          </a:p>
          <a:p>
            <a:r>
              <a:rPr lang="en-GB" dirty="0" smtClean="0"/>
              <a:t>The various channel Islands and the Isle of Man also have legislative devolution</a:t>
            </a:r>
          </a:p>
          <a:p>
            <a:endParaRPr lang="en-GB"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546" t="35845" r="18448" b="10410"/>
          <a:stretch/>
        </p:blipFill>
        <p:spPr>
          <a:xfrm>
            <a:off x="4644009" y="1281909"/>
            <a:ext cx="4464496" cy="5585719"/>
          </a:xfrm>
        </p:spPr>
      </p:pic>
    </p:spTree>
    <p:extLst>
      <p:ext uri="{BB962C8B-B14F-4D97-AF65-F5344CB8AC3E}">
        <p14:creationId xmlns:p14="http://schemas.microsoft.com/office/powerpoint/2010/main" val="320694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Types of devolution 2</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Executive devolution</a:t>
            </a:r>
          </a:p>
          <a:p>
            <a:r>
              <a:rPr lang="en-GB" dirty="0" smtClean="0"/>
              <a:t>Provincial assemblies would be given powers to decide the implementation of policies on a selected range of subjects.  All laws would be made by Westminster.  This was the type of devolution Wales had 1997-2011.</a:t>
            </a:r>
          </a:p>
          <a:p>
            <a:r>
              <a:rPr lang="en-GB" b="1" dirty="0" smtClean="0"/>
              <a:t>Administrative devolution</a:t>
            </a:r>
            <a:r>
              <a:rPr lang="en-GB" dirty="0" smtClean="0"/>
              <a:t>  Policies are administered in a regional context.  The Scottish Office was established in 1895, the Welsh Office in 1964, and the Northern Ireland Office in 1972.  All functions of government not devolved to the assemblies/parliament are administered through these offices.</a:t>
            </a:r>
            <a:endParaRPr lang="en-GB" dirty="0"/>
          </a:p>
        </p:txBody>
      </p:sp>
    </p:spTree>
    <p:extLst>
      <p:ext uri="{BB962C8B-B14F-4D97-AF65-F5344CB8AC3E}">
        <p14:creationId xmlns:p14="http://schemas.microsoft.com/office/powerpoint/2010/main" val="19636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Background 1</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Ireland had English involvement from the 12</a:t>
            </a:r>
            <a:r>
              <a:rPr lang="en-GB" baseline="30000" dirty="0" smtClean="0"/>
              <a:t>th</a:t>
            </a:r>
            <a:r>
              <a:rPr lang="en-GB" dirty="0" smtClean="0"/>
              <a:t>  century but full rule was not attempted until the 16</a:t>
            </a:r>
            <a:r>
              <a:rPr lang="en-GB" baseline="30000" dirty="0" smtClean="0"/>
              <a:t>th</a:t>
            </a:r>
            <a:r>
              <a:rPr lang="en-GB" dirty="0" smtClean="0"/>
              <a:t> century.  </a:t>
            </a:r>
          </a:p>
          <a:p>
            <a:r>
              <a:rPr lang="en-GB" dirty="0" smtClean="0"/>
              <a:t>The Act of Union of 1801 unified the parliaments – abolishing the Irish parliament.</a:t>
            </a:r>
          </a:p>
          <a:p>
            <a:r>
              <a:rPr lang="en-GB" dirty="0" smtClean="0"/>
              <a:t>Ireland was partitioned in 1922 with Southern Ireland becoming independent and later taking the name of Eire.  Northern Ireland remained part of the UK.</a:t>
            </a:r>
            <a:endParaRPr lang="en-GB"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358" t="1006" r="22651"/>
          <a:stretch/>
        </p:blipFill>
        <p:spPr>
          <a:xfrm>
            <a:off x="5086906" y="1597296"/>
            <a:ext cx="3805574" cy="4534301"/>
          </a:xfrm>
        </p:spPr>
      </p:pic>
    </p:spTree>
    <p:extLst>
      <p:ext uri="{BB962C8B-B14F-4D97-AF65-F5344CB8AC3E}">
        <p14:creationId xmlns:p14="http://schemas.microsoft.com/office/powerpoint/2010/main" val="269607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Background 2</a:t>
            </a:r>
            <a:endParaRPr lang="en-GB" dirty="0"/>
          </a:p>
        </p:txBody>
      </p:sp>
      <p:sp>
        <p:nvSpPr>
          <p:cNvPr id="3" name="Content Placeholder 2"/>
          <p:cNvSpPr>
            <a:spLocks noGrp="1"/>
          </p:cNvSpPr>
          <p:nvPr>
            <p:ph idx="1"/>
          </p:nvPr>
        </p:nvSpPr>
        <p:spPr>
          <a:xfrm>
            <a:off x="457200" y="1600200"/>
            <a:ext cx="8435280" cy="4525963"/>
          </a:xfrm>
        </p:spPr>
        <p:txBody>
          <a:bodyPr>
            <a:normAutofit fontScale="92500" lnSpcReduction="20000"/>
          </a:bodyPr>
          <a:lstStyle/>
          <a:p>
            <a:r>
              <a:rPr lang="en-GB" dirty="0" smtClean="0"/>
              <a:t>Wales was conquered by the British in the 13</a:t>
            </a:r>
            <a:r>
              <a:rPr lang="en-GB" baseline="30000" dirty="0" smtClean="0"/>
              <a:t>th</a:t>
            </a:r>
            <a:r>
              <a:rPr lang="en-GB" dirty="0" smtClean="0"/>
              <a:t>  century.  </a:t>
            </a:r>
            <a:r>
              <a:rPr lang="en-GB" dirty="0" smtClean="0">
                <a:effectLst/>
              </a:rPr>
              <a:t>Wales was formally brought into the Union by two acts passed in 1536 and 1542.  English law was imposed on Wales.</a:t>
            </a:r>
          </a:p>
          <a:p>
            <a:r>
              <a:rPr lang="en-GB" dirty="0" smtClean="0"/>
              <a:t>Scotland was never conquered by England and was united with England by the union of Crowns in 1603 when James IV of Scotland became James I of England, Wales and Ireland.</a:t>
            </a:r>
          </a:p>
          <a:p>
            <a:r>
              <a:rPr lang="en-GB" dirty="0" smtClean="0">
                <a:effectLst/>
              </a:rPr>
              <a:t>The Act of Union of 1707 unified the Parliaments with the Scottish parliament voting it self out of existence.</a:t>
            </a:r>
          </a:p>
          <a:p>
            <a:endParaRPr lang="en-GB" dirty="0"/>
          </a:p>
        </p:txBody>
      </p:sp>
    </p:spTree>
    <p:extLst>
      <p:ext uri="{BB962C8B-B14F-4D97-AF65-F5344CB8AC3E}">
        <p14:creationId xmlns:p14="http://schemas.microsoft.com/office/powerpoint/2010/main" val="205414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Devolution as an issue 1</a:t>
            </a:r>
            <a:br>
              <a:rPr lang="en-GB" dirty="0" smtClean="0"/>
            </a:br>
            <a:r>
              <a:rPr lang="en-GB" dirty="0" smtClean="0"/>
              <a:t>Scotland and Wales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National feeling began to grow more strongly in the 50s and 60s.  It was a general feeling that Scotland and Wales were separate entities with their own cultural and historical heritage</a:t>
            </a:r>
          </a:p>
          <a:p>
            <a:r>
              <a:rPr lang="en-GB" dirty="0" smtClean="0"/>
              <a:t>In Wales there was a revival of interest in the Welsh language.</a:t>
            </a:r>
          </a:p>
          <a:p>
            <a:r>
              <a:rPr lang="en-GB" dirty="0" smtClean="0"/>
              <a:t>The revival of national feeling was not converted into support for the nationalists suddenly.</a:t>
            </a:r>
          </a:p>
          <a:p>
            <a:r>
              <a:rPr lang="en-GB" dirty="0" smtClean="0"/>
              <a:t>Plaid Cymru won a by election at Carmarthen in 1966 and the Scottish National Party at Hamilton in 1967.  Both were from Labour at a time when the Labour government were highly unpopular.</a:t>
            </a:r>
          </a:p>
          <a:p>
            <a:r>
              <a:rPr lang="en-GB" dirty="0" smtClean="0"/>
              <a:t>This made devolution an issue in British politics and Wilson set up a Royal Commission.</a:t>
            </a:r>
          </a:p>
          <a:p>
            <a:r>
              <a:rPr lang="en-GB" dirty="0" smtClean="0"/>
              <a:t>Both by election victories were lost in 1970 but the SNP won a seat in the Western Isles.</a:t>
            </a:r>
          </a:p>
        </p:txBody>
      </p:sp>
    </p:spTree>
    <p:extLst>
      <p:ext uri="{BB962C8B-B14F-4D97-AF65-F5344CB8AC3E}">
        <p14:creationId xmlns:p14="http://schemas.microsoft.com/office/powerpoint/2010/main" val="3127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Devolution as an issue 2</a:t>
            </a:r>
            <a:endParaRPr lang="en-GB" dirty="0"/>
          </a:p>
        </p:txBody>
      </p:sp>
      <p:sp>
        <p:nvSpPr>
          <p:cNvPr id="3" name="Content Placeholder 2"/>
          <p:cNvSpPr>
            <a:spLocks noGrp="1"/>
          </p:cNvSpPr>
          <p:nvPr>
            <p:ph sz="half" idx="1"/>
          </p:nvPr>
        </p:nvSpPr>
        <p:spPr>
          <a:xfrm>
            <a:off x="457200" y="1600200"/>
            <a:ext cx="5266928" cy="4925144"/>
          </a:xfrm>
        </p:spPr>
        <p:txBody>
          <a:bodyPr>
            <a:normAutofit fontScale="77500" lnSpcReduction="20000"/>
          </a:bodyPr>
          <a:lstStyle/>
          <a:p>
            <a:r>
              <a:rPr lang="en-GB" dirty="0" smtClean="0"/>
              <a:t>The situation was changed by the discovery of North Sea oil in 1970 and 1971.</a:t>
            </a:r>
          </a:p>
          <a:p>
            <a:r>
              <a:rPr lang="en-GB" dirty="0" smtClean="0"/>
              <a:t>The SNP exploited this with the slogan “Its Scotland's Oil”.</a:t>
            </a:r>
          </a:p>
          <a:p>
            <a:r>
              <a:rPr lang="en-GB" dirty="0" smtClean="0"/>
              <a:t>It made an independent Scotland an economic viability.</a:t>
            </a:r>
          </a:p>
          <a:p>
            <a:r>
              <a:rPr lang="en-GB" dirty="0" smtClean="0"/>
              <a:t>In February 1974 the SNP won 7 seats with 22% of the Scottish vote and PC won 2 seats on 11% of the Welsh vote.</a:t>
            </a:r>
          </a:p>
          <a:p>
            <a:r>
              <a:rPr lang="en-GB" dirty="0" smtClean="0"/>
              <a:t>The Labour Party adopted the policy of devolution for Scotland and Wales for the October 1974 election.</a:t>
            </a:r>
          </a:p>
          <a:p>
            <a:r>
              <a:rPr lang="en-GB" dirty="0" smtClean="0"/>
              <a:t>In October 1974 the SNP won 11 seats with 30% of the Scottish vote and PC won 3 seats on 11% of the Welsh vote.</a:t>
            </a:r>
          </a:p>
          <a:p>
            <a:endParaRPr lang="en-GB" dirty="0" smtClean="0"/>
          </a:p>
          <a:p>
            <a:endParaRPr lang="en-GB" dirty="0" smtClean="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5648" y="1628800"/>
            <a:ext cx="3168352" cy="4822162"/>
          </a:xfrm>
        </p:spPr>
      </p:pic>
    </p:spTree>
    <p:extLst>
      <p:ext uri="{BB962C8B-B14F-4D97-AF65-F5344CB8AC3E}">
        <p14:creationId xmlns:p14="http://schemas.microsoft.com/office/powerpoint/2010/main" val="395299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1458</TotalTime>
  <Words>3063</Words>
  <Application>Microsoft Office PowerPoint</Application>
  <PresentationFormat>On-screen Show (4:3)</PresentationFormat>
  <Paragraphs>280</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Devolution</vt:lpstr>
      <vt:lpstr>Terminology 1</vt:lpstr>
      <vt:lpstr>Terminology 2</vt:lpstr>
      <vt:lpstr>Types of devolution 1</vt:lpstr>
      <vt:lpstr>Types of devolution 2</vt:lpstr>
      <vt:lpstr>Historical Background 1</vt:lpstr>
      <vt:lpstr>Historical Background 2</vt:lpstr>
      <vt:lpstr>Devolution as an issue 1 Scotland and Wales</vt:lpstr>
      <vt:lpstr>Devolution as an issue 2</vt:lpstr>
      <vt:lpstr>Devolution as an issue 3</vt:lpstr>
      <vt:lpstr>Devolution as an issue 4</vt:lpstr>
      <vt:lpstr>Devolution in Scotland</vt:lpstr>
      <vt:lpstr>Devolution in Scotland</vt:lpstr>
      <vt:lpstr>Devolution in Scotland</vt:lpstr>
      <vt:lpstr>Devolution In Scotland</vt:lpstr>
      <vt:lpstr>Devolution In Scotland</vt:lpstr>
      <vt:lpstr>Devolution In Scotland</vt:lpstr>
      <vt:lpstr>Devolution In Scotland</vt:lpstr>
      <vt:lpstr>Devolution In Scotland</vt:lpstr>
      <vt:lpstr>Devolution in Wales</vt:lpstr>
      <vt:lpstr>Devolution in Wales</vt:lpstr>
      <vt:lpstr>Devolution in Wales</vt:lpstr>
      <vt:lpstr>Devolution in Wales</vt:lpstr>
      <vt:lpstr>Devolution in Wales</vt:lpstr>
      <vt:lpstr>Devolution in Northern Ireland 1</vt:lpstr>
      <vt:lpstr>Devolution in Northern Ireland 2</vt:lpstr>
      <vt:lpstr>Devolution in Northern Ireland 3</vt:lpstr>
      <vt:lpstr>Devolution in Northern Ireland 4</vt:lpstr>
      <vt:lpstr>Devolution in Northern Ireland 5</vt:lpstr>
      <vt:lpstr>Devolution in Northern Ireland 6</vt:lpstr>
      <vt:lpstr>Devolution in Northern Ireland 7</vt:lpstr>
      <vt:lpstr>Devolution in Northern Ireland 8</vt:lpstr>
      <vt:lpstr>Arguments in Favour of Devolution</vt:lpstr>
      <vt:lpstr>Arguments against Devolution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Devolution</dc:title>
  <dc:creator>Michael Allen</dc:creator>
  <cp:lastModifiedBy>Michael Allen</cp:lastModifiedBy>
  <cp:revision>46</cp:revision>
  <dcterms:created xsi:type="dcterms:W3CDTF">2012-10-23T16:09:57Z</dcterms:created>
  <dcterms:modified xsi:type="dcterms:W3CDTF">2015-06-25T07:11:23Z</dcterms:modified>
</cp:coreProperties>
</file>