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1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1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27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67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4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6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63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F200"/>
            </a:gs>
            <a:gs pos="9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975DD-09BF-4F47-98BB-753666A26685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6E7C-722D-4BF6-AD0D-3253AF0CD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1737" y="0"/>
            <a:ext cx="4462263" cy="1470025"/>
          </a:xfrm>
        </p:spPr>
        <p:txBody>
          <a:bodyPr/>
          <a:lstStyle/>
          <a:p>
            <a:r>
              <a:rPr lang="en-GB" b="1" dirty="0" smtClean="0"/>
              <a:t>Congressional </a:t>
            </a:r>
            <a:br>
              <a:rPr lang="en-GB" b="1" dirty="0" smtClean="0"/>
            </a:br>
            <a:r>
              <a:rPr lang="en-GB" b="1" dirty="0" smtClean="0"/>
              <a:t>Elections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2120" y="1412776"/>
            <a:ext cx="3312368" cy="720080"/>
          </a:xfrm>
        </p:spPr>
        <p:txBody>
          <a:bodyPr/>
          <a:lstStyle/>
          <a:p>
            <a:r>
              <a:rPr lang="en-GB" dirty="0" smtClean="0"/>
              <a:t>Mike Allen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37793"/>
            <a:ext cx="5904656" cy="58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42841" cy="3335106"/>
          </a:xfrm>
        </p:spPr>
      </p:pic>
    </p:spTree>
    <p:extLst>
      <p:ext uri="{BB962C8B-B14F-4D97-AF65-F5344CB8AC3E}">
        <p14:creationId xmlns:p14="http://schemas.microsoft.com/office/powerpoint/2010/main" val="2112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 Term elections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These come 2 years after Presidential elections – all of the House and one third of the Senate.</a:t>
            </a:r>
          </a:p>
          <a:p>
            <a:r>
              <a:rPr lang="en-GB" dirty="0" smtClean="0"/>
              <a:t>The president’s party normally loses seats in both houses.</a:t>
            </a:r>
          </a:p>
          <a:p>
            <a:r>
              <a:rPr lang="en-GB" dirty="0" smtClean="0"/>
              <a:t>Voters often see mid term elections as a way of expressing disapproval with a President.</a:t>
            </a:r>
          </a:p>
          <a:p>
            <a:r>
              <a:rPr lang="en-GB" dirty="0" smtClean="0"/>
              <a:t>For Example in 1994 when Clinton failed to deliver health care reform.</a:t>
            </a:r>
          </a:p>
          <a:p>
            <a:r>
              <a:rPr lang="en-GB" dirty="0" smtClean="0"/>
              <a:t>Turnout has been about 40% for recent mid-term elections. – lower than for Presidential elections.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Mid-term elections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" y="1700808"/>
            <a:ext cx="6251402" cy="41044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66" y="1772817"/>
            <a:ext cx="278740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Congressional Elections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Congressional elections are held every two years. There are elections for 1/3rd of the Senate (who sit for six years) and for all of the House of Representatives who all stand for re-election after two years. These are held mid-way (two years) through a president’s term in office and are called mid-term elections.</a:t>
            </a:r>
          </a:p>
          <a:p>
            <a:r>
              <a:rPr lang="en-GB" dirty="0" smtClean="0"/>
              <a:t>Mid-terms can be used as an indicator of what the electorate think about the president’s performance and “their results can be of critical importance to the incumbent president.” (Vile)</a:t>
            </a:r>
          </a:p>
          <a:p>
            <a:pPr marL="0" indent="0">
              <a:buNone/>
            </a:pPr>
            <a:r>
              <a:rPr lang="en-GB" dirty="0" smtClean="0"/>
              <a:t>From C N </a:t>
            </a:r>
            <a:r>
              <a:rPr lang="en-GB" dirty="0" err="1" smtClean="0"/>
              <a:t>Trueman</a:t>
            </a:r>
            <a:r>
              <a:rPr lang="en-GB" dirty="0" smtClean="0"/>
              <a:t> "Congressional Elections"</a:t>
            </a:r>
            <a:br>
              <a:rPr lang="en-GB" dirty="0" smtClean="0"/>
            </a:br>
            <a:r>
              <a:rPr lang="en-GB" dirty="0" smtClean="0"/>
              <a:t>historylearningsite.co.uk. The History Learning Site, 27 Mar 2015. 16 Aug 2016.</a:t>
            </a:r>
          </a:p>
        </p:txBody>
      </p:sp>
    </p:spTree>
    <p:extLst>
      <p:ext uri="{BB962C8B-B14F-4D97-AF65-F5344CB8AC3E}">
        <p14:creationId xmlns:p14="http://schemas.microsoft.com/office/powerpoint/2010/main" val="37035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Candidate requirements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906280"/>
              </p:ext>
            </p:extLst>
          </p:nvPr>
        </p:nvGraphicFramePr>
        <p:xfrm>
          <a:off x="539552" y="1628800"/>
          <a:ext cx="8229600" cy="32613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ELIGIBILITY FOR CONGRESS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GB" sz="2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effectLst/>
                          <a:latin typeface="LFT-Etica-Web-Semibold"/>
                        </a:rPr>
                        <a:t>House of Representatives</a:t>
                      </a:r>
                      <a:endParaRPr lang="en-GB" sz="2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effectLst/>
                          <a:latin typeface="LFT-Etica-Web-Semibold"/>
                        </a:rPr>
                        <a:t>Senate</a:t>
                      </a:r>
                      <a:endParaRPr lang="en-GB" sz="2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Minimum 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Minimum Length of Citizenship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7 years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9 years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State Residency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It is very rare for 3</a:t>
            </a:r>
            <a:r>
              <a:rPr lang="en-GB" baseline="30000" dirty="0" smtClean="0"/>
              <a:t>rd</a:t>
            </a:r>
            <a:r>
              <a:rPr lang="en-GB" dirty="0" smtClean="0"/>
              <a:t> parties to win a seat in Congress.</a:t>
            </a:r>
          </a:p>
          <a:p>
            <a:r>
              <a:rPr lang="en-GB" dirty="0" smtClean="0"/>
              <a:t>To be successful a candidate needs to be selected by one of the 2 major parties.</a:t>
            </a:r>
          </a:p>
          <a:p>
            <a:r>
              <a:rPr lang="en-GB" dirty="0" smtClean="0"/>
              <a:t>Congressional primaries are held between May and November.  The winner of a Congressional primary automatically becomes the party candidate. </a:t>
            </a:r>
          </a:p>
          <a:p>
            <a:r>
              <a:rPr lang="en-GB" dirty="0" smtClean="0"/>
              <a:t>Incumbents have an advantage but it is possible for incumbents to be defeated in a primary.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7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Trends in Congressional elections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Coattail effect</a:t>
            </a:r>
          </a:p>
          <a:p>
            <a:r>
              <a:rPr lang="en-GB" dirty="0" smtClean="0"/>
              <a:t>The </a:t>
            </a:r>
            <a:r>
              <a:rPr lang="en-GB" dirty="0"/>
              <a:t>term refers to the power of a popular candidate to gather support for other candidates running on the same party </a:t>
            </a:r>
            <a:r>
              <a:rPr lang="en-GB" dirty="0" smtClean="0"/>
              <a:t>ticket.</a:t>
            </a:r>
          </a:p>
          <a:p>
            <a:r>
              <a:rPr lang="en-GB" dirty="0" smtClean="0"/>
              <a:t>Winning </a:t>
            </a:r>
            <a:r>
              <a:rPr lang="en-GB" dirty="0"/>
              <a:t>candidates are said to have coattails when they drag candidates for lower office along with them to victory.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/>
          <a:stretch/>
        </p:blipFill>
        <p:spPr>
          <a:xfrm>
            <a:off x="4283969" y="1628800"/>
            <a:ext cx="4759092" cy="2738296"/>
          </a:xfrm>
        </p:spPr>
      </p:pic>
    </p:spTree>
    <p:extLst>
      <p:ext uri="{BB962C8B-B14F-4D97-AF65-F5344CB8AC3E}">
        <p14:creationId xmlns:p14="http://schemas.microsoft.com/office/powerpoint/2010/main" val="3702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112" y="836712"/>
            <a:ext cx="3563888" cy="1112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 Presidential Coattails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36606"/>
              </p:ext>
            </p:extLst>
          </p:nvPr>
        </p:nvGraphicFramePr>
        <p:xfrm>
          <a:off x="107504" y="188640"/>
          <a:ext cx="5352226" cy="609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818"/>
                <a:gridCol w="1228027"/>
                <a:gridCol w="734060"/>
                <a:gridCol w="1319530"/>
                <a:gridCol w="1371791"/>
              </a:tblGrid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President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House Shift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Senate Shift</a:t>
                      </a:r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Kennedy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Johnson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Nixon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+6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Nixon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+12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Reagan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 (G)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Clinton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1996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Clinton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 (GW)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2004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Bush (GW)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+4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2008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Obama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+8</a:t>
                      </a:r>
                      <a:endParaRPr lang="en-GB" dirty="0"/>
                    </a:p>
                  </a:txBody>
                  <a:tcPr/>
                </a:tc>
              </a:tr>
              <a:tr h="406220"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+8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 in Congressional elections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Split-ticket voting some voters will vote for a presidential candidate from one party but a House of Representative candidate from another party.</a:t>
            </a:r>
          </a:p>
          <a:p>
            <a:r>
              <a:rPr lang="en-GB" dirty="0" smtClean="0"/>
              <a:t>There is some evidence that voters think in terms of divided government.</a:t>
            </a:r>
          </a:p>
          <a:p>
            <a:r>
              <a:rPr lang="en-GB" dirty="0" smtClean="0"/>
              <a:t>There is strong support for incumbents.  In the House re-election rates have been 95% or higher in the last 7 elections.</a:t>
            </a:r>
          </a:p>
          <a:p>
            <a:r>
              <a:rPr lang="en-GB" dirty="0" smtClean="0"/>
              <a:t>There has been a decline in competitive seats in House elections. This has been because of gerrymandering.  There is no impartial administration of elections in the US.  </a:t>
            </a:r>
          </a:p>
          <a:p>
            <a:r>
              <a:rPr lang="en-GB" dirty="0" smtClean="0"/>
              <a:t>This may be behind the decline in bi-partisanship.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62553"/>
            <a:ext cx="9144000" cy="43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Voting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Studies tend to concentrate on Presidential elections.</a:t>
            </a:r>
          </a:p>
          <a:p>
            <a:r>
              <a:rPr lang="en-GB" dirty="0" smtClean="0"/>
              <a:t>Local issues are important. Farm subsidies are important in farming states such as Kansas and Iowa.  Illegal immigration is important in Texas and New Mexico.</a:t>
            </a:r>
          </a:p>
          <a:p>
            <a:r>
              <a:rPr lang="en-GB" dirty="0" smtClean="0"/>
              <a:t>However national issues are also important, particularly economic issues.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500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Congressional  Elections</vt:lpstr>
      <vt:lpstr>Congressional Elections</vt:lpstr>
      <vt:lpstr>Candidate requirements</vt:lpstr>
      <vt:lpstr>Selection</vt:lpstr>
      <vt:lpstr>Trends in Congressional elections 1</vt:lpstr>
      <vt:lpstr>US Presidential Coattails</vt:lpstr>
      <vt:lpstr>Trends in Congressional elections 2</vt:lpstr>
      <vt:lpstr>PowerPoint Presentation</vt:lpstr>
      <vt:lpstr>Voting Behaviour</vt:lpstr>
      <vt:lpstr>PowerPoint Presentation</vt:lpstr>
      <vt:lpstr>Mid Term elections</vt:lpstr>
      <vt:lpstr>2014 Mid-term elections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Elections</dc:title>
  <dc:creator>Michael Allen</dc:creator>
  <cp:lastModifiedBy>Michael Allen</cp:lastModifiedBy>
  <cp:revision>11</cp:revision>
  <dcterms:created xsi:type="dcterms:W3CDTF">2016-09-14T16:19:05Z</dcterms:created>
  <dcterms:modified xsi:type="dcterms:W3CDTF">2016-09-15T06:44:10Z</dcterms:modified>
</cp:coreProperties>
</file>