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57" r:id="rId3"/>
    <p:sldId id="259" r:id="rId4"/>
    <p:sldId id="260" r:id="rId5"/>
    <p:sldId id="262" r:id="rId6"/>
    <p:sldId id="261" r:id="rId7"/>
    <p:sldId id="258" r:id="rId8"/>
    <p:sldId id="298" r:id="rId9"/>
    <p:sldId id="263" r:id="rId10"/>
    <p:sldId id="264" r:id="rId11"/>
    <p:sldId id="299"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5" r:id="rId29"/>
    <p:sldId id="281" r:id="rId30"/>
    <p:sldId id="282" r:id="rId31"/>
    <p:sldId id="283" r:id="rId32"/>
    <p:sldId id="284"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101C83FF-F2B2-4BB1-B17C-D7EA608F9E12}" type="datetimeFigureOut">
              <a:rPr lang="en-GB" smtClean="0"/>
              <a:t>22/02/2017</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A48A7EFE-1B87-430E-9073-AF16F49EB985}" type="slidenum">
              <a:rPr lang="en-GB" smtClean="0"/>
              <a:t>‹#›</a:t>
            </a:fld>
            <a:endParaRPr lang="en-GB"/>
          </a:p>
        </p:txBody>
      </p:sp>
    </p:spTree>
    <p:extLst>
      <p:ext uri="{BB962C8B-B14F-4D97-AF65-F5344CB8AC3E}">
        <p14:creationId xmlns:p14="http://schemas.microsoft.com/office/powerpoint/2010/main" val="947683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67565966-C530-463D-BDC6-A377F02FC71D}" type="datetimeFigureOut">
              <a:rPr lang="en-US" smtClean="0"/>
              <a:pPr/>
              <a:t>2/22/2017</a:t>
            </a:fld>
            <a:endParaRPr lang="en-GB"/>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2071686F-DCFA-4B0A-BC9C-9710F2098181}" type="slidenum">
              <a:rPr lang="en-GB" smtClean="0"/>
              <a:pPr/>
              <a:t>‹#›</a:t>
            </a:fld>
            <a:endParaRPr lang="en-GB"/>
          </a:p>
        </p:txBody>
      </p:sp>
    </p:spTree>
    <p:extLst>
      <p:ext uri="{BB962C8B-B14F-4D97-AF65-F5344CB8AC3E}">
        <p14:creationId xmlns:p14="http://schemas.microsoft.com/office/powerpoint/2010/main" val="44992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22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24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25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26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27</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28</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29</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30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31</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32</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33</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34</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35</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36</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37</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38</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39</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40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41</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42</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43</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44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71686F-DCFA-4B0A-BC9C-9710F2098181}"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599B869-AF75-4FA0-977A-6417F4EA902F}" type="datetimeFigureOut">
              <a:rPr lang="en-GB" smtClean="0"/>
              <a:pPr/>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CB13DC-940E-449A-95A8-921885287F1B}" type="slidenum">
              <a:rPr lang="en-GB" smtClean="0"/>
              <a:pPr/>
              <a:t>‹#›</a:t>
            </a:fld>
            <a:endParaRPr lang="en-GB"/>
          </a:p>
        </p:txBody>
      </p:sp>
    </p:spTree>
    <p:extLst>
      <p:ext uri="{BB962C8B-B14F-4D97-AF65-F5344CB8AC3E}">
        <p14:creationId xmlns:p14="http://schemas.microsoft.com/office/powerpoint/2010/main" val="1867392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99B869-AF75-4FA0-977A-6417F4EA902F}" type="datetimeFigureOut">
              <a:rPr lang="en-GB" smtClean="0"/>
              <a:pPr/>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CB13DC-940E-449A-95A8-921885287F1B}" type="slidenum">
              <a:rPr lang="en-GB" smtClean="0"/>
              <a:pPr/>
              <a:t>‹#›</a:t>
            </a:fld>
            <a:endParaRPr lang="en-GB"/>
          </a:p>
        </p:txBody>
      </p:sp>
    </p:spTree>
    <p:extLst>
      <p:ext uri="{BB962C8B-B14F-4D97-AF65-F5344CB8AC3E}">
        <p14:creationId xmlns:p14="http://schemas.microsoft.com/office/powerpoint/2010/main" val="94564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99B869-AF75-4FA0-977A-6417F4EA902F}" type="datetimeFigureOut">
              <a:rPr lang="en-GB" smtClean="0"/>
              <a:pPr/>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CB13DC-940E-449A-95A8-921885287F1B}" type="slidenum">
              <a:rPr lang="en-GB" smtClean="0"/>
              <a:pPr/>
              <a:t>‹#›</a:t>
            </a:fld>
            <a:endParaRPr lang="en-GB"/>
          </a:p>
        </p:txBody>
      </p:sp>
    </p:spTree>
    <p:extLst>
      <p:ext uri="{BB962C8B-B14F-4D97-AF65-F5344CB8AC3E}">
        <p14:creationId xmlns:p14="http://schemas.microsoft.com/office/powerpoint/2010/main" val="219619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99B869-AF75-4FA0-977A-6417F4EA902F}" type="datetimeFigureOut">
              <a:rPr lang="en-GB" smtClean="0"/>
              <a:pPr/>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CB13DC-940E-449A-95A8-921885287F1B}" type="slidenum">
              <a:rPr lang="en-GB" smtClean="0"/>
              <a:pPr/>
              <a:t>‹#›</a:t>
            </a:fld>
            <a:endParaRPr lang="en-GB"/>
          </a:p>
        </p:txBody>
      </p:sp>
    </p:spTree>
    <p:extLst>
      <p:ext uri="{BB962C8B-B14F-4D97-AF65-F5344CB8AC3E}">
        <p14:creationId xmlns:p14="http://schemas.microsoft.com/office/powerpoint/2010/main" val="2705493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B869-AF75-4FA0-977A-6417F4EA902F}" type="datetimeFigureOut">
              <a:rPr lang="en-GB" smtClean="0"/>
              <a:pPr/>
              <a:t>22/02/2017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CB13DC-940E-449A-95A8-921885287F1B}" type="slidenum">
              <a:rPr lang="en-GB" smtClean="0"/>
              <a:pPr/>
              <a:t>‹#›</a:t>
            </a:fld>
            <a:endParaRPr lang="en-GB"/>
          </a:p>
        </p:txBody>
      </p:sp>
    </p:spTree>
    <p:extLst>
      <p:ext uri="{BB962C8B-B14F-4D97-AF65-F5344CB8AC3E}">
        <p14:creationId xmlns:p14="http://schemas.microsoft.com/office/powerpoint/2010/main" val="3808556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599B869-AF75-4FA0-977A-6417F4EA902F}" type="datetimeFigureOut">
              <a:rPr lang="en-GB" smtClean="0"/>
              <a:pPr/>
              <a:t>22/02/2017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CB13DC-940E-449A-95A8-921885287F1B}" type="slidenum">
              <a:rPr lang="en-GB" smtClean="0"/>
              <a:pPr/>
              <a:t>‹#›</a:t>
            </a:fld>
            <a:endParaRPr lang="en-GB"/>
          </a:p>
        </p:txBody>
      </p:sp>
    </p:spTree>
    <p:extLst>
      <p:ext uri="{BB962C8B-B14F-4D97-AF65-F5344CB8AC3E}">
        <p14:creationId xmlns:p14="http://schemas.microsoft.com/office/powerpoint/2010/main" val="427299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599B869-AF75-4FA0-977A-6417F4EA902F}" type="datetimeFigureOut">
              <a:rPr lang="en-GB" smtClean="0"/>
              <a:pPr/>
              <a:t>22/02/2017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CB13DC-940E-449A-95A8-921885287F1B}" type="slidenum">
              <a:rPr lang="en-GB" smtClean="0"/>
              <a:pPr/>
              <a:t>‹#›</a:t>
            </a:fld>
            <a:endParaRPr lang="en-GB"/>
          </a:p>
        </p:txBody>
      </p:sp>
    </p:spTree>
    <p:extLst>
      <p:ext uri="{BB962C8B-B14F-4D97-AF65-F5344CB8AC3E}">
        <p14:creationId xmlns:p14="http://schemas.microsoft.com/office/powerpoint/2010/main" val="376999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599B869-AF75-4FA0-977A-6417F4EA902F}" type="datetimeFigureOut">
              <a:rPr lang="en-GB" smtClean="0"/>
              <a:pPr/>
              <a:t>22/02/2017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CB13DC-940E-449A-95A8-921885287F1B}" type="slidenum">
              <a:rPr lang="en-GB" smtClean="0"/>
              <a:pPr/>
              <a:t>‹#›</a:t>
            </a:fld>
            <a:endParaRPr lang="en-GB"/>
          </a:p>
        </p:txBody>
      </p:sp>
    </p:spTree>
    <p:extLst>
      <p:ext uri="{BB962C8B-B14F-4D97-AF65-F5344CB8AC3E}">
        <p14:creationId xmlns:p14="http://schemas.microsoft.com/office/powerpoint/2010/main" val="177806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B869-AF75-4FA0-977A-6417F4EA902F}" type="datetimeFigureOut">
              <a:rPr lang="en-GB" smtClean="0"/>
              <a:pPr/>
              <a:t>22/02/2017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CB13DC-940E-449A-95A8-921885287F1B}" type="slidenum">
              <a:rPr lang="en-GB" smtClean="0"/>
              <a:pPr/>
              <a:t>‹#›</a:t>
            </a:fld>
            <a:endParaRPr lang="en-GB"/>
          </a:p>
        </p:txBody>
      </p:sp>
    </p:spTree>
    <p:extLst>
      <p:ext uri="{BB962C8B-B14F-4D97-AF65-F5344CB8AC3E}">
        <p14:creationId xmlns:p14="http://schemas.microsoft.com/office/powerpoint/2010/main" val="332989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B869-AF75-4FA0-977A-6417F4EA902F}" type="datetimeFigureOut">
              <a:rPr lang="en-GB" smtClean="0"/>
              <a:pPr/>
              <a:t>22/02/2017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CB13DC-940E-449A-95A8-921885287F1B}" type="slidenum">
              <a:rPr lang="en-GB" smtClean="0"/>
              <a:pPr/>
              <a:t>‹#›</a:t>
            </a:fld>
            <a:endParaRPr lang="en-GB"/>
          </a:p>
        </p:txBody>
      </p:sp>
    </p:spTree>
    <p:extLst>
      <p:ext uri="{BB962C8B-B14F-4D97-AF65-F5344CB8AC3E}">
        <p14:creationId xmlns:p14="http://schemas.microsoft.com/office/powerpoint/2010/main" val="2602681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B869-AF75-4FA0-977A-6417F4EA902F}" type="datetimeFigureOut">
              <a:rPr lang="en-GB" smtClean="0"/>
              <a:pPr/>
              <a:t>22/02/2017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CB13DC-940E-449A-95A8-921885287F1B}" type="slidenum">
              <a:rPr lang="en-GB" smtClean="0"/>
              <a:pPr/>
              <a:t>‹#›</a:t>
            </a:fld>
            <a:endParaRPr lang="en-GB"/>
          </a:p>
        </p:txBody>
      </p:sp>
    </p:spTree>
    <p:extLst>
      <p:ext uri="{BB962C8B-B14F-4D97-AF65-F5344CB8AC3E}">
        <p14:creationId xmlns:p14="http://schemas.microsoft.com/office/powerpoint/2010/main" val="159491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50000">
              <a:schemeClr val="accent6">
                <a:lumMod val="40000"/>
                <a:lumOff val="60000"/>
              </a:schemeClr>
            </a:gs>
            <a:gs pos="100000">
              <a:schemeClr val="accent6">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9B869-AF75-4FA0-977A-6417F4EA902F}" type="datetimeFigureOut">
              <a:rPr lang="en-GB" smtClean="0"/>
              <a:pPr/>
              <a:t>22/02/2017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B13DC-940E-449A-95A8-921885287F1B}" type="slidenum">
              <a:rPr lang="en-GB" smtClean="0"/>
              <a:pPr/>
              <a:t>‹#›</a:t>
            </a:fld>
            <a:endParaRPr lang="en-GB"/>
          </a:p>
        </p:txBody>
      </p:sp>
    </p:spTree>
    <p:extLst>
      <p:ext uri="{BB962C8B-B14F-4D97-AF65-F5344CB8AC3E}">
        <p14:creationId xmlns:p14="http://schemas.microsoft.com/office/powerpoint/2010/main" val="82654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6000" r="-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764" y="260648"/>
            <a:ext cx="4104456" cy="1470025"/>
          </a:xfrm>
        </p:spPr>
        <p:txBody>
          <a:bodyPr/>
          <a:lstStyle/>
          <a:p>
            <a:r>
              <a:rPr lang="en-GB" dirty="0" smtClean="0"/>
              <a:t>Congress</a:t>
            </a:r>
            <a:endParaRPr lang="en-GB" dirty="0"/>
          </a:p>
        </p:txBody>
      </p:sp>
      <p:sp>
        <p:nvSpPr>
          <p:cNvPr id="3" name="Subtitle 2"/>
          <p:cNvSpPr>
            <a:spLocks noGrp="1"/>
          </p:cNvSpPr>
          <p:nvPr>
            <p:ph type="subTitle" idx="1"/>
          </p:nvPr>
        </p:nvSpPr>
        <p:spPr>
          <a:xfrm>
            <a:off x="539552" y="1700808"/>
            <a:ext cx="2880320" cy="1752600"/>
          </a:xfrm>
        </p:spPr>
        <p:txBody>
          <a:bodyPr/>
          <a:lstStyle/>
          <a:p>
            <a:r>
              <a:rPr lang="en-GB" dirty="0" smtClean="0">
                <a:solidFill>
                  <a:schemeClr val="tx1"/>
                </a:solidFill>
              </a:rPr>
              <a:t>By</a:t>
            </a:r>
          </a:p>
          <a:p>
            <a:r>
              <a:rPr lang="en-GB" dirty="0" smtClean="0">
                <a:solidFill>
                  <a:schemeClr val="tx1"/>
                </a:solidFill>
              </a:rPr>
              <a:t>Mike Allen</a:t>
            </a:r>
            <a:endParaRPr lang="en-GB" dirty="0">
              <a:solidFill>
                <a:schemeClr val="tx1"/>
              </a:solidFill>
            </a:endParaRPr>
          </a:p>
        </p:txBody>
      </p:sp>
    </p:spTree>
    <p:extLst>
      <p:ext uri="{BB962C8B-B14F-4D97-AF65-F5344CB8AC3E}">
        <p14:creationId xmlns:p14="http://schemas.microsoft.com/office/powerpoint/2010/main" val="1906723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Cambria" pitchFamily="18" charset="0"/>
              </a:rPr>
              <a:t>Is the Senate more prestigious than the House? </a:t>
            </a:r>
            <a:r>
              <a:rPr lang="en-GB" b="1" dirty="0">
                <a:latin typeface="Cambria" pitchFamily="18" charset="0"/>
              </a:rPr>
              <a:t>2</a:t>
            </a:r>
            <a:endParaRPr lang="en-GB" dirty="0"/>
          </a:p>
        </p:txBody>
      </p:sp>
      <p:sp>
        <p:nvSpPr>
          <p:cNvPr id="3" name="Content Placeholder 2"/>
          <p:cNvSpPr>
            <a:spLocks noGrp="1"/>
          </p:cNvSpPr>
          <p:nvPr>
            <p:ph idx="1"/>
          </p:nvPr>
        </p:nvSpPr>
        <p:spPr/>
        <p:txBody>
          <a:bodyPr/>
          <a:lstStyle/>
          <a:p>
            <a:r>
              <a:rPr lang="en-GB" b="1" dirty="0" smtClean="0"/>
              <a:t>No : </a:t>
            </a:r>
          </a:p>
          <a:p>
            <a:pPr>
              <a:buFontTx/>
              <a:buChar char="-"/>
            </a:pPr>
            <a:r>
              <a:rPr lang="en-GB" dirty="0" smtClean="0"/>
              <a:t>Both chambers are equal in terms of passing legislation – this is Congress’s </a:t>
            </a:r>
            <a:r>
              <a:rPr lang="en-GB" dirty="0" smtClean="0">
                <a:solidFill>
                  <a:srgbClr val="FF0000"/>
                </a:solidFill>
              </a:rPr>
              <a:t>main</a:t>
            </a:r>
            <a:r>
              <a:rPr lang="en-GB" dirty="0" smtClean="0"/>
              <a:t> function.</a:t>
            </a:r>
          </a:p>
          <a:p>
            <a:pPr>
              <a:buFontTx/>
              <a:buChar char="-"/>
            </a:pPr>
            <a:r>
              <a:rPr lang="en-GB" dirty="0" smtClean="0"/>
              <a:t>Both chambers must approve constitutional amendments.</a:t>
            </a:r>
          </a:p>
          <a:p>
            <a:pPr>
              <a:buFontTx/>
              <a:buChar char="-"/>
            </a:pPr>
            <a:r>
              <a:rPr lang="en-GB" dirty="0" smtClean="0"/>
              <a:t>Both Senators and Congressmen receive the same salaries.</a:t>
            </a:r>
          </a:p>
          <a:p>
            <a:pPr>
              <a:buFontTx/>
              <a:buChar char="-"/>
            </a:pPr>
            <a:r>
              <a:rPr lang="en-GB" dirty="0" smtClean="0"/>
              <a:t>The House is more important in finance. </a:t>
            </a:r>
            <a:endParaRPr lang="en-GB" dirty="0"/>
          </a:p>
        </p:txBody>
      </p:sp>
    </p:spTree>
    <p:extLst>
      <p:ext uri="{BB962C8B-B14F-4D97-AF65-F5344CB8AC3E}">
        <p14:creationId xmlns:p14="http://schemas.microsoft.com/office/powerpoint/2010/main" val="3950250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congress-chapter-11-10-728.jpg"/>
          <p:cNvPicPr>
            <a:picLocks noGrp="1" noChangeAspect="1"/>
          </p:cNvPicPr>
          <p:nvPr>
            <p:ph idx="1"/>
          </p:nvPr>
        </p:nvPicPr>
        <p:blipFill>
          <a:blip r:embed="rId2" cstate="print"/>
          <a:stretch>
            <a:fillRect/>
          </a:stretch>
        </p:blipFill>
        <p:spPr>
          <a:xfrm>
            <a:off x="683568" y="0"/>
            <a:ext cx="8139749" cy="610481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64704"/>
          </a:xfrm>
        </p:spPr>
        <p:txBody>
          <a:bodyPr/>
          <a:lstStyle/>
          <a:p>
            <a:r>
              <a:rPr lang="en-GB" b="1" dirty="0" smtClean="0">
                <a:latin typeface="Cambria" pitchFamily="18" charset="0"/>
              </a:rPr>
              <a:t>Congressional Officials 1 </a:t>
            </a:r>
            <a:endParaRPr lang="en-GB" b="1" dirty="0">
              <a:latin typeface="Cambria" pitchFamily="18" charset="0"/>
            </a:endParaRPr>
          </a:p>
        </p:txBody>
      </p:sp>
      <p:sp>
        <p:nvSpPr>
          <p:cNvPr id="3" name="Content Placeholder 2"/>
          <p:cNvSpPr>
            <a:spLocks noGrp="1"/>
          </p:cNvSpPr>
          <p:nvPr>
            <p:ph sz="half" idx="1"/>
          </p:nvPr>
        </p:nvSpPr>
        <p:spPr>
          <a:xfrm>
            <a:off x="0" y="692696"/>
            <a:ext cx="4788024" cy="6165304"/>
          </a:xfrm>
        </p:spPr>
        <p:txBody>
          <a:bodyPr>
            <a:normAutofit fontScale="70000" lnSpcReduction="20000"/>
          </a:bodyPr>
          <a:lstStyle/>
          <a:p>
            <a:r>
              <a:rPr lang="en-GB" b="1" dirty="0" smtClean="0"/>
              <a:t>The House Speaker : </a:t>
            </a:r>
          </a:p>
          <a:p>
            <a:pPr>
              <a:buFontTx/>
              <a:buChar char="-"/>
            </a:pPr>
            <a:r>
              <a:rPr lang="en-GB" dirty="0" smtClean="0"/>
              <a:t>This is an elected administrative officer – he or she is elected by the whole House membership at the start of each new Congressional year (every 2 years) – because of this method the Speaker is usually the majority party leader. </a:t>
            </a:r>
          </a:p>
          <a:p>
            <a:pPr>
              <a:buFontTx/>
              <a:buChar char="-"/>
            </a:pPr>
            <a:r>
              <a:rPr lang="en-GB" dirty="0" smtClean="0"/>
              <a:t>The Constitution does not require the Speaker to be a member of the House but they usually have been.</a:t>
            </a:r>
          </a:p>
          <a:p>
            <a:pPr>
              <a:buFontTx/>
              <a:buChar char="-"/>
            </a:pPr>
            <a:r>
              <a:rPr lang="en-GB" dirty="0" smtClean="0"/>
              <a:t>They can serve for four consecutive Congresses – they are third in line for the presidency after the vice- president. </a:t>
            </a:r>
          </a:p>
          <a:p>
            <a:pPr>
              <a:buFontTx/>
              <a:buChar char="-"/>
            </a:pPr>
            <a:r>
              <a:rPr lang="en-GB" dirty="0" smtClean="0"/>
              <a:t>If the House Speaker is absent – they are replaced by a Speaker pro tempore – they can sit for up to three legislative days without approval from the House. They are usually from the majority party as well. </a:t>
            </a:r>
          </a:p>
          <a:p>
            <a:pPr marL="0" indent="0">
              <a:buNone/>
            </a:pPr>
            <a:endParaRPr lang="en-GB" dirty="0" smtClean="0"/>
          </a:p>
        </p:txBody>
      </p:sp>
      <p:pic>
        <p:nvPicPr>
          <p:cNvPr id="5" name="Content Placeholder 4" descr="paul-ryan-speaker.jpg"/>
          <p:cNvPicPr>
            <a:picLocks noGrp="1" noChangeAspect="1"/>
          </p:cNvPicPr>
          <p:nvPr>
            <p:ph sz="half" idx="2"/>
          </p:nvPr>
        </p:nvPicPr>
        <p:blipFill>
          <a:blip r:embed="rId3" cstate="print"/>
          <a:stretch>
            <a:fillRect/>
          </a:stretch>
        </p:blipFill>
        <p:spPr>
          <a:xfrm>
            <a:off x="4860032" y="1628800"/>
            <a:ext cx="4038600" cy="2272630"/>
          </a:xfrm>
        </p:spPr>
      </p:pic>
      <p:sp>
        <p:nvSpPr>
          <p:cNvPr id="6" name="TextBox 5"/>
          <p:cNvSpPr txBox="1"/>
          <p:nvPr/>
        </p:nvSpPr>
        <p:spPr>
          <a:xfrm>
            <a:off x="5076056" y="4221088"/>
            <a:ext cx="3456384" cy="369332"/>
          </a:xfrm>
          <a:prstGeom prst="rect">
            <a:avLst/>
          </a:prstGeom>
          <a:noFill/>
        </p:spPr>
        <p:txBody>
          <a:bodyPr wrap="square" rtlCol="0">
            <a:spAutoFit/>
          </a:bodyPr>
          <a:lstStyle/>
          <a:p>
            <a:r>
              <a:rPr lang="en-GB" dirty="0" smtClean="0"/>
              <a:t>Paul Ryan 2015–</a:t>
            </a:r>
            <a:endParaRPr lang="en-GB" dirty="0"/>
          </a:p>
        </p:txBody>
      </p:sp>
    </p:spTree>
    <p:extLst>
      <p:ext uri="{BB962C8B-B14F-4D97-AF65-F5344CB8AC3E}">
        <p14:creationId xmlns:p14="http://schemas.microsoft.com/office/powerpoint/2010/main" val="2996350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Congressional Officials 2</a:t>
            </a:r>
            <a:endParaRPr lang="en-GB" dirty="0"/>
          </a:p>
        </p:txBody>
      </p:sp>
      <p:sp>
        <p:nvSpPr>
          <p:cNvPr id="3" name="Content Placeholder 2"/>
          <p:cNvSpPr>
            <a:spLocks noGrp="1"/>
          </p:cNvSpPr>
          <p:nvPr>
            <p:ph idx="1"/>
          </p:nvPr>
        </p:nvSpPr>
        <p:spPr/>
        <p:txBody>
          <a:bodyPr>
            <a:normAutofit fontScale="92500" lnSpcReduction="10000"/>
          </a:bodyPr>
          <a:lstStyle/>
          <a:p>
            <a:r>
              <a:rPr lang="en-GB" b="1" dirty="0" smtClean="0"/>
              <a:t>The House Speaker’s powers : </a:t>
            </a:r>
          </a:p>
          <a:p>
            <a:pPr>
              <a:buFontTx/>
              <a:buChar char="-"/>
            </a:pPr>
            <a:r>
              <a:rPr lang="en-GB" dirty="0" smtClean="0"/>
              <a:t>They act as the presiding officer of the House. </a:t>
            </a:r>
          </a:p>
          <a:p>
            <a:pPr>
              <a:buFontTx/>
              <a:buChar char="-"/>
            </a:pPr>
            <a:r>
              <a:rPr lang="en-GB" dirty="0" smtClean="0"/>
              <a:t>They interpret and enforce the rules of the House and decide on points of order. </a:t>
            </a:r>
          </a:p>
          <a:p>
            <a:pPr>
              <a:buFontTx/>
              <a:buChar char="-"/>
            </a:pPr>
            <a:r>
              <a:rPr lang="en-GB" dirty="0" smtClean="0"/>
              <a:t>They can refer bills to standing committees. </a:t>
            </a:r>
          </a:p>
          <a:p>
            <a:pPr>
              <a:buFontTx/>
              <a:buChar char="-"/>
            </a:pPr>
            <a:r>
              <a:rPr lang="en-GB" dirty="0" smtClean="0"/>
              <a:t>They appoint select committee and conference committee chairs. </a:t>
            </a:r>
          </a:p>
          <a:p>
            <a:pPr>
              <a:buFontTx/>
              <a:buChar char="-"/>
            </a:pPr>
            <a:r>
              <a:rPr lang="en-GB" dirty="0" smtClean="0"/>
              <a:t>They appoint the majority of party members of the House Rules Committee. </a:t>
            </a:r>
          </a:p>
        </p:txBody>
      </p:sp>
    </p:spTree>
    <p:extLst>
      <p:ext uri="{BB962C8B-B14F-4D97-AF65-F5344CB8AC3E}">
        <p14:creationId xmlns:p14="http://schemas.microsoft.com/office/powerpoint/2010/main" val="2725804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Congressional Officials 3</a:t>
            </a:r>
            <a:endParaRPr lang="en-GB" dirty="0"/>
          </a:p>
        </p:txBody>
      </p:sp>
      <p:sp>
        <p:nvSpPr>
          <p:cNvPr id="3" name="Content Placeholder 2"/>
          <p:cNvSpPr>
            <a:spLocks noGrp="1"/>
          </p:cNvSpPr>
          <p:nvPr>
            <p:ph sz="half" idx="1"/>
          </p:nvPr>
        </p:nvSpPr>
        <p:spPr>
          <a:xfrm>
            <a:off x="457200" y="1600200"/>
            <a:ext cx="4258816" cy="4853136"/>
          </a:xfrm>
        </p:spPr>
        <p:txBody>
          <a:bodyPr>
            <a:normAutofit fontScale="77500" lnSpcReduction="20000"/>
          </a:bodyPr>
          <a:lstStyle/>
          <a:p>
            <a:r>
              <a:rPr lang="en-GB" b="1" dirty="0" smtClean="0"/>
              <a:t>The House Speaker’s influence – </a:t>
            </a:r>
          </a:p>
          <a:p>
            <a:pPr>
              <a:buFontTx/>
              <a:buChar char="-"/>
            </a:pPr>
            <a:r>
              <a:rPr lang="en-GB" dirty="0" smtClean="0"/>
              <a:t>They can exert a lot of influence on the flow of legislation through the House. </a:t>
            </a:r>
          </a:p>
          <a:p>
            <a:pPr>
              <a:buFontTx/>
              <a:buChar char="-"/>
            </a:pPr>
            <a:r>
              <a:rPr lang="en-GB" dirty="0" smtClean="0"/>
              <a:t>When the presidency and Congress are of different parties – the Speaker acts as a ‘leader of opposition’ – acting as a spokesmen for the party not in the White House. </a:t>
            </a:r>
            <a:r>
              <a:rPr lang="en-GB" dirty="0" smtClean="0">
                <a:solidFill>
                  <a:srgbClr val="FF0000"/>
                </a:solidFill>
              </a:rPr>
              <a:t>Eg. Newt Gingrich had this role under Clinton (1995-1998) and Nancy Pelosi during the last two years of Bush’s presidency. </a:t>
            </a:r>
            <a:endParaRPr lang="en-GB" dirty="0">
              <a:solidFill>
                <a:srgbClr val="FF0000"/>
              </a:solidFill>
            </a:endParaRPr>
          </a:p>
        </p:txBody>
      </p:sp>
      <p:pic>
        <p:nvPicPr>
          <p:cNvPr id="5" name="Content Placeholder 4" descr="speaker-of-the-house-definition-role-and-duties_124456.jpg"/>
          <p:cNvPicPr>
            <a:picLocks noGrp="1" noChangeAspect="1"/>
          </p:cNvPicPr>
          <p:nvPr>
            <p:ph sz="half" idx="2"/>
          </p:nvPr>
        </p:nvPicPr>
        <p:blipFill>
          <a:blip r:embed="rId3" cstate="print"/>
          <a:stretch>
            <a:fillRect/>
          </a:stretch>
        </p:blipFill>
        <p:spPr>
          <a:xfrm>
            <a:off x="4791517" y="1628800"/>
            <a:ext cx="4352483" cy="2448272"/>
          </a:xfrm>
        </p:spPr>
      </p:pic>
    </p:spTree>
    <p:extLst>
      <p:ext uri="{BB962C8B-B14F-4D97-AF65-F5344CB8AC3E}">
        <p14:creationId xmlns:p14="http://schemas.microsoft.com/office/powerpoint/2010/main" val="501525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Congressional Officials 4</a:t>
            </a:r>
            <a:endParaRPr lang="en-GB" dirty="0"/>
          </a:p>
        </p:txBody>
      </p:sp>
      <p:sp>
        <p:nvSpPr>
          <p:cNvPr id="3" name="Content Placeholder 2"/>
          <p:cNvSpPr>
            <a:spLocks noGrp="1"/>
          </p:cNvSpPr>
          <p:nvPr>
            <p:ph idx="1"/>
          </p:nvPr>
        </p:nvSpPr>
        <p:spPr>
          <a:xfrm>
            <a:off x="457200" y="1600200"/>
            <a:ext cx="8229600" cy="4997152"/>
          </a:xfrm>
        </p:spPr>
        <p:txBody>
          <a:bodyPr/>
          <a:lstStyle/>
          <a:p>
            <a:r>
              <a:rPr lang="en-GB" b="1" dirty="0" smtClean="0"/>
              <a:t>The Majority and minority leaders : </a:t>
            </a:r>
          </a:p>
          <a:p>
            <a:pPr>
              <a:buFontTx/>
              <a:buChar char="-"/>
            </a:pPr>
            <a:r>
              <a:rPr lang="en-GB" dirty="0" smtClean="0"/>
              <a:t>Overall – there joint duties are : </a:t>
            </a:r>
          </a:p>
          <a:p>
            <a:r>
              <a:rPr lang="en-GB" dirty="0" smtClean="0"/>
              <a:t>Act as day-to-day ‘directors of operations’ on the floor of their chamber. </a:t>
            </a:r>
          </a:p>
          <a:p>
            <a:r>
              <a:rPr lang="en-GB" dirty="0" smtClean="0"/>
              <a:t>Hold press briefings to talk about their party’s policy agenda. </a:t>
            </a:r>
          </a:p>
          <a:p>
            <a:r>
              <a:rPr lang="en-GB" dirty="0" smtClean="0"/>
              <a:t>Act as a liaison between the House/Senate and the White House. </a:t>
            </a:r>
            <a:endParaRPr lang="en-GB" dirty="0"/>
          </a:p>
        </p:txBody>
      </p:sp>
    </p:spTree>
    <p:extLst>
      <p:ext uri="{BB962C8B-B14F-4D97-AF65-F5344CB8AC3E}">
        <p14:creationId xmlns:p14="http://schemas.microsoft.com/office/powerpoint/2010/main" val="3971497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Important Roles - </a:t>
            </a:r>
            <a:endParaRPr lang="en-GB" dirty="0"/>
          </a:p>
        </p:txBody>
      </p:sp>
      <p:sp>
        <p:nvSpPr>
          <p:cNvPr id="3" name="Content Placeholder 2"/>
          <p:cNvSpPr>
            <a:spLocks noGrp="1"/>
          </p:cNvSpPr>
          <p:nvPr>
            <p:ph idx="1"/>
          </p:nvPr>
        </p:nvSpPr>
        <p:spPr>
          <a:xfrm>
            <a:off x="457200" y="1600200"/>
            <a:ext cx="8229600" cy="5141168"/>
          </a:xfrm>
        </p:spPr>
        <p:txBody>
          <a:bodyPr>
            <a:normAutofit fontScale="85000" lnSpcReduction="20000"/>
          </a:bodyPr>
          <a:lstStyle/>
          <a:p>
            <a:r>
              <a:rPr lang="en-GB" b="1" dirty="0" smtClean="0"/>
              <a:t>The Majority and minority leaders : </a:t>
            </a:r>
          </a:p>
          <a:p>
            <a:pPr>
              <a:buFontTx/>
              <a:buChar char="-"/>
            </a:pPr>
            <a:r>
              <a:rPr lang="en-GB" dirty="0" smtClean="0"/>
              <a:t>Majority leaders – they are found in both the House and the Senate and are the party’s chief strategists. They work to strengthen the influence of the party. </a:t>
            </a:r>
          </a:p>
          <a:p>
            <a:pPr>
              <a:buFontTx/>
              <a:buChar char="-"/>
            </a:pPr>
            <a:r>
              <a:rPr lang="en-GB" dirty="0" smtClean="0"/>
              <a:t>The Majority leader in the House is elected every two years by secret ballot of his party. The act as a ‘number two’ role to the Speaker. </a:t>
            </a:r>
          </a:p>
          <a:p>
            <a:pPr>
              <a:buFontTx/>
              <a:buChar char="-"/>
            </a:pPr>
            <a:r>
              <a:rPr lang="en-GB" dirty="0" smtClean="0"/>
              <a:t>The Majority leader in the Senate is elected at the start of each Congress by a majority vote of the Senators in the majority party. They play a key role in bringing bulls for debate to the Senate floor. </a:t>
            </a:r>
          </a:p>
          <a:p>
            <a:pPr>
              <a:buFontTx/>
              <a:buChar char="-"/>
            </a:pPr>
            <a:r>
              <a:rPr lang="en-GB" dirty="0" smtClean="0"/>
              <a:t>They are assisted by the Majority whips whose role is to secure party unity. </a:t>
            </a:r>
          </a:p>
          <a:p>
            <a:pPr marL="0" indent="0">
              <a:buNone/>
            </a:pPr>
            <a:endParaRPr lang="en-GB" dirty="0"/>
          </a:p>
        </p:txBody>
      </p:sp>
    </p:spTree>
    <p:extLst>
      <p:ext uri="{BB962C8B-B14F-4D97-AF65-F5344CB8AC3E}">
        <p14:creationId xmlns:p14="http://schemas.microsoft.com/office/powerpoint/2010/main" val="1611157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Congressional Officials 5</a:t>
            </a:r>
            <a:endParaRPr lang="en-GB" dirty="0"/>
          </a:p>
        </p:txBody>
      </p:sp>
      <p:sp>
        <p:nvSpPr>
          <p:cNvPr id="3" name="Content Placeholder 2"/>
          <p:cNvSpPr>
            <a:spLocks noGrp="1"/>
          </p:cNvSpPr>
          <p:nvPr>
            <p:ph idx="1"/>
          </p:nvPr>
        </p:nvSpPr>
        <p:spPr>
          <a:xfrm>
            <a:off x="457200" y="1600200"/>
            <a:ext cx="8229600" cy="5141168"/>
          </a:xfrm>
        </p:spPr>
        <p:txBody>
          <a:bodyPr>
            <a:normAutofit/>
          </a:bodyPr>
          <a:lstStyle/>
          <a:p>
            <a:r>
              <a:rPr lang="en-GB" b="1" dirty="0" smtClean="0"/>
              <a:t>The Majority and minority leaders :</a:t>
            </a:r>
          </a:p>
          <a:p>
            <a:pPr>
              <a:buFontTx/>
              <a:buChar char="-"/>
            </a:pPr>
            <a:r>
              <a:rPr lang="en-GB" dirty="0" smtClean="0"/>
              <a:t>They are found in each chamber of Congress. </a:t>
            </a:r>
          </a:p>
          <a:p>
            <a:pPr>
              <a:buFontTx/>
              <a:buChar char="-"/>
            </a:pPr>
            <a:r>
              <a:rPr lang="en-GB" dirty="0" smtClean="0"/>
              <a:t>There roles are very similar to those of the Majority Leader.</a:t>
            </a:r>
          </a:p>
          <a:p>
            <a:pPr>
              <a:buFontTx/>
              <a:buChar char="-"/>
            </a:pPr>
            <a:r>
              <a:rPr lang="en-GB" dirty="0" smtClean="0"/>
              <a:t>In the Senate – more business is done through agreement between the majority and minority groups – the leaders must therefore cooperate with each other. </a:t>
            </a:r>
          </a:p>
          <a:p>
            <a:pPr>
              <a:buFontTx/>
              <a:buChar char="-"/>
            </a:pPr>
            <a:r>
              <a:rPr lang="en-GB" dirty="0" smtClean="0"/>
              <a:t>They are assisted by the Minority Whips. </a:t>
            </a:r>
            <a:endParaRPr lang="en-GB" dirty="0"/>
          </a:p>
        </p:txBody>
      </p:sp>
    </p:spTree>
    <p:extLst>
      <p:ext uri="{BB962C8B-B14F-4D97-AF65-F5344CB8AC3E}">
        <p14:creationId xmlns:p14="http://schemas.microsoft.com/office/powerpoint/2010/main" val="2291552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Congressional Committees - </a:t>
            </a:r>
            <a:endParaRPr lang="en-GB" b="1" dirty="0">
              <a:latin typeface="Cambria" pitchFamily="18" charset="0"/>
            </a:endParaRPr>
          </a:p>
        </p:txBody>
      </p:sp>
      <p:sp>
        <p:nvSpPr>
          <p:cNvPr id="3" name="Content Placeholder 2"/>
          <p:cNvSpPr>
            <a:spLocks noGrp="1"/>
          </p:cNvSpPr>
          <p:nvPr>
            <p:ph sz="half" idx="1"/>
          </p:nvPr>
        </p:nvSpPr>
        <p:spPr>
          <a:xfrm>
            <a:off x="457200" y="1196752"/>
            <a:ext cx="4038600" cy="4929411"/>
          </a:xfrm>
        </p:spPr>
        <p:txBody>
          <a:bodyPr>
            <a:normAutofit fontScale="70000" lnSpcReduction="20000"/>
          </a:bodyPr>
          <a:lstStyle/>
          <a:p>
            <a:r>
              <a:rPr lang="en-GB" dirty="0" smtClean="0"/>
              <a:t>There are several committees within Congress – </a:t>
            </a:r>
          </a:p>
          <a:p>
            <a:pPr marL="0" indent="0">
              <a:buFontTx/>
              <a:buChar char="-"/>
            </a:pPr>
            <a:r>
              <a:rPr lang="en-GB" dirty="0" smtClean="0"/>
              <a:t>Standing Committees : they exist in both chambers and are permanent policy – specialist  bodies. Most standing committees are divided into sub-committees. </a:t>
            </a:r>
          </a:p>
          <a:p>
            <a:pPr marL="0" indent="0">
              <a:buFontTx/>
              <a:buChar char="-"/>
            </a:pPr>
            <a:r>
              <a:rPr lang="en-GB" dirty="0" smtClean="0"/>
              <a:t>In the House, standing committees are made up of around 40-50 members </a:t>
            </a:r>
          </a:p>
          <a:p>
            <a:pPr marL="0" indent="0">
              <a:buFontTx/>
              <a:buChar char="-"/>
            </a:pPr>
            <a:r>
              <a:rPr lang="en-GB" dirty="0" smtClean="0"/>
              <a:t>Those in the Senate are made up of around 18 members. The party balance in these committees is the same proportion as is in that chamber of Congress. </a:t>
            </a:r>
            <a:r>
              <a:rPr lang="en-GB" dirty="0" smtClean="0">
                <a:solidFill>
                  <a:srgbClr val="FF0000"/>
                </a:solidFill>
              </a:rPr>
              <a:t>Eg. in the 114</a:t>
            </a:r>
            <a:r>
              <a:rPr lang="en-GB" baseline="30000" dirty="0" smtClean="0">
                <a:solidFill>
                  <a:srgbClr val="FF0000"/>
                </a:solidFill>
              </a:rPr>
              <a:t>th</a:t>
            </a:r>
            <a:r>
              <a:rPr lang="en-GB" dirty="0" smtClean="0">
                <a:solidFill>
                  <a:srgbClr val="FF0000"/>
                </a:solidFill>
              </a:rPr>
              <a:t> Congress (Jan 17) the Republicans had majorities in both chambers and this was reflected in the Standing Committees. </a:t>
            </a:r>
            <a:endParaRPr lang="en-GB" dirty="0">
              <a:solidFill>
                <a:srgbClr val="FF0000"/>
              </a:solidFill>
            </a:endParaRPr>
          </a:p>
        </p:txBody>
      </p:sp>
      <p:pic>
        <p:nvPicPr>
          <p:cNvPr id="5" name="Content Placeholder 4" descr="committee.jpg"/>
          <p:cNvPicPr>
            <a:picLocks noGrp="1" noChangeAspect="1"/>
          </p:cNvPicPr>
          <p:nvPr>
            <p:ph sz="half" idx="2"/>
          </p:nvPr>
        </p:nvPicPr>
        <p:blipFill>
          <a:blip r:embed="rId3" cstate="print"/>
          <a:stretch>
            <a:fillRect/>
          </a:stretch>
        </p:blipFill>
        <p:spPr>
          <a:xfrm>
            <a:off x="4478302" y="1772816"/>
            <a:ext cx="4664558" cy="3533403"/>
          </a:xfrm>
        </p:spPr>
      </p:pic>
    </p:spTree>
    <p:extLst>
      <p:ext uri="{BB962C8B-B14F-4D97-AF65-F5344CB8AC3E}">
        <p14:creationId xmlns:p14="http://schemas.microsoft.com/office/powerpoint/2010/main" val="1895803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Congressional Committees - </a:t>
            </a:r>
            <a:endParaRPr lang="en-GB" dirty="0"/>
          </a:p>
        </p:txBody>
      </p:sp>
      <p:sp>
        <p:nvSpPr>
          <p:cNvPr id="3" name="Content Placeholder 2"/>
          <p:cNvSpPr>
            <a:spLocks noGrp="1"/>
          </p:cNvSpPr>
          <p:nvPr>
            <p:ph idx="1"/>
          </p:nvPr>
        </p:nvSpPr>
        <p:spPr>
          <a:xfrm>
            <a:off x="457200" y="1600200"/>
            <a:ext cx="8229600" cy="5069160"/>
          </a:xfrm>
        </p:spPr>
        <p:txBody>
          <a:bodyPr>
            <a:normAutofit fontScale="77500" lnSpcReduction="20000"/>
          </a:bodyPr>
          <a:lstStyle/>
          <a:p>
            <a:r>
              <a:rPr lang="en-GB" b="1" dirty="0" smtClean="0"/>
              <a:t>Standing Committees : </a:t>
            </a:r>
          </a:p>
          <a:p>
            <a:pPr>
              <a:buFontTx/>
              <a:buChar char="-"/>
            </a:pPr>
            <a:r>
              <a:rPr lang="en-GB" dirty="0" smtClean="0"/>
              <a:t>House and Senate members seek assignment on committees that are closest to the interests of their district or state. </a:t>
            </a:r>
            <a:r>
              <a:rPr lang="en-GB" dirty="0" smtClean="0">
                <a:solidFill>
                  <a:srgbClr val="FF0000"/>
                </a:solidFill>
              </a:rPr>
              <a:t>Eg. both Senators from Iowa (Tom Harkin and Charles Grassley) are on the Senate Agriculture Committee. </a:t>
            </a:r>
          </a:p>
          <a:p>
            <a:pPr>
              <a:buFontTx/>
              <a:buChar char="-"/>
            </a:pPr>
            <a:r>
              <a:rPr lang="en-GB" dirty="0" smtClean="0"/>
              <a:t>Some standing committees are more prestigious than others. </a:t>
            </a:r>
            <a:r>
              <a:rPr lang="en-GB" dirty="0" smtClean="0">
                <a:solidFill>
                  <a:srgbClr val="FF0000"/>
                </a:solidFill>
              </a:rPr>
              <a:t>Eg. Judiciary, Armed Services and Appropriations. </a:t>
            </a:r>
          </a:p>
          <a:p>
            <a:pPr>
              <a:buFontTx/>
              <a:buChar char="-"/>
            </a:pPr>
            <a:r>
              <a:rPr lang="en-GB" dirty="0" smtClean="0"/>
              <a:t>Standing Committees have two functions – the first and most important is to conduct the committee stage of the legislative process. The second function is to conduct investigations within the committee’s policy area. </a:t>
            </a:r>
          </a:p>
          <a:p>
            <a:pPr>
              <a:buFontTx/>
              <a:buChar char="-"/>
            </a:pPr>
            <a:r>
              <a:rPr lang="en-GB" dirty="0" smtClean="0"/>
              <a:t>In the Senate, the committees have a third function – to begin the confirmation process for presidential nominations. </a:t>
            </a:r>
          </a:p>
        </p:txBody>
      </p:sp>
    </p:spTree>
    <p:extLst>
      <p:ext uri="{BB962C8B-B14F-4D97-AF65-F5344CB8AC3E}">
        <p14:creationId xmlns:p14="http://schemas.microsoft.com/office/powerpoint/2010/main" val="4105543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The Structure 1</a:t>
            </a:r>
            <a:r>
              <a:rPr lang="en-GB" b="1" baseline="30000" dirty="0" smtClean="0">
                <a:latin typeface="Cambria" pitchFamily="18" charset="0"/>
              </a:rPr>
              <a:t>1</a:t>
            </a:r>
            <a:endParaRPr lang="en-GB" baseline="30000" dirty="0"/>
          </a:p>
        </p:txBody>
      </p:sp>
      <p:sp>
        <p:nvSpPr>
          <p:cNvPr id="3" name="Content Placeholder 2"/>
          <p:cNvSpPr>
            <a:spLocks noGrp="1"/>
          </p:cNvSpPr>
          <p:nvPr>
            <p:ph idx="1"/>
          </p:nvPr>
        </p:nvSpPr>
        <p:spPr/>
        <p:txBody>
          <a:bodyPr>
            <a:normAutofit fontScale="77500" lnSpcReduction="20000"/>
          </a:bodyPr>
          <a:lstStyle/>
          <a:p>
            <a:r>
              <a:rPr lang="en-GB" dirty="0" smtClean="0"/>
              <a:t>The Founding Fathers saw Congress as the most important branch of government.</a:t>
            </a:r>
          </a:p>
          <a:p>
            <a:r>
              <a:rPr lang="en-GB" dirty="0" smtClean="0"/>
              <a:t>Congress is </a:t>
            </a:r>
            <a:r>
              <a:rPr lang="en-GB" b="1" dirty="0" smtClean="0"/>
              <a:t>bicameral </a:t>
            </a:r>
            <a:r>
              <a:rPr lang="en-GB" dirty="0" smtClean="0"/>
              <a:t>: meaning its made up of two houses (the House and the Senate) – this was a compromise made by the Founding Fathers.</a:t>
            </a:r>
          </a:p>
          <a:p>
            <a:r>
              <a:rPr lang="en-GB" dirty="0" smtClean="0"/>
              <a:t>The House would be represented proportionally to their population (pleasing large states) and the Senate would be represented equally (pleasing the small states)</a:t>
            </a:r>
          </a:p>
          <a:p>
            <a:r>
              <a:rPr lang="en-GB" dirty="0" smtClean="0"/>
              <a:t>The House </a:t>
            </a:r>
            <a:r>
              <a:rPr lang="en-GB" b="1" dirty="0" smtClean="0"/>
              <a:t>today </a:t>
            </a:r>
            <a:r>
              <a:rPr lang="en-GB" dirty="0" smtClean="0"/>
              <a:t>is made up of 435 members – this is decided upon in regards to their population. </a:t>
            </a:r>
            <a:r>
              <a:rPr lang="en-GB" dirty="0" err="1" smtClean="0">
                <a:solidFill>
                  <a:srgbClr val="FF0000"/>
                </a:solidFill>
              </a:rPr>
              <a:t>Eg</a:t>
            </a:r>
            <a:r>
              <a:rPr lang="en-GB" dirty="0" smtClean="0">
                <a:solidFill>
                  <a:srgbClr val="FF0000"/>
                </a:solidFill>
              </a:rPr>
              <a:t>. 2016 – California had 55 and New York had 29. </a:t>
            </a:r>
          </a:p>
          <a:p>
            <a:r>
              <a:rPr lang="en-GB" dirty="0" smtClean="0"/>
              <a:t>The Senate </a:t>
            </a:r>
            <a:r>
              <a:rPr lang="en-GB" b="1" dirty="0" smtClean="0"/>
              <a:t>today </a:t>
            </a:r>
            <a:r>
              <a:rPr lang="en-GB" dirty="0" smtClean="0"/>
              <a:t>– each of the 50 states have 2 Senators – meaning the Senate is made up of 100 Senators. </a:t>
            </a:r>
          </a:p>
          <a:p>
            <a:endParaRPr lang="en-GB" dirty="0" smtClean="0"/>
          </a:p>
          <a:p>
            <a:endParaRPr lang="en-GB" dirty="0"/>
          </a:p>
        </p:txBody>
      </p:sp>
      <p:sp>
        <p:nvSpPr>
          <p:cNvPr id="4" name="TextBox 3"/>
          <p:cNvSpPr txBox="1"/>
          <p:nvPr/>
        </p:nvSpPr>
        <p:spPr>
          <a:xfrm>
            <a:off x="899592" y="6021288"/>
            <a:ext cx="6768752" cy="369332"/>
          </a:xfrm>
          <a:prstGeom prst="rect">
            <a:avLst/>
          </a:prstGeom>
          <a:noFill/>
        </p:spPr>
        <p:txBody>
          <a:bodyPr wrap="square" rtlCol="0">
            <a:spAutoFit/>
          </a:bodyPr>
          <a:lstStyle/>
          <a:p>
            <a:r>
              <a:rPr lang="en-GB" baseline="30000" dirty="0" smtClean="0"/>
              <a:t>1</a:t>
            </a:r>
            <a:r>
              <a:rPr lang="en-GB" dirty="0" smtClean="0"/>
              <a:t> The next 5 slides are from Congress.pptx The Student Room</a:t>
            </a:r>
            <a:endParaRPr lang="en-GB" dirty="0"/>
          </a:p>
        </p:txBody>
      </p:sp>
    </p:spTree>
    <p:extLst>
      <p:ext uri="{BB962C8B-B14F-4D97-AF65-F5344CB8AC3E}">
        <p14:creationId xmlns:p14="http://schemas.microsoft.com/office/powerpoint/2010/main" val="3456849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Congressional Committees - </a:t>
            </a:r>
            <a:endParaRPr lang="en-GB" dirty="0"/>
          </a:p>
        </p:txBody>
      </p:sp>
      <p:sp>
        <p:nvSpPr>
          <p:cNvPr id="3" name="Content Placeholder 2"/>
          <p:cNvSpPr>
            <a:spLocks noGrp="1"/>
          </p:cNvSpPr>
          <p:nvPr>
            <p:ph sz="half" idx="1"/>
          </p:nvPr>
        </p:nvSpPr>
        <p:spPr/>
        <p:txBody>
          <a:bodyPr>
            <a:normAutofit fontScale="62500" lnSpcReduction="20000"/>
          </a:bodyPr>
          <a:lstStyle/>
          <a:p>
            <a:r>
              <a:rPr lang="en-GB" b="1" dirty="0" smtClean="0"/>
              <a:t>House Rules Committee :</a:t>
            </a:r>
          </a:p>
          <a:p>
            <a:pPr>
              <a:buFontTx/>
              <a:buChar char="-"/>
            </a:pPr>
            <a:r>
              <a:rPr lang="en-GB" dirty="0" smtClean="0"/>
              <a:t>This is one of the standing committees in the House – but it performs a different function. </a:t>
            </a:r>
          </a:p>
          <a:p>
            <a:pPr>
              <a:buFontTx/>
              <a:buChar char="-"/>
            </a:pPr>
            <a:r>
              <a:rPr lang="en-GB" dirty="0" smtClean="0"/>
              <a:t>It is responsible for prioritising bills coming from the committee stage on to the House floor for their second readings. </a:t>
            </a:r>
          </a:p>
          <a:p>
            <a:pPr>
              <a:buFontTx/>
              <a:buChar char="-"/>
            </a:pPr>
            <a:r>
              <a:rPr lang="en-GB" dirty="0" smtClean="0"/>
              <a:t>There is a large number of bills waiting for a second reading and therefore the House Rules Committee plays a vital role. </a:t>
            </a:r>
          </a:p>
          <a:p>
            <a:pPr>
              <a:buFontTx/>
              <a:buChar char="-"/>
            </a:pPr>
            <a:r>
              <a:rPr lang="en-GB" dirty="0" smtClean="0"/>
              <a:t>Membership to the committee is much smaller and lent more towards the majority party. </a:t>
            </a:r>
            <a:r>
              <a:rPr lang="en-GB" dirty="0" smtClean="0">
                <a:solidFill>
                  <a:srgbClr val="FF0000"/>
                </a:solidFill>
              </a:rPr>
              <a:t>Eg. 2017 : it had just 13 members, nine Republicans and 4 Democrats.</a:t>
            </a:r>
          </a:p>
          <a:p>
            <a:pPr marL="0" indent="0">
              <a:buNone/>
            </a:pPr>
            <a:endParaRPr lang="en-GB" dirty="0" smtClean="0"/>
          </a:p>
          <a:p>
            <a:pPr marL="0" indent="0">
              <a:buNone/>
            </a:pPr>
            <a:endParaRPr lang="en-GB" dirty="0"/>
          </a:p>
        </p:txBody>
      </p:sp>
      <p:pic>
        <p:nvPicPr>
          <p:cNvPr id="5" name="Content Placeholder 4" descr="deathbycommittee.jpeg"/>
          <p:cNvPicPr>
            <a:picLocks noGrp="1" noChangeAspect="1"/>
          </p:cNvPicPr>
          <p:nvPr>
            <p:ph sz="half" idx="2"/>
          </p:nvPr>
        </p:nvPicPr>
        <p:blipFill>
          <a:blip r:embed="rId3" cstate="print"/>
          <a:stretch>
            <a:fillRect/>
          </a:stretch>
        </p:blipFill>
        <p:spPr>
          <a:xfrm>
            <a:off x="4648199" y="2204864"/>
            <a:ext cx="4429345" cy="3047769"/>
          </a:xfrm>
        </p:spPr>
      </p:pic>
    </p:spTree>
    <p:extLst>
      <p:ext uri="{BB962C8B-B14F-4D97-AF65-F5344CB8AC3E}">
        <p14:creationId xmlns:p14="http://schemas.microsoft.com/office/powerpoint/2010/main" val="3863317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Congressional Committees - </a:t>
            </a:r>
            <a:endParaRPr lang="en-GB" dirty="0"/>
          </a:p>
        </p:txBody>
      </p:sp>
      <p:sp>
        <p:nvSpPr>
          <p:cNvPr id="3" name="Content Placeholder 2"/>
          <p:cNvSpPr>
            <a:spLocks noGrp="1"/>
          </p:cNvSpPr>
          <p:nvPr>
            <p:ph idx="1"/>
          </p:nvPr>
        </p:nvSpPr>
        <p:spPr>
          <a:xfrm>
            <a:off x="457200" y="1600200"/>
            <a:ext cx="8229600" cy="5141168"/>
          </a:xfrm>
        </p:spPr>
        <p:txBody>
          <a:bodyPr>
            <a:normAutofit fontScale="70000" lnSpcReduction="20000"/>
          </a:bodyPr>
          <a:lstStyle/>
          <a:p>
            <a:r>
              <a:rPr lang="en-GB" b="1" dirty="0" smtClean="0"/>
              <a:t>Conference Committee : </a:t>
            </a:r>
          </a:p>
          <a:p>
            <a:pPr>
              <a:buFontTx/>
              <a:buChar char="-"/>
            </a:pPr>
            <a:r>
              <a:rPr lang="en-GB" dirty="0" smtClean="0"/>
              <a:t>They are needed because of two characteristics of the legislative process. </a:t>
            </a:r>
          </a:p>
          <a:p>
            <a:pPr>
              <a:buFontTx/>
              <a:buChar char="-"/>
            </a:pPr>
            <a:r>
              <a:rPr lang="en-GB" dirty="0" smtClean="0"/>
              <a:t>First – both chambers have equal power and </a:t>
            </a:r>
          </a:p>
          <a:p>
            <a:pPr>
              <a:buFontTx/>
              <a:buChar char="-"/>
            </a:pPr>
            <a:r>
              <a:rPr lang="en-GB" dirty="0" smtClean="0"/>
              <a:t>Second – because a bill goes through both chambers concurrently rather than consecutively. </a:t>
            </a:r>
          </a:p>
          <a:p>
            <a:pPr>
              <a:buFontTx/>
              <a:buChar char="-"/>
            </a:pPr>
            <a:r>
              <a:rPr lang="en-GB" dirty="0" smtClean="0"/>
              <a:t>When a bill has finished in the House and Senate – it is usually in two different versions – if these differences cannot be solved in the third reading – a Conference Committee is set up. </a:t>
            </a:r>
          </a:p>
          <a:p>
            <a:pPr>
              <a:buFontTx/>
              <a:buChar char="-"/>
            </a:pPr>
            <a:r>
              <a:rPr lang="en-GB" dirty="0" smtClean="0"/>
              <a:t>Membership is made up of both members of the Senate and of the House and their sole function is to reconcile the differences between the House and the Senate bills. </a:t>
            </a:r>
            <a:endParaRPr lang="en-GB" dirty="0"/>
          </a:p>
          <a:p>
            <a:pPr>
              <a:buFontTx/>
              <a:buChar char="-"/>
            </a:pPr>
            <a:r>
              <a:rPr lang="en-GB" dirty="0" smtClean="0"/>
              <a:t>They are important because they are likely to draw up what will become the final version of the bill. </a:t>
            </a:r>
          </a:p>
          <a:p>
            <a:pPr>
              <a:buFontTx/>
              <a:buChar char="-"/>
            </a:pPr>
            <a:r>
              <a:rPr lang="en-GB" dirty="0" smtClean="0"/>
              <a:t>Their power is checked by the House and Senate’s ability to refuse to sign up to their compromise. </a:t>
            </a:r>
            <a:endParaRPr lang="en-GB" dirty="0"/>
          </a:p>
        </p:txBody>
      </p:sp>
    </p:spTree>
    <p:extLst>
      <p:ext uri="{BB962C8B-B14F-4D97-AF65-F5344CB8AC3E}">
        <p14:creationId xmlns:p14="http://schemas.microsoft.com/office/powerpoint/2010/main" val="1828064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Congressional Committees - </a:t>
            </a:r>
            <a:endParaRPr lang="en-GB" dirty="0"/>
          </a:p>
        </p:txBody>
      </p:sp>
      <p:sp>
        <p:nvSpPr>
          <p:cNvPr id="3" name="Content Placeholder 2"/>
          <p:cNvSpPr>
            <a:spLocks noGrp="1"/>
          </p:cNvSpPr>
          <p:nvPr>
            <p:ph idx="1"/>
          </p:nvPr>
        </p:nvSpPr>
        <p:spPr>
          <a:xfrm>
            <a:off x="457200" y="1340768"/>
            <a:ext cx="8229600" cy="5400600"/>
          </a:xfrm>
        </p:spPr>
        <p:txBody>
          <a:bodyPr>
            <a:normAutofit fontScale="85000" lnSpcReduction="20000"/>
          </a:bodyPr>
          <a:lstStyle/>
          <a:p>
            <a:r>
              <a:rPr lang="en-GB" b="1" dirty="0" smtClean="0"/>
              <a:t>Select committees – </a:t>
            </a:r>
          </a:p>
          <a:p>
            <a:pPr>
              <a:buFontTx/>
              <a:buChar char="-"/>
            </a:pPr>
            <a:r>
              <a:rPr lang="en-GB" dirty="0" smtClean="0"/>
              <a:t>There are sometimes known as ‘special’ or ‘investigative’ committees. They are usually always set up to investigate a particular issue. </a:t>
            </a:r>
          </a:p>
          <a:p>
            <a:pPr>
              <a:buFontTx/>
              <a:buChar char="-"/>
            </a:pPr>
            <a:r>
              <a:rPr lang="en-GB" dirty="0" smtClean="0"/>
              <a:t>They are set up when an investigation either: does not fall within the policy area of one standing committee; or it is so time-consuming that a standing committee would be tied up with it and therefore preventing the standing committee from fulfilling its other functions. </a:t>
            </a:r>
            <a:r>
              <a:rPr lang="en-GB" dirty="0" smtClean="0">
                <a:solidFill>
                  <a:srgbClr val="FF0000"/>
                </a:solidFill>
              </a:rPr>
              <a:t>Eg. there have been a number of high profile select committees in recent years – the House select Committee on political assassinations and a joint select committee on both the Iran-Contra affair and the events of 9/11.</a:t>
            </a:r>
            <a:endParaRPr lang="en-GB" dirty="0">
              <a:solidFill>
                <a:srgbClr val="FF0000"/>
              </a:solidFill>
            </a:endParaRPr>
          </a:p>
        </p:txBody>
      </p:sp>
    </p:spTree>
    <p:extLst>
      <p:ext uri="{BB962C8B-B14F-4D97-AF65-F5344CB8AC3E}">
        <p14:creationId xmlns:p14="http://schemas.microsoft.com/office/powerpoint/2010/main" val="1132864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The Committee Chair - </a:t>
            </a:r>
            <a:endParaRPr lang="en-GB" b="1" dirty="0">
              <a:latin typeface="Cambria" pitchFamily="18" charset="0"/>
            </a:endParaRPr>
          </a:p>
        </p:txBody>
      </p:sp>
      <p:sp>
        <p:nvSpPr>
          <p:cNvPr id="3" name="Content Placeholder 2"/>
          <p:cNvSpPr>
            <a:spLocks noGrp="1"/>
          </p:cNvSpPr>
          <p:nvPr>
            <p:ph idx="1"/>
          </p:nvPr>
        </p:nvSpPr>
        <p:spPr/>
        <p:txBody>
          <a:bodyPr>
            <a:normAutofit lnSpcReduction="10000"/>
          </a:bodyPr>
          <a:lstStyle/>
          <a:p>
            <a:r>
              <a:rPr lang="en-GB" dirty="0" smtClean="0"/>
              <a:t>Chairpersons are always chosen from the majority party in that chamber. </a:t>
            </a:r>
            <a:r>
              <a:rPr lang="en-GB" dirty="0" smtClean="0">
                <a:solidFill>
                  <a:srgbClr val="FF0000"/>
                </a:solidFill>
              </a:rPr>
              <a:t>Eg. during 2017, all standing committees were chaired by the Republicans.</a:t>
            </a:r>
            <a:r>
              <a:rPr lang="en-GB" dirty="0" smtClean="0"/>
              <a:t> The </a:t>
            </a:r>
            <a:r>
              <a:rPr lang="en-GB" b="1" dirty="0" smtClean="0">
                <a:solidFill>
                  <a:srgbClr val="002060"/>
                </a:solidFill>
              </a:rPr>
              <a:t>seniority rule </a:t>
            </a:r>
            <a:r>
              <a:rPr lang="en-GB" dirty="0" smtClean="0"/>
              <a:t>states that the chair of the committee will be the member of the majority party with the longest continuous service on that committee.</a:t>
            </a:r>
          </a:p>
          <a:p>
            <a:r>
              <a:rPr lang="en-GB" dirty="0" smtClean="0"/>
              <a:t>There is a six year term limit on the chair (</a:t>
            </a:r>
            <a:r>
              <a:rPr lang="en-GB" dirty="0" smtClean="0">
                <a:solidFill>
                  <a:srgbClr val="FF0000"/>
                </a:solidFill>
              </a:rPr>
              <a:t>introduced by the Republicans in the 1990s</a:t>
            </a:r>
            <a:r>
              <a:rPr lang="en-GB" dirty="0" smtClean="0"/>
              <a:t>).  </a:t>
            </a:r>
            <a:endParaRPr lang="en-GB" dirty="0"/>
          </a:p>
        </p:txBody>
      </p:sp>
    </p:spTree>
    <p:extLst>
      <p:ext uri="{BB962C8B-B14F-4D97-AF65-F5344CB8AC3E}">
        <p14:creationId xmlns:p14="http://schemas.microsoft.com/office/powerpoint/2010/main" val="1899414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The Committee Chair - </a:t>
            </a:r>
            <a:endParaRPr lang="en-GB" dirty="0"/>
          </a:p>
        </p:txBody>
      </p:sp>
      <p:sp>
        <p:nvSpPr>
          <p:cNvPr id="3" name="Content Placeholder 2"/>
          <p:cNvSpPr>
            <a:spLocks noGrp="1"/>
          </p:cNvSpPr>
          <p:nvPr>
            <p:ph sz="half" idx="1"/>
          </p:nvPr>
        </p:nvSpPr>
        <p:spPr>
          <a:xfrm>
            <a:off x="107504" y="1124744"/>
            <a:ext cx="4752528" cy="5733256"/>
          </a:xfrm>
        </p:spPr>
        <p:txBody>
          <a:bodyPr>
            <a:normAutofit fontScale="70000" lnSpcReduction="20000"/>
          </a:bodyPr>
          <a:lstStyle/>
          <a:p>
            <a:r>
              <a:rPr lang="en-GB" b="1" dirty="0" smtClean="0"/>
              <a:t>Powers – </a:t>
            </a:r>
          </a:p>
          <a:p>
            <a:pPr>
              <a:buFontTx/>
              <a:buChar char="-"/>
            </a:pPr>
            <a:r>
              <a:rPr lang="en-GB" dirty="0" smtClean="0"/>
              <a:t>They control the committee’s agenda (deciding what is discussed and when). </a:t>
            </a:r>
          </a:p>
          <a:p>
            <a:pPr>
              <a:buFontTx/>
              <a:buChar char="-"/>
            </a:pPr>
            <a:r>
              <a:rPr lang="en-GB" dirty="0" smtClean="0"/>
              <a:t>They decide when the committee will meet. </a:t>
            </a:r>
          </a:p>
          <a:p>
            <a:pPr>
              <a:buFontTx/>
              <a:buChar char="-"/>
            </a:pPr>
            <a:r>
              <a:rPr lang="en-GB" dirty="0" smtClean="0"/>
              <a:t>They control the committee’s budget.</a:t>
            </a:r>
          </a:p>
          <a:p>
            <a:pPr>
              <a:buFontTx/>
              <a:buChar char="-"/>
            </a:pPr>
            <a:r>
              <a:rPr lang="en-GB" dirty="0" smtClean="0"/>
              <a:t>They influence the membership, meetings and hearings of the sub-committees. </a:t>
            </a:r>
          </a:p>
          <a:p>
            <a:pPr>
              <a:buFontTx/>
              <a:buChar char="-"/>
            </a:pPr>
            <a:r>
              <a:rPr lang="en-GB" dirty="0" smtClean="0"/>
              <a:t>They supervise the committee staff. </a:t>
            </a:r>
          </a:p>
          <a:p>
            <a:pPr>
              <a:buFontTx/>
              <a:buChar char="-"/>
            </a:pPr>
            <a:r>
              <a:rPr lang="en-GB" dirty="0" smtClean="0"/>
              <a:t>They serve as a spokesperson on the committee’s policy area within Congress, to the White House and the media. </a:t>
            </a:r>
          </a:p>
          <a:p>
            <a:pPr>
              <a:buFontTx/>
              <a:buChar char="-"/>
            </a:pPr>
            <a:r>
              <a:rPr lang="en-GB" dirty="0" smtClean="0"/>
              <a:t>They make requests to the House Rules Committee and the party leadership (in the Senate) for scheduling of legislation on the House Floor. </a:t>
            </a:r>
          </a:p>
          <a:p>
            <a:pPr>
              <a:buFontTx/>
              <a:buChar char="-"/>
            </a:pPr>
            <a:r>
              <a:rPr lang="en-GB" dirty="0" smtClean="0"/>
              <a:t>They report legislation to the floor of their respective chamber on behalf of the full committee. </a:t>
            </a:r>
            <a:endParaRPr lang="en-GB" dirty="0"/>
          </a:p>
        </p:txBody>
      </p:sp>
      <p:pic>
        <p:nvPicPr>
          <p:cNvPr id="5" name="Content Placeholder 4" descr="audit-committee-break-meeting.jpg"/>
          <p:cNvPicPr>
            <a:picLocks noGrp="1" noChangeAspect="1"/>
          </p:cNvPicPr>
          <p:nvPr>
            <p:ph sz="half" idx="2"/>
          </p:nvPr>
        </p:nvPicPr>
        <p:blipFill>
          <a:blip r:embed="rId3" cstate="print"/>
          <a:stretch>
            <a:fillRect/>
          </a:stretch>
        </p:blipFill>
        <p:spPr>
          <a:xfrm>
            <a:off x="5004048" y="1556792"/>
            <a:ext cx="4038600" cy="2691640"/>
          </a:xfrm>
        </p:spPr>
      </p:pic>
    </p:spTree>
    <p:extLst>
      <p:ext uri="{BB962C8B-B14F-4D97-AF65-F5344CB8AC3E}">
        <p14:creationId xmlns:p14="http://schemas.microsoft.com/office/powerpoint/2010/main" val="3245404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The Legislative Process – </a:t>
            </a:r>
            <a:endParaRPr lang="en-GB" b="1" dirty="0">
              <a:latin typeface="Cambria" pitchFamily="18" charset="0"/>
            </a:endParaRPr>
          </a:p>
        </p:txBody>
      </p:sp>
      <p:sp>
        <p:nvSpPr>
          <p:cNvPr id="3" name="Content Placeholder 2"/>
          <p:cNvSpPr>
            <a:spLocks noGrp="1"/>
          </p:cNvSpPr>
          <p:nvPr>
            <p:ph sz="half" idx="1"/>
          </p:nvPr>
        </p:nvSpPr>
        <p:spPr/>
        <p:txBody>
          <a:bodyPr>
            <a:normAutofit fontScale="85000" lnSpcReduction="20000"/>
          </a:bodyPr>
          <a:lstStyle/>
          <a:p>
            <a:r>
              <a:rPr lang="en-GB" dirty="0" smtClean="0"/>
              <a:t>Bills are introduced to both the House and the Senate at the same time and are considered concurrently not consecutively as in the UK.</a:t>
            </a:r>
          </a:p>
          <a:p>
            <a:r>
              <a:rPr lang="en-GB" dirty="0" smtClean="0"/>
              <a:t>There are several stages : </a:t>
            </a:r>
          </a:p>
          <a:p>
            <a:pPr>
              <a:buFontTx/>
              <a:buChar char="-"/>
            </a:pPr>
            <a:r>
              <a:rPr lang="en-GB" dirty="0" smtClean="0"/>
              <a:t>First reading </a:t>
            </a:r>
          </a:p>
          <a:p>
            <a:pPr>
              <a:buFontTx/>
              <a:buChar char="-"/>
            </a:pPr>
            <a:r>
              <a:rPr lang="en-GB" dirty="0" smtClean="0"/>
              <a:t>Committee Stage</a:t>
            </a:r>
          </a:p>
          <a:p>
            <a:pPr>
              <a:buFontTx/>
              <a:buChar char="-"/>
            </a:pPr>
            <a:r>
              <a:rPr lang="en-GB" dirty="0" smtClean="0"/>
              <a:t>Second reading</a:t>
            </a:r>
          </a:p>
          <a:p>
            <a:pPr>
              <a:buFontTx/>
              <a:buChar char="-"/>
            </a:pPr>
            <a:r>
              <a:rPr lang="en-GB" dirty="0" smtClean="0"/>
              <a:t>Third reading </a:t>
            </a:r>
          </a:p>
          <a:p>
            <a:pPr>
              <a:buFontTx/>
              <a:buChar char="-"/>
            </a:pPr>
            <a:r>
              <a:rPr lang="en-GB" dirty="0" smtClean="0"/>
              <a:t>Conference stage (not always)</a:t>
            </a:r>
          </a:p>
          <a:p>
            <a:pPr>
              <a:buFontTx/>
              <a:buChar char="-"/>
            </a:pPr>
            <a:r>
              <a:rPr lang="en-GB" dirty="0" smtClean="0"/>
              <a:t>Presidential action </a:t>
            </a:r>
            <a:endParaRPr lang="en-GB" dirty="0"/>
          </a:p>
        </p:txBody>
      </p:sp>
      <p:pic>
        <p:nvPicPr>
          <p:cNvPr id="5" name="Content Placeholder 4" descr="howabillbecomeslaw.jpg"/>
          <p:cNvPicPr>
            <a:picLocks noGrp="1" noChangeAspect="1"/>
          </p:cNvPicPr>
          <p:nvPr>
            <p:ph sz="half" idx="2"/>
          </p:nvPr>
        </p:nvPicPr>
        <p:blipFill>
          <a:blip r:embed="rId3" cstate="print"/>
          <a:stretch>
            <a:fillRect/>
          </a:stretch>
        </p:blipFill>
        <p:spPr>
          <a:xfrm>
            <a:off x="5007980" y="1268760"/>
            <a:ext cx="4127556" cy="5628485"/>
          </a:xfrm>
        </p:spPr>
      </p:pic>
    </p:spTree>
    <p:extLst>
      <p:ext uri="{BB962C8B-B14F-4D97-AF65-F5344CB8AC3E}">
        <p14:creationId xmlns:p14="http://schemas.microsoft.com/office/powerpoint/2010/main" val="2324280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The Legislative Process – </a:t>
            </a:r>
            <a:endParaRPr lang="en-GB" dirty="0"/>
          </a:p>
        </p:txBody>
      </p:sp>
      <p:sp>
        <p:nvSpPr>
          <p:cNvPr id="3" name="Content Placeholder 2"/>
          <p:cNvSpPr>
            <a:spLocks noGrp="1"/>
          </p:cNvSpPr>
          <p:nvPr>
            <p:ph idx="1"/>
          </p:nvPr>
        </p:nvSpPr>
        <p:spPr/>
        <p:txBody>
          <a:bodyPr>
            <a:normAutofit fontScale="77500" lnSpcReduction="20000"/>
          </a:bodyPr>
          <a:lstStyle/>
          <a:p>
            <a:r>
              <a:rPr lang="en-GB" b="1" dirty="0" smtClean="0"/>
              <a:t>First reading – </a:t>
            </a:r>
          </a:p>
          <a:p>
            <a:pPr>
              <a:buFontTx/>
              <a:buChar char="-"/>
            </a:pPr>
            <a:r>
              <a:rPr lang="en-GB" dirty="0" smtClean="0"/>
              <a:t>This is purely a formality – there is no debate and no vote. </a:t>
            </a:r>
          </a:p>
          <a:p>
            <a:pPr>
              <a:buFontTx/>
              <a:buChar char="-"/>
            </a:pPr>
            <a:r>
              <a:rPr lang="en-GB" dirty="0" smtClean="0"/>
              <a:t>(in the House) It involves nothing more than placing a copy of the bill in a ‘hopper’ (a tray on the clerk’s desk). </a:t>
            </a:r>
          </a:p>
          <a:p>
            <a:pPr>
              <a:buFontTx/>
              <a:buChar char="-"/>
            </a:pPr>
            <a:r>
              <a:rPr lang="en-GB" dirty="0" smtClean="0"/>
              <a:t>(in the Senate) this involves reading out the title of the bill on the Senate floor – bills are then numbered, printed, circulated and sent on to the appropriate standing committee. </a:t>
            </a:r>
          </a:p>
          <a:p>
            <a:r>
              <a:rPr lang="en-GB" dirty="0" smtClean="0">
                <a:solidFill>
                  <a:srgbClr val="FF0000"/>
                </a:solidFill>
              </a:rPr>
              <a:t>There is a lot of legislation introduced to Congress at this point – in a typical Congress between 10,000 and 14,000 bills are introduced – only around 3-5% of these actually make it to law. The main reason for this is the long and complex process. </a:t>
            </a:r>
            <a:endParaRPr lang="en-GB" dirty="0">
              <a:solidFill>
                <a:srgbClr val="FF0000"/>
              </a:solidFill>
            </a:endParaRPr>
          </a:p>
        </p:txBody>
      </p:sp>
    </p:spTree>
    <p:extLst>
      <p:ext uri="{BB962C8B-B14F-4D97-AF65-F5344CB8AC3E}">
        <p14:creationId xmlns:p14="http://schemas.microsoft.com/office/powerpoint/2010/main" val="2948843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The Legislative Process – </a:t>
            </a:r>
            <a:endParaRPr lang="en-GB" dirty="0"/>
          </a:p>
        </p:txBody>
      </p:sp>
      <p:sp>
        <p:nvSpPr>
          <p:cNvPr id="3" name="Content Placeholder 2"/>
          <p:cNvSpPr>
            <a:spLocks noGrp="1"/>
          </p:cNvSpPr>
          <p:nvPr>
            <p:ph idx="1"/>
          </p:nvPr>
        </p:nvSpPr>
        <p:spPr>
          <a:xfrm>
            <a:off x="457200" y="1268760"/>
            <a:ext cx="8229600" cy="4752528"/>
          </a:xfrm>
        </p:spPr>
        <p:txBody>
          <a:bodyPr>
            <a:normAutofit fontScale="55000" lnSpcReduction="20000"/>
          </a:bodyPr>
          <a:lstStyle/>
          <a:p>
            <a:r>
              <a:rPr lang="en-GB" b="1" dirty="0" smtClean="0"/>
              <a:t>Committee stage – </a:t>
            </a:r>
          </a:p>
          <a:p>
            <a:pPr>
              <a:buFontTx/>
              <a:buChar char="-"/>
            </a:pPr>
            <a:r>
              <a:rPr lang="en-GB" dirty="0" smtClean="0"/>
              <a:t>This is considered the most important stage of the process – more bills fail here than at any other stage. Hundreds of bills are referred to each of the standing committees in both chambers – this is more than they can handle. </a:t>
            </a:r>
          </a:p>
          <a:p>
            <a:pPr>
              <a:buFontTx/>
              <a:buChar char="-"/>
            </a:pPr>
            <a:r>
              <a:rPr lang="en-GB" dirty="0" smtClean="0"/>
              <a:t>A significant number are pigeon-holed (put to one side, no action taken) </a:t>
            </a:r>
          </a:p>
          <a:p>
            <a:pPr>
              <a:buFontTx/>
              <a:buChar char="-"/>
            </a:pPr>
            <a:r>
              <a:rPr lang="en-GB" dirty="0" smtClean="0"/>
              <a:t>Those with a good deal of support, eg. from members of Congress, the White House, the administration or interest groups – are given hearings either in the full committee or in sub-committees. </a:t>
            </a:r>
          </a:p>
          <a:p>
            <a:pPr>
              <a:buFontTx/>
              <a:buChar char="-"/>
            </a:pPr>
            <a:r>
              <a:rPr lang="en-GB" dirty="0" smtClean="0"/>
              <a:t>This stage is early on in the process – the full House and Senate have not debated the bill. </a:t>
            </a:r>
          </a:p>
          <a:p>
            <a:pPr>
              <a:buFontTx/>
              <a:buChar char="-"/>
            </a:pPr>
            <a:r>
              <a:rPr lang="en-GB" dirty="0" smtClean="0"/>
              <a:t>They are regarded as policy specialists and have full power of amendment – meaning they can add anything or change anything.</a:t>
            </a:r>
          </a:p>
          <a:p>
            <a:r>
              <a:rPr lang="en-GB" b="1" baseline="30000" dirty="0" smtClean="0"/>
              <a:t>4 </a:t>
            </a:r>
            <a:r>
              <a:rPr lang="en-GB" b="1" dirty="0" smtClean="0"/>
              <a:t>Hearings </a:t>
            </a:r>
            <a:r>
              <a:rPr lang="en-GB" dirty="0"/>
              <a:t>will be held, in which experts and pressure </a:t>
            </a:r>
            <a:r>
              <a:rPr lang="en-GB" dirty="0" smtClean="0"/>
              <a:t>groups will </a:t>
            </a:r>
            <a:r>
              <a:rPr lang="en-GB" dirty="0"/>
              <a:t>testify on the advantages and disadvantages of the bill.</a:t>
            </a:r>
          </a:p>
          <a:p>
            <a:r>
              <a:rPr lang="en-GB" dirty="0" smtClean="0"/>
              <a:t>At </a:t>
            </a:r>
            <a:r>
              <a:rPr lang="en-GB" dirty="0"/>
              <a:t>the end of this process, the committee will </a:t>
            </a:r>
            <a:r>
              <a:rPr lang="en-GB" b="1" dirty="0"/>
              <a:t>mark up </a:t>
            </a:r>
            <a:r>
              <a:rPr lang="en-GB" dirty="0" smtClean="0"/>
              <a:t>the bill</a:t>
            </a:r>
            <a:r>
              <a:rPr lang="en-GB" dirty="0"/>
              <a:t>, including any amendments they decide are appropriate.</a:t>
            </a:r>
          </a:p>
          <a:p>
            <a:r>
              <a:rPr lang="en-GB" dirty="0" smtClean="0"/>
              <a:t>The </a:t>
            </a:r>
            <a:r>
              <a:rPr lang="en-GB" dirty="0"/>
              <a:t>committee will then </a:t>
            </a:r>
            <a:r>
              <a:rPr lang="en-GB" b="1" dirty="0"/>
              <a:t>report out </a:t>
            </a:r>
            <a:r>
              <a:rPr lang="en-GB" dirty="0"/>
              <a:t>the bill to the </a:t>
            </a:r>
            <a:r>
              <a:rPr lang="en-GB" dirty="0" smtClean="0"/>
              <a:t>whole chamber</a:t>
            </a:r>
            <a:r>
              <a:rPr lang="en-GB" dirty="0"/>
              <a:t>. Ideally, from the point of view of its sponsors, it </a:t>
            </a:r>
            <a:r>
              <a:rPr lang="en-GB" dirty="0" smtClean="0"/>
              <a:t>will leave </a:t>
            </a:r>
            <a:r>
              <a:rPr lang="en-GB" dirty="0"/>
              <a:t>with a positive recommendation, but it can be </a:t>
            </a:r>
            <a:r>
              <a:rPr lang="en-GB" dirty="0" smtClean="0"/>
              <a:t>reported out </a:t>
            </a:r>
            <a:r>
              <a:rPr lang="en-GB" dirty="0"/>
              <a:t>without a recommendation.</a:t>
            </a:r>
            <a:endParaRPr lang="en-GB" dirty="0" smtClean="0"/>
          </a:p>
          <a:p>
            <a:pPr>
              <a:buFontTx/>
              <a:buChar char="-"/>
            </a:pPr>
            <a:endParaRPr lang="en-GB" dirty="0" smtClean="0"/>
          </a:p>
          <a:p>
            <a:pPr>
              <a:buFontTx/>
              <a:buChar char="-"/>
            </a:pPr>
            <a:endParaRPr lang="en-GB" dirty="0" smtClean="0"/>
          </a:p>
        </p:txBody>
      </p:sp>
      <p:sp>
        <p:nvSpPr>
          <p:cNvPr id="4" name="TextBox 3"/>
          <p:cNvSpPr txBox="1"/>
          <p:nvPr/>
        </p:nvSpPr>
        <p:spPr>
          <a:xfrm>
            <a:off x="611560" y="6165304"/>
            <a:ext cx="6264696" cy="646331"/>
          </a:xfrm>
          <a:prstGeom prst="rect">
            <a:avLst/>
          </a:prstGeom>
          <a:noFill/>
        </p:spPr>
        <p:txBody>
          <a:bodyPr wrap="square" rtlCol="0">
            <a:spAutoFit/>
          </a:bodyPr>
          <a:lstStyle/>
          <a:p>
            <a:r>
              <a:rPr lang="en-GB" baseline="30000" dirty="0" smtClean="0"/>
              <a:t>4</a:t>
            </a:r>
            <a:r>
              <a:rPr lang="en-GB" dirty="0" smtClean="0"/>
              <a:t> This section to …recommendation is from US Government and Politics William Storey pp252 </a:t>
            </a:r>
            <a:endParaRPr lang="en-GB" dirty="0"/>
          </a:p>
        </p:txBody>
      </p:sp>
    </p:spTree>
    <p:extLst>
      <p:ext uri="{BB962C8B-B14F-4D97-AF65-F5344CB8AC3E}">
        <p14:creationId xmlns:p14="http://schemas.microsoft.com/office/powerpoint/2010/main" val="352845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fontScale="90000"/>
          </a:bodyPr>
          <a:lstStyle/>
          <a:p>
            <a:r>
              <a:rPr lang="en-GB" b="1" dirty="0" smtClean="0">
                <a:latin typeface="Cambria" pitchFamily="18" charset="0"/>
              </a:rPr>
              <a:t>The Legislative Process</a:t>
            </a:r>
            <a:endParaRPr lang="en-GB" dirty="0"/>
          </a:p>
        </p:txBody>
      </p:sp>
      <p:sp>
        <p:nvSpPr>
          <p:cNvPr id="3" name="Content Placeholder 2"/>
          <p:cNvSpPr>
            <a:spLocks noGrp="1"/>
          </p:cNvSpPr>
          <p:nvPr>
            <p:ph sz="half" idx="1"/>
          </p:nvPr>
        </p:nvSpPr>
        <p:spPr>
          <a:xfrm>
            <a:off x="0" y="476672"/>
            <a:ext cx="4067944" cy="6381328"/>
          </a:xfrm>
        </p:spPr>
        <p:txBody>
          <a:bodyPr>
            <a:normAutofit fontScale="70000" lnSpcReduction="20000"/>
          </a:bodyPr>
          <a:lstStyle/>
          <a:p>
            <a:r>
              <a:rPr lang="en-GB" b="1" dirty="0" smtClean="0"/>
              <a:t>“Pork-barrel </a:t>
            </a:r>
            <a:r>
              <a:rPr lang="en-GB" b="1" dirty="0"/>
              <a:t>politics</a:t>
            </a:r>
            <a:endParaRPr lang="en-GB" dirty="0"/>
          </a:p>
          <a:p>
            <a:r>
              <a:rPr lang="en-GB" dirty="0"/>
              <a:t>Clearly, it is advantageous to a bill if the Speaker and other key members of Congress support its aims and objectives. They may also find a bill attractive, however, if it provides Federal funds for projects in their districts. </a:t>
            </a:r>
            <a:endParaRPr lang="en-GB" dirty="0" smtClean="0"/>
          </a:p>
          <a:p>
            <a:r>
              <a:rPr lang="en-GB" dirty="0" smtClean="0"/>
              <a:t>Many </a:t>
            </a:r>
            <a:r>
              <a:rPr lang="en-GB" dirty="0"/>
              <a:t>bills, therefore, have such proposals added to them to aid their passage. This is known in political circles as </a:t>
            </a:r>
            <a:r>
              <a:rPr lang="en-GB" b="1" dirty="0"/>
              <a:t>pork-barrel politics</a:t>
            </a:r>
            <a:r>
              <a:rPr lang="en-GB" dirty="0"/>
              <a:t>. An example of how this works can be illustrated by the experience of Congressman Bill Young, who represents the 10th District of Florida. He had been bypassed in </a:t>
            </a:r>
            <a:r>
              <a:rPr lang="en-GB" dirty="0" smtClean="0"/>
              <a:t>1994 as </a:t>
            </a:r>
            <a:r>
              <a:rPr lang="en-GB" dirty="0"/>
              <a:t>committee chairman for not having a sufficiently conservative voting record. </a:t>
            </a:r>
            <a:endParaRPr lang="en-GB" dirty="0" smtClean="0"/>
          </a:p>
          <a:p>
            <a:endParaRPr lang="en-GB" dirty="0"/>
          </a:p>
          <a:p>
            <a:endParaRPr lang="en-GB" dirty="0"/>
          </a:p>
        </p:txBody>
      </p:sp>
      <p:pic>
        <p:nvPicPr>
          <p:cNvPr id="5" name="Content Placeholder 4" descr="pork-barrel-spending.jpg"/>
          <p:cNvPicPr>
            <a:picLocks noGrp="1" noChangeAspect="1"/>
          </p:cNvPicPr>
          <p:nvPr>
            <p:ph sz="half" idx="2"/>
          </p:nvPr>
        </p:nvPicPr>
        <p:blipFill>
          <a:blip r:embed="rId3" cstate="print"/>
          <a:stretch>
            <a:fillRect/>
          </a:stretch>
        </p:blipFill>
        <p:spPr>
          <a:xfrm>
            <a:off x="4100268" y="980728"/>
            <a:ext cx="5043732" cy="3816424"/>
          </a:xfrm>
        </p:spPr>
      </p:pic>
    </p:spTree>
    <p:extLst>
      <p:ext uri="{BB962C8B-B14F-4D97-AF65-F5344CB8AC3E}">
        <p14:creationId xmlns:p14="http://schemas.microsoft.com/office/powerpoint/2010/main" val="5282339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The Legislative Process – </a:t>
            </a:r>
            <a:endParaRPr lang="en-GB" dirty="0"/>
          </a:p>
        </p:txBody>
      </p:sp>
      <p:sp>
        <p:nvSpPr>
          <p:cNvPr id="3" name="Content Placeholder 2"/>
          <p:cNvSpPr>
            <a:spLocks noGrp="1"/>
          </p:cNvSpPr>
          <p:nvPr>
            <p:ph idx="1"/>
          </p:nvPr>
        </p:nvSpPr>
        <p:spPr>
          <a:xfrm>
            <a:off x="457200" y="1600200"/>
            <a:ext cx="8229600" cy="5069160"/>
          </a:xfrm>
        </p:spPr>
        <p:txBody>
          <a:bodyPr>
            <a:normAutofit fontScale="55000" lnSpcReduction="20000"/>
          </a:bodyPr>
          <a:lstStyle/>
          <a:p>
            <a:r>
              <a:rPr lang="en-GB" dirty="0" smtClean="0"/>
              <a:t>He was somewhat less moderate in the following years and was rewarded with the chairmanship of the Appropriations Committee in 1998. </a:t>
            </a:r>
          </a:p>
          <a:p>
            <a:r>
              <a:rPr lang="en-GB" dirty="0" smtClean="0"/>
              <a:t>In the 108th Congress, between 2002 and 2004, he saw $80 million allocated to his district for military projects and another $30 million allocated to his state, Florida, to rebuild eroded beaches. </a:t>
            </a:r>
          </a:p>
          <a:p>
            <a:r>
              <a:rPr lang="en-GB" dirty="0" smtClean="0"/>
              <a:t>In the previous Congress, he secured $116 million for Florida projects.”</a:t>
            </a:r>
          </a:p>
          <a:p>
            <a:r>
              <a:rPr lang="en-GB" dirty="0" smtClean="0"/>
              <a:t>US Government and Politics William Storey pp254 </a:t>
            </a:r>
          </a:p>
          <a:p>
            <a:r>
              <a:rPr lang="en-GB" b="1" dirty="0" smtClean="0"/>
              <a:t>Second reading – </a:t>
            </a:r>
          </a:p>
          <a:p>
            <a:pPr>
              <a:buFontTx/>
              <a:buChar char="-"/>
            </a:pPr>
            <a:r>
              <a:rPr lang="en-GB" dirty="0" smtClean="0"/>
              <a:t>This is the first opportunity for both chambers to debate the bill. </a:t>
            </a:r>
          </a:p>
          <a:p>
            <a:pPr>
              <a:buFontTx/>
              <a:buChar char="-"/>
            </a:pPr>
            <a:r>
              <a:rPr lang="en-GB" dirty="0" smtClean="0"/>
              <a:t>In the House most are debated in the ‘Committee of the Whole House’ – allowing as many members as possible to take part. </a:t>
            </a:r>
          </a:p>
          <a:p>
            <a:pPr>
              <a:buFontTx/>
              <a:buChar char="-"/>
            </a:pPr>
            <a:r>
              <a:rPr lang="en-GB" dirty="0" smtClean="0"/>
              <a:t>In both chambers – more amendments can be made.</a:t>
            </a:r>
          </a:p>
          <a:p>
            <a:pPr>
              <a:buFontTx/>
              <a:buChar char="-"/>
            </a:pPr>
            <a:r>
              <a:rPr lang="en-GB" dirty="0" smtClean="0"/>
              <a:t>Votes are then taken on the amendments and then on the bill as a whole. Super-majorities are needed (two-thirds). </a:t>
            </a:r>
          </a:p>
          <a:p>
            <a:pPr>
              <a:buFontTx/>
              <a:buChar char="-"/>
            </a:pPr>
            <a:r>
              <a:rPr lang="en-GB" dirty="0" smtClean="0"/>
              <a:t>During this stage –</a:t>
            </a:r>
            <a:r>
              <a:rPr lang="en-GB" b="1" dirty="0" smtClean="0"/>
              <a:t> filibuster </a:t>
            </a:r>
            <a:r>
              <a:rPr lang="en-GB" dirty="0" smtClean="0"/>
              <a:t>can take place in the Senate. This is when a individual senator or group of senators can attempt to talk a bill to death by using delaying tactics. </a:t>
            </a:r>
          </a:p>
          <a:p>
            <a:pPr>
              <a:buFontTx/>
              <a:buChar char="-"/>
            </a:pPr>
            <a:r>
              <a:rPr lang="en-GB" dirty="0" smtClean="0"/>
              <a:t>A </a:t>
            </a:r>
            <a:r>
              <a:rPr lang="en-GB" b="1" dirty="0" smtClean="0"/>
              <a:t>filibuster </a:t>
            </a:r>
            <a:r>
              <a:rPr lang="en-GB" dirty="0" smtClean="0"/>
              <a:t>can be ended by 60 votes.</a:t>
            </a:r>
            <a:endParaRPr lang="en-GB" dirty="0"/>
          </a:p>
        </p:txBody>
      </p:sp>
    </p:spTree>
    <p:extLst>
      <p:ext uri="{BB962C8B-B14F-4D97-AF65-F5344CB8AC3E}">
        <p14:creationId xmlns:p14="http://schemas.microsoft.com/office/powerpoint/2010/main" val="3968024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The Structure 2 </a:t>
            </a:r>
            <a:endParaRPr lang="en-GB" b="1" dirty="0">
              <a:latin typeface="Cambria" pitchFamily="18" charset="0"/>
            </a:endParaRPr>
          </a:p>
        </p:txBody>
      </p:sp>
      <p:sp>
        <p:nvSpPr>
          <p:cNvPr id="3" name="Content Placeholder 2"/>
          <p:cNvSpPr>
            <a:spLocks noGrp="1"/>
          </p:cNvSpPr>
          <p:nvPr>
            <p:ph idx="1"/>
          </p:nvPr>
        </p:nvSpPr>
        <p:spPr>
          <a:xfrm>
            <a:off x="457200" y="1600200"/>
            <a:ext cx="8229600" cy="5141168"/>
          </a:xfrm>
        </p:spPr>
        <p:txBody>
          <a:bodyPr>
            <a:normAutofit fontScale="85000" lnSpcReduction="10000"/>
          </a:bodyPr>
          <a:lstStyle/>
          <a:p>
            <a:r>
              <a:rPr lang="en-GB" b="1" dirty="0" smtClean="0"/>
              <a:t>Congressmen </a:t>
            </a:r>
            <a:r>
              <a:rPr lang="en-GB" dirty="0" smtClean="0"/>
              <a:t>– they all must be at least 25 years old, been US citizens for at least 7 years and be residents of the states from which they are elected. They serve two year terms (mid-term elections). </a:t>
            </a:r>
            <a:r>
              <a:rPr lang="en-GB" b="1" dirty="0" smtClean="0"/>
              <a:t>They represent districts within a state. </a:t>
            </a:r>
          </a:p>
          <a:p>
            <a:endParaRPr lang="en-GB" dirty="0" smtClean="0"/>
          </a:p>
          <a:p>
            <a:r>
              <a:rPr lang="en-GB" b="1" dirty="0" smtClean="0"/>
              <a:t>Senators </a:t>
            </a:r>
            <a:r>
              <a:rPr lang="en-GB" dirty="0" smtClean="0"/>
              <a:t>– they all must be at least 30 years old, been US citizens for at least 9 years and be residents of the state electing them. They serve six year terms, with one third of the Senate being elected ever two years (the two Senators from each state are not up for election at the same time).  </a:t>
            </a:r>
            <a:r>
              <a:rPr lang="en-GB" b="1" dirty="0" smtClean="0"/>
              <a:t>They represent a state. </a:t>
            </a:r>
            <a:endParaRPr lang="en-GB" b="1" dirty="0"/>
          </a:p>
        </p:txBody>
      </p:sp>
    </p:spTree>
    <p:extLst>
      <p:ext uri="{BB962C8B-B14F-4D97-AF65-F5344CB8AC3E}">
        <p14:creationId xmlns:p14="http://schemas.microsoft.com/office/powerpoint/2010/main" val="3462446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The Legislative Process – </a:t>
            </a:r>
            <a:endParaRPr lang="en-GB" dirty="0"/>
          </a:p>
        </p:txBody>
      </p:sp>
      <p:sp>
        <p:nvSpPr>
          <p:cNvPr id="3" name="Content Placeholder 2"/>
          <p:cNvSpPr>
            <a:spLocks noGrp="1"/>
          </p:cNvSpPr>
          <p:nvPr>
            <p:ph idx="1"/>
          </p:nvPr>
        </p:nvSpPr>
        <p:spPr>
          <a:xfrm>
            <a:off x="457200" y="1600200"/>
            <a:ext cx="8229600" cy="4925144"/>
          </a:xfrm>
        </p:spPr>
        <p:txBody>
          <a:bodyPr/>
          <a:lstStyle/>
          <a:p>
            <a:r>
              <a:rPr lang="en-GB" b="1" dirty="0" smtClean="0"/>
              <a:t>Third reading – </a:t>
            </a:r>
          </a:p>
          <a:p>
            <a:pPr>
              <a:buFontTx/>
              <a:buChar char="-"/>
            </a:pPr>
            <a:r>
              <a:rPr lang="en-GB" dirty="0" smtClean="0"/>
              <a:t>This is the final opportunity to debate the bill – this is if serious amendments occurred and/or the final vote was close. </a:t>
            </a:r>
          </a:p>
          <a:p>
            <a:pPr>
              <a:buFontTx/>
              <a:buChar char="-"/>
            </a:pPr>
            <a:r>
              <a:rPr lang="en-GB" dirty="0" smtClean="0"/>
              <a:t>There would be another substantial debate at this stage. </a:t>
            </a:r>
          </a:p>
          <a:p>
            <a:pPr>
              <a:buFontTx/>
              <a:buChar char="-"/>
            </a:pPr>
            <a:r>
              <a:rPr lang="en-GB" dirty="0" smtClean="0"/>
              <a:t>At the end – a further vote is taken. </a:t>
            </a:r>
            <a:endParaRPr lang="en-GB" dirty="0"/>
          </a:p>
        </p:txBody>
      </p:sp>
    </p:spTree>
    <p:extLst>
      <p:ext uri="{BB962C8B-B14F-4D97-AF65-F5344CB8AC3E}">
        <p14:creationId xmlns:p14="http://schemas.microsoft.com/office/powerpoint/2010/main" val="744196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The Legislative Process – </a:t>
            </a:r>
            <a:endParaRPr lang="en-GB" dirty="0"/>
          </a:p>
        </p:txBody>
      </p:sp>
      <p:sp>
        <p:nvSpPr>
          <p:cNvPr id="3" name="Content Placeholder 2"/>
          <p:cNvSpPr>
            <a:spLocks noGrp="1"/>
          </p:cNvSpPr>
          <p:nvPr>
            <p:ph idx="1"/>
          </p:nvPr>
        </p:nvSpPr>
        <p:spPr/>
        <p:txBody>
          <a:bodyPr>
            <a:normAutofit fontScale="92500" lnSpcReduction="20000"/>
          </a:bodyPr>
          <a:lstStyle/>
          <a:p>
            <a:r>
              <a:rPr lang="en-GB" b="1" dirty="0" smtClean="0"/>
              <a:t>Conference committee – </a:t>
            </a:r>
          </a:p>
          <a:p>
            <a:pPr>
              <a:buFontTx/>
              <a:buChar char="-"/>
            </a:pPr>
            <a:r>
              <a:rPr lang="en-GB" dirty="0" smtClean="0"/>
              <a:t>This only takes place when a bill is passed in a different forms by the House and the Senate and the differences need to be resolved. </a:t>
            </a:r>
          </a:p>
          <a:p>
            <a:pPr>
              <a:buFontTx/>
              <a:buChar char="-"/>
            </a:pPr>
            <a:r>
              <a:rPr lang="en-GB" dirty="0" smtClean="0"/>
              <a:t>This is not as common as it once was .</a:t>
            </a:r>
          </a:p>
          <a:p>
            <a:pPr>
              <a:buFontTx/>
              <a:buChar char="-"/>
            </a:pPr>
            <a:r>
              <a:rPr lang="en-GB" dirty="0" smtClean="0"/>
              <a:t>However, it did hold some significance because they would usually decide on the final version of the bill. </a:t>
            </a:r>
          </a:p>
          <a:p>
            <a:pPr>
              <a:buFontTx/>
              <a:buChar char="-"/>
            </a:pPr>
            <a:r>
              <a:rPr lang="en-GB" dirty="0" smtClean="0"/>
              <a:t>When there are majorities for the same party in both Houses they nowadays agree amongst themselves the final version of the bill. </a:t>
            </a:r>
          </a:p>
          <a:p>
            <a:pPr>
              <a:buFontTx/>
              <a:buChar char="-"/>
            </a:pPr>
            <a:endParaRPr lang="en-GB" dirty="0" smtClean="0"/>
          </a:p>
          <a:p>
            <a:pPr>
              <a:buFontTx/>
              <a:buChar char="-"/>
            </a:pPr>
            <a:endParaRPr lang="en-GB" dirty="0"/>
          </a:p>
        </p:txBody>
      </p:sp>
    </p:spTree>
    <p:extLst>
      <p:ext uri="{BB962C8B-B14F-4D97-AF65-F5344CB8AC3E}">
        <p14:creationId xmlns:p14="http://schemas.microsoft.com/office/powerpoint/2010/main" val="2194377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951"/>
            <a:ext cx="8229600" cy="1143000"/>
          </a:xfrm>
        </p:spPr>
        <p:txBody>
          <a:bodyPr/>
          <a:lstStyle/>
          <a:p>
            <a:r>
              <a:rPr lang="en-GB" b="1" dirty="0">
                <a:latin typeface="Cambria" pitchFamily="18" charset="0"/>
              </a:rPr>
              <a:t>The Legislative Process </a:t>
            </a:r>
            <a:endParaRPr lang="en-GB" dirty="0"/>
          </a:p>
        </p:txBody>
      </p:sp>
      <p:sp>
        <p:nvSpPr>
          <p:cNvPr id="3" name="Content Placeholder 2"/>
          <p:cNvSpPr>
            <a:spLocks noGrp="1"/>
          </p:cNvSpPr>
          <p:nvPr>
            <p:ph idx="1"/>
          </p:nvPr>
        </p:nvSpPr>
        <p:spPr>
          <a:xfrm>
            <a:off x="457200" y="908720"/>
            <a:ext cx="8229600" cy="5832648"/>
          </a:xfrm>
        </p:spPr>
        <p:txBody>
          <a:bodyPr>
            <a:normAutofit fontScale="55000" lnSpcReduction="20000"/>
          </a:bodyPr>
          <a:lstStyle/>
          <a:p>
            <a:r>
              <a:rPr lang="en-GB" b="1" dirty="0" smtClean="0"/>
              <a:t>Presidential Action – </a:t>
            </a:r>
          </a:p>
          <a:p>
            <a:pPr>
              <a:buFontTx/>
              <a:buChar char="-"/>
            </a:pPr>
            <a:r>
              <a:rPr lang="en-GB" dirty="0" smtClean="0"/>
              <a:t>He has three options when it comes to legislation being passed on to him :</a:t>
            </a:r>
          </a:p>
          <a:p>
            <a:pPr>
              <a:buFontTx/>
              <a:buChar char="-"/>
            </a:pPr>
            <a:r>
              <a:rPr lang="en-GB" dirty="0" smtClean="0"/>
              <a:t>1) he may sign the bill into law – this will be done when he fully supports a bill and wishes to claim some credit for it. </a:t>
            </a:r>
            <a:r>
              <a:rPr lang="en-GB" dirty="0" smtClean="0">
                <a:solidFill>
                  <a:srgbClr val="FF0000"/>
                </a:solidFill>
              </a:rPr>
              <a:t>Eg. Bush signed the Homeland Security Bill in 2002. </a:t>
            </a:r>
          </a:p>
          <a:p>
            <a:pPr>
              <a:buFontTx/>
              <a:buChar char="-"/>
            </a:pPr>
            <a:r>
              <a:rPr lang="en-GB" dirty="0" smtClean="0"/>
              <a:t>2) he can also pocket veto legislation – this is done by leaving it to one side and taking no action – this is only effective at the </a:t>
            </a:r>
            <a:r>
              <a:rPr lang="en-GB" b="1" dirty="0" smtClean="0">
                <a:solidFill>
                  <a:srgbClr val="FF0000"/>
                </a:solidFill>
              </a:rPr>
              <a:t>end</a:t>
            </a:r>
            <a:r>
              <a:rPr lang="en-GB" b="1" dirty="0" smtClean="0"/>
              <a:t> </a:t>
            </a:r>
            <a:r>
              <a:rPr lang="en-GB" dirty="0" smtClean="0"/>
              <a:t>of a Congressional session – if the bill is not signed within ten days – then it has to begin the process again. </a:t>
            </a:r>
            <a:r>
              <a:rPr lang="en-GB" b="1" dirty="0" smtClean="0">
                <a:solidFill>
                  <a:srgbClr val="FF0000"/>
                </a:solidFill>
              </a:rPr>
              <a:t>However –</a:t>
            </a:r>
            <a:r>
              <a:rPr lang="en-GB" b="1" dirty="0" smtClean="0"/>
              <a:t> </a:t>
            </a:r>
            <a:r>
              <a:rPr lang="en-GB" dirty="0" smtClean="0"/>
              <a:t>if this is not done at the end of the Congressional year – after ten days it will become law anyway. The president will use this if his has not got an opinion on the bill or if he knows that his public veto will be overridden. </a:t>
            </a:r>
          </a:p>
          <a:p>
            <a:pPr>
              <a:buFontTx/>
              <a:buChar char="-"/>
            </a:pPr>
            <a:r>
              <a:rPr lang="en-GB" dirty="0" smtClean="0"/>
              <a:t>3) he can publically veto a bill – this must be done within ten days of him receiving the bill – he will send it back to the chamber of origin and explain why he is vetoing the bill. He will do this only if he strongly opposes a bill. In this situation Congress can either put the wrongs right that the president highlighted (</a:t>
            </a:r>
            <a:r>
              <a:rPr lang="en-GB" b="1" dirty="0" smtClean="0">
                <a:solidFill>
                  <a:srgbClr val="FF0000"/>
                </a:solidFill>
              </a:rPr>
              <a:t>unlikely</a:t>
            </a:r>
            <a:r>
              <a:rPr lang="en-GB" dirty="0" smtClean="0"/>
              <a:t>), they can attempt to override the veto (two-thirds majority vote) or they can accept his decision and the process for the bill will have to start from the beginning (</a:t>
            </a:r>
            <a:r>
              <a:rPr lang="en-GB" b="1" dirty="0" smtClean="0">
                <a:solidFill>
                  <a:srgbClr val="FF0000"/>
                </a:solidFill>
              </a:rPr>
              <a:t>likely option</a:t>
            </a:r>
            <a:r>
              <a:rPr lang="en-GB" dirty="0" smtClean="0"/>
              <a:t>). </a:t>
            </a:r>
          </a:p>
          <a:p>
            <a:pPr>
              <a:buFontTx/>
              <a:buChar char="-"/>
            </a:pPr>
            <a:r>
              <a:rPr lang="en-GB" dirty="0" smtClean="0"/>
              <a:t>President Obama 12 </a:t>
            </a:r>
            <a:r>
              <a:rPr lang="en-GB" dirty="0" err="1" smtClean="0"/>
              <a:t>vetos</a:t>
            </a:r>
            <a:r>
              <a:rPr lang="en-GB" dirty="0" smtClean="0"/>
              <a:t>  0 pocket vetoes 1 overridden.</a:t>
            </a:r>
          </a:p>
          <a:p>
            <a:pPr>
              <a:buFontTx/>
              <a:buChar char="-"/>
            </a:pPr>
            <a:r>
              <a:rPr lang="en-GB" dirty="0" smtClean="0"/>
              <a:t>The Justice Against Sponsors of Terrorism Act The </a:t>
            </a:r>
            <a:r>
              <a:rPr lang="en-GB" dirty="0"/>
              <a:t>legislation </a:t>
            </a:r>
            <a:r>
              <a:rPr lang="en-GB" dirty="0" smtClean="0"/>
              <a:t>permits </a:t>
            </a:r>
            <a:r>
              <a:rPr lang="en-GB" dirty="0"/>
              <a:t>courts to waive a claim of foreign sovereign immunity when an act of terrorism occurs inside US </a:t>
            </a:r>
            <a:r>
              <a:rPr lang="en-GB" dirty="0" smtClean="0"/>
              <a:t>borders.</a:t>
            </a:r>
            <a:r>
              <a:rPr lang="en-GB" dirty="0"/>
              <a:t> </a:t>
            </a:r>
            <a:r>
              <a:rPr lang="en-GB" dirty="0" smtClean="0"/>
              <a:t>Thus it</a:t>
            </a:r>
            <a:r>
              <a:rPr lang="en-GB" dirty="0"/>
              <a:t> allow families of the victims of the September 11 terrorist attacks to sue Saudi </a:t>
            </a:r>
            <a:r>
              <a:rPr lang="en-GB" dirty="0" smtClean="0"/>
              <a:t>Arabia.  Obama was afraid of reciprocal action.</a:t>
            </a:r>
            <a:endParaRPr lang="en-GB" dirty="0"/>
          </a:p>
        </p:txBody>
      </p:sp>
    </p:spTree>
    <p:extLst>
      <p:ext uri="{BB962C8B-B14F-4D97-AF65-F5344CB8AC3E}">
        <p14:creationId xmlns:p14="http://schemas.microsoft.com/office/powerpoint/2010/main" val="361706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Cambria" pitchFamily="18" charset="0"/>
              </a:rPr>
              <a:t>Strengths and Weaknesses of the Legislative Process - </a:t>
            </a:r>
            <a:endParaRPr lang="en-GB" b="1" dirty="0">
              <a:latin typeface="Cambria" pitchFamily="18" charset="0"/>
            </a:endParaRPr>
          </a:p>
        </p:txBody>
      </p:sp>
      <p:sp>
        <p:nvSpPr>
          <p:cNvPr id="3" name="Content Placeholder 2"/>
          <p:cNvSpPr>
            <a:spLocks noGrp="1"/>
          </p:cNvSpPr>
          <p:nvPr>
            <p:ph idx="1"/>
          </p:nvPr>
        </p:nvSpPr>
        <p:spPr/>
        <p:txBody>
          <a:bodyPr>
            <a:normAutofit fontScale="92500" lnSpcReduction="20000"/>
          </a:bodyPr>
          <a:lstStyle/>
          <a:p>
            <a:r>
              <a:rPr lang="en-GB" b="1" dirty="0" smtClean="0"/>
              <a:t>Strengths – </a:t>
            </a:r>
          </a:p>
          <a:p>
            <a:pPr>
              <a:buFontTx/>
              <a:buChar char="-"/>
            </a:pPr>
            <a:r>
              <a:rPr lang="en-GB" dirty="0" smtClean="0"/>
              <a:t>The long and complex system allows for detailed scrutiny – more debate, questioning. </a:t>
            </a:r>
          </a:p>
          <a:p>
            <a:pPr>
              <a:buFontTx/>
              <a:buChar char="-"/>
            </a:pPr>
            <a:r>
              <a:rPr lang="en-GB" dirty="0" smtClean="0"/>
              <a:t>It fulfils the ideals of the Founding Father’s – they wanted this process – to protect the rights of the individual – stop tyranny. </a:t>
            </a:r>
          </a:p>
          <a:p>
            <a:pPr>
              <a:buFontTx/>
              <a:buChar char="-"/>
            </a:pPr>
            <a:r>
              <a:rPr lang="en-GB" dirty="0" smtClean="0"/>
              <a:t>If only some bills get through – laws are of a high quality – better bills. </a:t>
            </a:r>
          </a:p>
          <a:p>
            <a:pPr>
              <a:buFontTx/>
              <a:buChar char="-"/>
            </a:pPr>
            <a:r>
              <a:rPr lang="en-GB" dirty="0" smtClean="0"/>
              <a:t>This system has worked for the USA for it’s existence – no need for change. </a:t>
            </a:r>
            <a:endParaRPr lang="en-GB" dirty="0"/>
          </a:p>
        </p:txBody>
      </p:sp>
    </p:spTree>
    <p:extLst>
      <p:ext uri="{BB962C8B-B14F-4D97-AF65-F5344CB8AC3E}">
        <p14:creationId xmlns:p14="http://schemas.microsoft.com/office/powerpoint/2010/main" val="3335464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Cambria" pitchFamily="18" charset="0"/>
              </a:rPr>
              <a:t>Strengths and Weaknesses of the Legislative Process - </a:t>
            </a:r>
            <a:endParaRPr lang="en-GB" dirty="0"/>
          </a:p>
        </p:txBody>
      </p:sp>
      <p:sp>
        <p:nvSpPr>
          <p:cNvPr id="3" name="Content Placeholder 2"/>
          <p:cNvSpPr>
            <a:spLocks noGrp="1"/>
          </p:cNvSpPr>
          <p:nvPr>
            <p:ph idx="1"/>
          </p:nvPr>
        </p:nvSpPr>
        <p:spPr>
          <a:xfrm>
            <a:off x="457200" y="1600200"/>
            <a:ext cx="8229600" cy="5069160"/>
          </a:xfrm>
        </p:spPr>
        <p:txBody>
          <a:bodyPr>
            <a:normAutofit fontScale="85000" lnSpcReduction="20000"/>
          </a:bodyPr>
          <a:lstStyle/>
          <a:p>
            <a:r>
              <a:rPr lang="en-GB" b="1" dirty="0" smtClean="0"/>
              <a:t>Weaknesses – </a:t>
            </a:r>
          </a:p>
          <a:p>
            <a:pPr>
              <a:buFontTx/>
              <a:buChar char="-"/>
            </a:pPr>
            <a:r>
              <a:rPr lang="en-GB" dirty="0" smtClean="0"/>
              <a:t>The overall process is very long (taking anything to two years to complete) – it’s also very complicated, many different stages. </a:t>
            </a:r>
          </a:p>
          <a:p>
            <a:pPr>
              <a:buFontTx/>
              <a:buChar char="-"/>
            </a:pPr>
            <a:r>
              <a:rPr lang="en-GB" dirty="0" smtClean="0"/>
              <a:t>There are several ways in which bills can be hindered – pocket veto at committee stages/presidential action, filibustering in the Senate ect. </a:t>
            </a:r>
          </a:p>
          <a:p>
            <a:pPr>
              <a:buFontTx/>
              <a:buChar char="-"/>
            </a:pPr>
            <a:r>
              <a:rPr lang="en-GB" dirty="0" smtClean="0"/>
              <a:t>There is a need at several stages of the process for super-majorities (two-thirds) – these are incredibly hard to achieve – dooming legislation. A lot of support is needed for the bill to be successful (committees, senators, the president). </a:t>
            </a:r>
          </a:p>
          <a:p>
            <a:pPr>
              <a:buFontTx/>
              <a:buChar char="-"/>
            </a:pPr>
            <a:r>
              <a:rPr lang="en-GB" dirty="0" smtClean="0"/>
              <a:t>A lot of power is left with the committees and their chairs.  Is this democratic? </a:t>
            </a:r>
          </a:p>
          <a:p>
            <a:pPr>
              <a:buFontTx/>
              <a:buChar char="-"/>
            </a:pPr>
            <a:endParaRPr lang="en-GB" dirty="0"/>
          </a:p>
        </p:txBody>
      </p:sp>
    </p:spTree>
    <p:extLst>
      <p:ext uri="{BB962C8B-B14F-4D97-AF65-F5344CB8AC3E}">
        <p14:creationId xmlns:p14="http://schemas.microsoft.com/office/powerpoint/2010/main" val="40267813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Voting in Congress - </a:t>
            </a:r>
            <a:endParaRPr lang="en-GB" b="1" dirty="0">
              <a:latin typeface="Cambria" pitchFamily="18" charset="0"/>
            </a:endParaRPr>
          </a:p>
        </p:txBody>
      </p:sp>
      <p:sp>
        <p:nvSpPr>
          <p:cNvPr id="3" name="Content Placeholder 2"/>
          <p:cNvSpPr>
            <a:spLocks noGrp="1"/>
          </p:cNvSpPr>
          <p:nvPr>
            <p:ph idx="1"/>
          </p:nvPr>
        </p:nvSpPr>
        <p:spPr/>
        <p:txBody>
          <a:bodyPr/>
          <a:lstStyle/>
          <a:p>
            <a:r>
              <a:rPr lang="en-GB" dirty="0" smtClean="0"/>
              <a:t>Congress have to vote many times a year – Eg. 2007 – the House had to vote 1,186 times. They might be voting on budgets, amendments to bills, second or third readings, bills from conference committees, constitutional amendments or in the Senate (</a:t>
            </a:r>
            <a:r>
              <a:rPr lang="en-GB" b="1" dirty="0" smtClean="0"/>
              <a:t>only</a:t>
            </a:r>
            <a:r>
              <a:rPr lang="en-GB" dirty="0" smtClean="0"/>
              <a:t>) on treaties or appointments. There are six main factors that influence how Congressmen or Senators will vote. </a:t>
            </a:r>
            <a:endParaRPr lang="en-GB" dirty="0"/>
          </a:p>
        </p:txBody>
      </p:sp>
    </p:spTree>
    <p:extLst>
      <p:ext uri="{BB962C8B-B14F-4D97-AF65-F5344CB8AC3E}">
        <p14:creationId xmlns:p14="http://schemas.microsoft.com/office/powerpoint/2010/main" val="2191839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mbria" pitchFamily="18" charset="0"/>
              </a:rPr>
              <a:t>Voting in Congress - </a:t>
            </a:r>
            <a:endParaRPr lang="en-GB" dirty="0"/>
          </a:p>
        </p:txBody>
      </p:sp>
      <p:sp>
        <p:nvSpPr>
          <p:cNvPr id="3" name="Content Placeholder 2"/>
          <p:cNvSpPr>
            <a:spLocks noGrp="1"/>
          </p:cNvSpPr>
          <p:nvPr>
            <p:ph idx="1"/>
          </p:nvPr>
        </p:nvSpPr>
        <p:spPr>
          <a:xfrm>
            <a:off x="457200" y="1600200"/>
            <a:ext cx="8229600" cy="5069160"/>
          </a:xfrm>
        </p:spPr>
        <p:txBody>
          <a:bodyPr>
            <a:normAutofit fontScale="92500" lnSpcReduction="20000"/>
          </a:bodyPr>
          <a:lstStyle/>
          <a:p>
            <a:r>
              <a:rPr lang="en-GB" b="1" dirty="0" smtClean="0"/>
              <a:t>Political Party </a:t>
            </a:r>
            <a:r>
              <a:rPr lang="en-GB" dirty="0" smtClean="0"/>
              <a:t>– for some members, on some issues this may be the most important factor. This is usually when the issue is an ideological issue. Eg. Civil rights, abortion, gun control, taxation. Votes in the Senate on presidential nominations can also be partisan. A party vote in Congress is simple a vote in which the majority of one party votes against the majority of the other. Eg. 1995 – the Republicans voted to push their ‘Contract with America’ while the Democrats voted to oppose that. </a:t>
            </a:r>
          </a:p>
          <a:p>
            <a:r>
              <a:rPr lang="en-GB" dirty="0" smtClean="0"/>
              <a:t>Partisanship has increased in Congress however, it is by no means binding on members. </a:t>
            </a:r>
            <a:endParaRPr lang="en-GB" dirty="0"/>
          </a:p>
        </p:txBody>
      </p:sp>
    </p:spTree>
    <p:extLst>
      <p:ext uri="{BB962C8B-B14F-4D97-AF65-F5344CB8AC3E}">
        <p14:creationId xmlns:p14="http://schemas.microsoft.com/office/powerpoint/2010/main" val="28212317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mbria" pitchFamily="18" charset="0"/>
              </a:rPr>
              <a:t>Voting in Congress -</a:t>
            </a:r>
            <a:endParaRPr lang="en-GB" dirty="0"/>
          </a:p>
        </p:txBody>
      </p:sp>
      <p:sp>
        <p:nvSpPr>
          <p:cNvPr id="3" name="Content Placeholder 2"/>
          <p:cNvSpPr>
            <a:spLocks noGrp="1"/>
          </p:cNvSpPr>
          <p:nvPr>
            <p:ph idx="1"/>
          </p:nvPr>
        </p:nvSpPr>
        <p:spPr>
          <a:xfrm>
            <a:off x="457200" y="1600200"/>
            <a:ext cx="8229600" cy="5141168"/>
          </a:xfrm>
        </p:spPr>
        <p:txBody>
          <a:bodyPr>
            <a:normAutofit lnSpcReduction="10000"/>
          </a:bodyPr>
          <a:lstStyle/>
          <a:p>
            <a:r>
              <a:rPr lang="en-GB" b="1" dirty="0" smtClean="0"/>
              <a:t>Constituents </a:t>
            </a:r>
            <a:r>
              <a:rPr lang="en-GB" dirty="0" smtClean="0"/>
              <a:t>– House and Senate members place a high premium on representing the interest of their constituents. Failing to support their constituents can prove a problem – Eg. two House members from Maryland – Republican Wayne Gilchrest and Democrat Albert Wynn – were both defeated in their congressional primaries (2008) because their constituents felt they were out of touch with what they wanted. </a:t>
            </a:r>
            <a:r>
              <a:rPr lang="en-GB" b="1" dirty="0" smtClean="0"/>
              <a:t>Pork Barrel Politics is a good example of this! </a:t>
            </a:r>
            <a:endParaRPr lang="en-GB" b="1" dirty="0"/>
          </a:p>
        </p:txBody>
      </p:sp>
    </p:spTree>
    <p:extLst>
      <p:ext uri="{BB962C8B-B14F-4D97-AF65-F5344CB8AC3E}">
        <p14:creationId xmlns:p14="http://schemas.microsoft.com/office/powerpoint/2010/main" val="1627682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mbria" pitchFamily="18" charset="0"/>
              </a:rPr>
              <a:t>Voting in Congress -</a:t>
            </a:r>
            <a:endParaRPr lang="en-GB" dirty="0"/>
          </a:p>
        </p:txBody>
      </p:sp>
      <p:sp>
        <p:nvSpPr>
          <p:cNvPr id="3" name="Content Placeholder 2"/>
          <p:cNvSpPr>
            <a:spLocks noGrp="1"/>
          </p:cNvSpPr>
          <p:nvPr>
            <p:ph idx="1"/>
          </p:nvPr>
        </p:nvSpPr>
        <p:spPr>
          <a:xfrm>
            <a:off x="457200" y="1600200"/>
            <a:ext cx="8229600" cy="4997152"/>
          </a:xfrm>
        </p:spPr>
        <p:txBody>
          <a:bodyPr/>
          <a:lstStyle/>
          <a:p>
            <a:r>
              <a:rPr lang="en-GB" b="1" dirty="0" smtClean="0"/>
              <a:t>The administration </a:t>
            </a:r>
            <a:r>
              <a:rPr lang="en-GB" dirty="0" smtClean="0"/>
              <a:t>– this refers to the members of the executive branch including the president – most legislation is initiated by the administration - Cabinet members, heads of executive departments – want legislation passed that will benefit their policy area – therefore they will keep in contact with Congress members. </a:t>
            </a:r>
            <a:endParaRPr lang="en-GB" b="1" dirty="0"/>
          </a:p>
        </p:txBody>
      </p:sp>
    </p:spTree>
    <p:extLst>
      <p:ext uri="{BB962C8B-B14F-4D97-AF65-F5344CB8AC3E}">
        <p14:creationId xmlns:p14="http://schemas.microsoft.com/office/powerpoint/2010/main" val="4528495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mbria" pitchFamily="18" charset="0"/>
              </a:rPr>
              <a:t>Voting in Congress -</a:t>
            </a:r>
            <a:endParaRPr lang="en-GB" dirty="0"/>
          </a:p>
        </p:txBody>
      </p:sp>
      <p:sp>
        <p:nvSpPr>
          <p:cNvPr id="3" name="Content Placeholder 2"/>
          <p:cNvSpPr>
            <a:spLocks noGrp="1"/>
          </p:cNvSpPr>
          <p:nvPr>
            <p:ph idx="1"/>
          </p:nvPr>
        </p:nvSpPr>
        <p:spPr>
          <a:xfrm>
            <a:off x="457200" y="1600200"/>
            <a:ext cx="8229600" cy="5069160"/>
          </a:xfrm>
        </p:spPr>
        <p:txBody>
          <a:bodyPr/>
          <a:lstStyle/>
          <a:p>
            <a:r>
              <a:rPr lang="en-GB" b="1" dirty="0" smtClean="0"/>
              <a:t>Colleagues and staff </a:t>
            </a:r>
            <a:r>
              <a:rPr lang="en-GB" dirty="0" smtClean="0"/>
              <a:t>– Congress members cast a huge number of votes because of this they cannot know the details of every single one. They rely on others to help them decide how to vote. Members may turn to fellow members in their chamber, or same party, or who share the same philosophy and views. – senior members may act as ‘mentors’ and thus influence. </a:t>
            </a:r>
            <a:endParaRPr lang="en-GB" b="1" dirty="0"/>
          </a:p>
        </p:txBody>
      </p:sp>
    </p:spTree>
    <p:extLst>
      <p:ext uri="{BB962C8B-B14F-4D97-AF65-F5344CB8AC3E}">
        <p14:creationId xmlns:p14="http://schemas.microsoft.com/office/powerpoint/2010/main" val="2923160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Cambria" pitchFamily="18" charset="0"/>
              </a:rPr>
              <a:t>Powers of Congress (enumerated powers) </a:t>
            </a:r>
            <a:r>
              <a:rPr lang="en-GB" b="1" dirty="0">
                <a:latin typeface="Cambria" pitchFamily="18" charset="0"/>
              </a:rPr>
              <a:t>1</a:t>
            </a: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GB" b="1" dirty="0" smtClean="0"/>
              <a:t>Exclusive powers of the House – </a:t>
            </a:r>
            <a:endParaRPr lang="en-GB" dirty="0" smtClean="0"/>
          </a:p>
          <a:p>
            <a:pPr>
              <a:buFontTx/>
              <a:buChar char="-"/>
            </a:pPr>
            <a:r>
              <a:rPr lang="en-GB" dirty="0" smtClean="0"/>
              <a:t>They are able to initiate money bills : when Congress first started, the House was the only directly elected chamber – the Founding Fathers believed that the directly elected representatives should have the first say in spending the people’s money.</a:t>
            </a:r>
          </a:p>
          <a:p>
            <a:pPr>
              <a:buFontTx/>
              <a:buChar char="-"/>
            </a:pPr>
            <a:r>
              <a:rPr lang="en-GB" dirty="0" smtClean="0"/>
              <a:t>The most important power – Impeachment – this is the power to formally accuse any member of the executive and judiciary branch.  This has been used 17 times since 1789. </a:t>
            </a:r>
            <a:r>
              <a:rPr lang="en-GB" dirty="0" smtClean="0">
                <a:solidFill>
                  <a:srgbClr val="FF0000"/>
                </a:solidFill>
              </a:rPr>
              <a:t>Eg. 1998 they impeached President Clinton. </a:t>
            </a:r>
          </a:p>
          <a:p>
            <a:pPr>
              <a:buFontTx/>
              <a:buChar char="-"/>
            </a:pPr>
            <a:r>
              <a:rPr lang="en-GB" dirty="0" smtClean="0"/>
              <a:t>Lastly if the Electoral College was in deadlock – and no candidate wins an absolute majority – the House then has to elect the President. </a:t>
            </a:r>
            <a:r>
              <a:rPr lang="en-GB" dirty="0" smtClean="0">
                <a:solidFill>
                  <a:srgbClr val="FF0000"/>
                </a:solidFill>
              </a:rPr>
              <a:t>This has only been used twice – 1800 and 1824. </a:t>
            </a:r>
            <a:endParaRPr lang="en-GB" dirty="0">
              <a:solidFill>
                <a:srgbClr val="FF0000"/>
              </a:solidFill>
            </a:endParaRPr>
          </a:p>
        </p:txBody>
      </p:sp>
    </p:spTree>
    <p:extLst>
      <p:ext uri="{BB962C8B-B14F-4D97-AF65-F5344CB8AC3E}">
        <p14:creationId xmlns:p14="http://schemas.microsoft.com/office/powerpoint/2010/main" val="13461775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mbria" pitchFamily="18" charset="0"/>
              </a:rPr>
              <a:t>Voting in Congress -</a:t>
            </a:r>
            <a:endParaRPr lang="en-GB" dirty="0"/>
          </a:p>
        </p:txBody>
      </p:sp>
      <p:sp>
        <p:nvSpPr>
          <p:cNvPr id="3" name="Content Placeholder 2"/>
          <p:cNvSpPr>
            <a:spLocks noGrp="1"/>
          </p:cNvSpPr>
          <p:nvPr>
            <p:ph idx="1"/>
          </p:nvPr>
        </p:nvSpPr>
        <p:spPr>
          <a:xfrm>
            <a:off x="457200" y="1600200"/>
            <a:ext cx="8229600" cy="5141168"/>
          </a:xfrm>
        </p:spPr>
        <p:txBody>
          <a:bodyPr/>
          <a:lstStyle/>
          <a:p>
            <a:r>
              <a:rPr lang="en-GB" b="1" dirty="0" smtClean="0"/>
              <a:t>Personal beliefs </a:t>
            </a:r>
            <a:r>
              <a:rPr lang="en-GB" dirty="0" smtClean="0"/>
              <a:t>– on certain votes – Congressmen or Senators may vote according to their own personal beliefs. Eg. abortion, capital punishment, taxation and defence spending. </a:t>
            </a:r>
          </a:p>
          <a:p>
            <a:r>
              <a:rPr lang="en-GB" dirty="0" smtClean="0"/>
              <a:t>Could be said that this would be slightly influenced by party standing though? </a:t>
            </a:r>
            <a:endParaRPr lang="en-GB" dirty="0"/>
          </a:p>
        </p:txBody>
      </p:sp>
    </p:spTree>
    <p:extLst>
      <p:ext uri="{BB962C8B-B14F-4D97-AF65-F5344CB8AC3E}">
        <p14:creationId xmlns:p14="http://schemas.microsoft.com/office/powerpoint/2010/main" val="6357612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Cambria" pitchFamily="18" charset="0"/>
              </a:rPr>
              <a:t>Oversight of the </a:t>
            </a:r>
            <a:br>
              <a:rPr lang="en-GB" b="1" dirty="0" smtClean="0">
                <a:latin typeface="Cambria" pitchFamily="18" charset="0"/>
              </a:rPr>
            </a:br>
            <a:r>
              <a:rPr lang="en-GB" b="1" dirty="0" smtClean="0">
                <a:latin typeface="Cambria" pitchFamily="18" charset="0"/>
              </a:rPr>
              <a:t>Executive Branch - </a:t>
            </a:r>
            <a:endParaRPr lang="en-GB" b="1" dirty="0">
              <a:latin typeface="Cambria" pitchFamily="18" charset="0"/>
            </a:endParaRPr>
          </a:p>
        </p:txBody>
      </p:sp>
      <p:sp>
        <p:nvSpPr>
          <p:cNvPr id="3" name="Content Placeholder 2"/>
          <p:cNvSpPr>
            <a:spLocks noGrp="1"/>
          </p:cNvSpPr>
          <p:nvPr>
            <p:ph sz="half" idx="1"/>
          </p:nvPr>
        </p:nvSpPr>
        <p:spPr/>
        <p:txBody>
          <a:bodyPr>
            <a:normAutofit fontScale="62500" lnSpcReduction="20000"/>
          </a:bodyPr>
          <a:lstStyle/>
          <a:p>
            <a:r>
              <a:rPr lang="en-GB" dirty="0" smtClean="0"/>
              <a:t>This is another important function that Congress carries out – the Constitution does not explicitly give this power – however, they can make laws and over the years oversight of the executive has become an </a:t>
            </a:r>
            <a:r>
              <a:rPr lang="en-GB" b="1" dirty="0" smtClean="0"/>
              <a:t>implied </a:t>
            </a:r>
            <a:r>
              <a:rPr lang="en-GB" dirty="0" smtClean="0"/>
              <a:t>power. To carry out this function, Congress has given itself a number of powers – </a:t>
            </a:r>
          </a:p>
          <a:p>
            <a:pPr>
              <a:buFontTx/>
              <a:buChar char="-"/>
            </a:pPr>
            <a:r>
              <a:rPr lang="en-GB" dirty="0" smtClean="0"/>
              <a:t>They can subpoena witnesses (to summon/make appear in front of Congress) documents and testimony</a:t>
            </a:r>
          </a:p>
          <a:p>
            <a:pPr>
              <a:buFontTx/>
              <a:buChar char="-"/>
            </a:pPr>
            <a:r>
              <a:rPr lang="en-GB" dirty="0" smtClean="0"/>
              <a:t>Hold individuals in contempt if they do not comply with Congress’s demands for information</a:t>
            </a:r>
          </a:p>
          <a:p>
            <a:pPr>
              <a:buFontTx/>
              <a:buChar char="-"/>
            </a:pPr>
            <a:r>
              <a:rPr lang="en-GB" dirty="0" smtClean="0"/>
              <a:t>And they make it illegal to lie to Congress </a:t>
            </a:r>
            <a:endParaRPr lang="en-GB"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82536" y="1700808"/>
            <a:ext cx="4244088" cy="3456384"/>
          </a:xfrm>
        </p:spPr>
      </p:pic>
    </p:spTree>
    <p:extLst>
      <p:ext uri="{BB962C8B-B14F-4D97-AF65-F5344CB8AC3E}">
        <p14:creationId xmlns:p14="http://schemas.microsoft.com/office/powerpoint/2010/main" val="2838730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Cambria" pitchFamily="18" charset="0"/>
              </a:rPr>
              <a:t>Oversight of the </a:t>
            </a:r>
            <a:br>
              <a:rPr lang="en-GB" b="1" dirty="0">
                <a:latin typeface="Cambria" pitchFamily="18" charset="0"/>
              </a:rPr>
            </a:br>
            <a:r>
              <a:rPr lang="en-GB" b="1" dirty="0">
                <a:latin typeface="Cambria" pitchFamily="18" charset="0"/>
              </a:rPr>
              <a:t>Executive Branch - </a:t>
            </a:r>
            <a:endParaRPr lang="en-GB" dirty="0"/>
          </a:p>
        </p:txBody>
      </p:sp>
      <p:sp>
        <p:nvSpPr>
          <p:cNvPr id="3" name="Content Placeholder 2"/>
          <p:cNvSpPr>
            <a:spLocks noGrp="1"/>
          </p:cNvSpPr>
          <p:nvPr>
            <p:ph idx="1"/>
          </p:nvPr>
        </p:nvSpPr>
        <p:spPr/>
        <p:txBody>
          <a:bodyPr/>
          <a:lstStyle/>
          <a:p>
            <a:r>
              <a:rPr lang="en-GB" dirty="0" smtClean="0"/>
              <a:t>Most of the oversight takes place in the committee rooms – mainly because of separation of powers. ‘Question time’ is not possible in Congress because the executive are not allowed in the legislature.  </a:t>
            </a:r>
            <a:endParaRPr lang="en-GB" dirty="0"/>
          </a:p>
          <a:p>
            <a:r>
              <a:rPr lang="en-GB" dirty="0" smtClean="0"/>
              <a:t>Members of the executive are questioned in the committee rooms. This is effective because the committees are policy specialists. </a:t>
            </a:r>
            <a:endParaRPr lang="en-GB" dirty="0"/>
          </a:p>
        </p:txBody>
      </p:sp>
    </p:spTree>
    <p:extLst>
      <p:ext uri="{BB962C8B-B14F-4D97-AF65-F5344CB8AC3E}">
        <p14:creationId xmlns:p14="http://schemas.microsoft.com/office/powerpoint/2010/main" val="17379477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mbria" pitchFamily="18" charset="0"/>
              </a:rPr>
              <a:t>How effective is Congress?</a:t>
            </a:r>
            <a:r>
              <a:rPr lang="en-GB" dirty="0" smtClean="0"/>
              <a:t> </a:t>
            </a:r>
            <a:endParaRPr lang="en-GB" dirty="0"/>
          </a:p>
        </p:txBody>
      </p:sp>
      <p:sp>
        <p:nvSpPr>
          <p:cNvPr id="3" name="Content Placeholder 2"/>
          <p:cNvSpPr>
            <a:spLocks noGrp="1"/>
          </p:cNvSpPr>
          <p:nvPr>
            <p:ph idx="1"/>
          </p:nvPr>
        </p:nvSpPr>
        <p:spPr>
          <a:xfrm>
            <a:off x="457200" y="1600200"/>
            <a:ext cx="8229600" cy="4997152"/>
          </a:xfrm>
        </p:spPr>
        <p:txBody>
          <a:bodyPr>
            <a:normAutofit fontScale="62500" lnSpcReduction="20000"/>
          </a:bodyPr>
          <a:lstStyle/>
          <a:p>
            <a:r>
              <a:rPr lang="en-GB" b="1" dirty="0" smtClean="0"/>
              <a:t>Yes (it is effective)</a:t>
            </a:r>
          </a:p>
          <a:p>
            <a:pPr>
              <a:buFontTx/>
              <a:buChar char="-"/>
            </a:pPr>
            <a:r>
              <a:rPr lang="en-GB" dirty="0" smtClean="0"/>
              <a:t>Congress has the permanent protection of the Constitution to make sure that no president can take it’s power. Eg. the Watergate affair – Congress showed it’s dominance over the president. </a:t>
            </a:r>
          </a:p>
          <a:p>
            <a:pPr>
              <a:buFontTx/>
              <a:buChar char="-"/>
            </a:pPr>
            <a:r>
              <a:rPr lang="en-GB" dirty="0" smtClean="0"/>
              <a:t>They hold the ‘purse strings’ – presidents can do little without funding. Eg. Bush was hindered with his education and social security bill because Congress wouldn’t give him the money. Obama also had this problem with his health care reforms. </a:t>
            </a:r>
          </a:p>
          <a:p>
            <a:pPr>
              <a:buFontTx/>
              <a:buChar char="-"/>
            </a:pPr>
            <a:r>
              <a:rPr lang="en-GB" dirty="0" smtClean="0"/>
              <a:t>When Congress uses it’s full strength – the president is no match for it. </a:t>
            </a:r>
          </a:p>
          <a:p>
            <a:pPr>
              <a:buFontTx/>
              <a:buChar char="-"/>
            </a:pPr>
            <a:r>
              <a:rPr lang="en-GB" dirty="0" smtClean="0"/>
              <a:t>Congress functions efficiently in both representation and legislation. Eg. the impeachment of Clinton (1998). Members of Congress are encouraged not to move to Washington but to stay close to their constituents. </a:t>
            </a:r>
          </a:p>
          <a:p>
            <a:pPr>
              <a:buFontTx/>
              <a:buChar char="-"/>
            </a:pPr>
            <a:r>
              <a:rPr lang="en-GB" dirty="0" smtClean="0"/>
              <a:t>It still has an important role in scrutinising and legislating. It ensures unpopular policy is blocked. Eg. Clinton’s Health Care bill in 1993. </a:t>
            </a:r>
          </a:p>
          <a:p>
            <a:pPr>
              <a:buFontTx/>
              <a:buChar char="-"/>
            </a:pPr>
            <a:r>
              <a:rPr lang="en-GB" dirty="0" smtClean="0"/>
              <a:t>It is still effective in confirming/rejecting presidential nominations. Eg. by 2003 – the Senate had refused to accept 30 judicial appointments. </a:t>
            </a:r>
          </a:p>
          <a:p>
            <a:pPr>
              <a:buFontTx/>
              <a:buChar char="-"/>
            </a:pPr>
            <a:r>
              <a:rPr lang="en-GB" dirty="0" smtClean="0"/>
              <a:t>There is a high incumbency rate within Congress – showing the success of most Congressmen and Senators;.</a:t>
            </a:r>
          </a:p>
        </p:txBody>
      </p:sp>
    </p:spTree>
    <p:extLst>
      <p:ext uri="{BB962C8B-B14F-4D97-AF65-F5344CB8AC3E}">
        <p14:creationId xmlns:p14="http://schemas.microsoft.com/office/powerpoint/2010/main" val="8881164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mbria" pitchFamily="18" charset="0"/>
              </a:rPr>
              <a:t>How effective is Congress? </a:t>
            </a:r>
          </a:p>
        </p:txBody>
      </p:sp>
      <p:sp>
        <p:nvSpPr>
          <p:cNvPr id="3" name="Content Placeholder 2"/>
          <p:cNvSpPr>
            <a:spLocks noGrp="1"/>
          </p:cNvSpPr>
          <p:nvPr>
            <p:ph idx="1"/>
          </p:nvPr>
        </p:nvSpPr>
        <p:spPr>
          <a:xfrm>
            <a:off x="457200" y="1600200"/>
            <a:ext cx="8229600" cy="5069160"/>
          </a:xfrm>
        </p:spPr>
        <p:txBody>
          <a:bodyPr>
            <a:normAutofit fontScale="55000" lnSpcReduction="20000"/>
          </a:bodyPr>
          <a:lstStyle/>
          <a:p>
            <a:r>
              <a:rPr lang="en-GB" b="1" dirty="0" smtClean="0"/>
              <a:t>No (is not effective) </a:t>
            </a:r>
            <a:r>
              <a:rPr lang="en-GB" dirty="0" smtClean="0"/>
              <a:t>– </a:t>
            </a:r>
            <a:endParaRPr lang="en-GB" b="1" dirty="0" smtClean="0"/>
          </a:p>
          <a:p>
            <a:pPr>
              <a:buFontTx/>
              <a:buChar char="-"/>
            </a:pPr>
            <a:r>
              <a:rPr lang="en-GB" dirty="0" smtClean="0"/>
              <a:t>There has been a rise in the executive – undermining the importance of Congress. </a:t>
            </a:r>
          </a:p>
          <a:p>
            <a:pPr>
              <a:buFontTx/>
              <a:buChar char="-"/>
            </a:pPr>
            <a:r>
              <a:rPr lang="en-GB" dirty="0" smtClean="0"/>
              <a:t>Congress has become split because of the overuse of committees – it is not capable of making speedy decisions required. </a:t>
            </a:r>
          </a:p>
          <a:p>
            <a:pPr>
              <a:buFontTx/>
              <a:buChar char="-"/>
            </a:pPr>
            <a:r>
              <a:rPr lang="en-GB" dirty="0" smtClean="0"/>
              <a:t>The rise in party organisation has undermined the authority as of the body as a whole – Congress is much more partisan than before. </a:t>
            </a:r>
          </a:p>
          <a:p>
            <a:pPr>
              <a:buFontTx/>
              <a:buChar char="-"/>
            </a:pPr>
            <a:r>
              <a:rPr lang="en-GB" dirty="0" smtClean="0"/>
              <a:t>Separation of powers makes the process of law-making slow and complex – this isn’t effective in today’s world.</a:t>
            </a:r>
          </a:p>
          <a:p>
            <a:pPr>
              <a:buFontTx/>
              <a:buChar char="-"/>
            </a:pPr>
            <a:r>
              <a:rPr lang="en-GB" dirty="0" smtClean="0"/>
              <a:t>Congress is powerless against a popular president. Eg. Clinton and Bush. </a:t>
            </a:r>
          </a:p>
          <a:p>
            <a:pPr>
              <a:buFontTx/>
              <a:buChar char="-"/>
            </a:pPr>
            <a:r>
              <a:rPr lang="en-GB" dirty="0" smtClean="0"/>
              <a:t>The failure of Clinton’s impeachment – showed how split Congress is – partisanship has made scrutiny less effective. Eg. During Bush’s time, it was almost non-existent. </a:t>
            </a:r>
          </a:p>
          <a:p>
            <a:pPr>
              <a:buFontTx/>
              <a:buChar char="-"/>
            </a:pPr>
            <a:r>
              <a:rPr lang="en-GB" dirty="0" smtClean="0"/>
              <a:t>Congress is not popular with the public. </a:t>
            </a:r>
          </a:p>
          <a:p>
            <a:pPr>
              <a:buFontTx/>
              <a:buChar char="-"/>
            </a:pPr>
            <a:r>
              <a:rPr lang="en-GB" dirty="0" smtClean="0"/>
              <a:t>Personality politics undermines Congress – many people don’t know their Congressmen. </a:t>
            </a:r>
          </a:p>
          <a:p>
            <a:pPr>
              <a:buFontTx/>
              <a:buChar char="-"/>
            </a:pPr>
            <a:r>
              <a:rPr lang="en-GB" dirty="0" smtClean="0"/>
              <a:t>There is little Congress can do against a presidential veto. </a:t>
            </a:r>
          </a:p>
          <a:p>
            <a:pPr>
              <a:buFontTx/>
              <a:buChar char="-"/>
            </a:pPr>
            <a:r>
              <a:rPr lang="en-GB" dirty="0" smtClean="0"/>
              <a:t>Congress has encouraged more devolution of power to the states – undermining their authority. </a:t>
            </a:r>
          </a:p>
          <a:p>
            <a:pPr>
              <a:buFontTx/>
              <a:buChar char="-"/>
            </a:pPr>
            <a:r>
              <a:rPr lang="en-GB" dirty="0" smtClean="0"/>
              <a:t>The make-up of Congress does not reflect society = is this really representative?</a:t>
            </a:r>
          </a:p>
        </p:txBody>
      </p:sp>
    </p:spTree>
    <p:extLst>
      <p:ext uri="{BB962C8B-B14F-4D97-AF65-F5344CB8AC3E}">
        <p14:creationId xmlns:p14="http://schemas.microsoft.com/office/powerpoint/2010/main" val="730929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96"/>
            <a:ext cx="8229600" cy="1143000"/>
          </a:xfrm>
        </p:spPr>
        <p:txBody>
          <a:bodyPr>
            <a:normAutofit fontScale="90000"/>
          </a:bodyPr>
          <a:lstStyle/>
          <a:p>
            <a:r>
              <a:rPr lang="en-GB" b="1" dirty="0" smtClean="0">
                <a:latin typeface="Cambria" pitchFamily="18" charset="0"/>
              </a:rPr>
              <a:t>Powers of Congress (enumerated powers) </a:t>
            </a:r>
            <a:r>
              <a:rPr lang="en-GB" b="1" dirty="0">
                <a:latin typeface="Cambria" pitchFamily="18" charset="0"/>
              </a:rPr>
              <a:t>2</a:t>
            </a:r>
          </a:p>
        </p:txBody>
      </p:sp>
      <p:sp>
        <p:nvSpPr>
          <p:cNvPr id="3" name="Content Placeholder 2"/>
          <p:cNvSpPr>
            <a:spLocks noGrp="1"/>
          </p:cNvSpPr>
          <p:nvPr>
            <p:ph idx="1"/>
          </p:nvPr>
        </p:nvSpPr>
        <p:spPr>
          <a:xfrm>
            <a:off x="179512" y="1196752"/>
            <a:ext cx="8784976" cy="5544616"/>
          </a:xfrm>
        </p:spPr>
        <p:txBody>
          <a:bodyPr>
            <a:noAutofit/>
          </a:bodyPr>
          <a:lstStyle/>
          <a:p>
            <a:r>
              <a:rPr lang="en-GB" sz="2000" b="1" dirty="0" smtClean="0"/>
              <a:t>Exclusive powers of the Senate – </a:t>
            </a:r>
            <a:r>
              <a:rPr lang="en-GB" sz="2000" dirty="0" smtClean="0"/>
              <a:t>these are seen as more prestigious than those of the House and two of them in particular give them more power than the House. </a:t>
            </a:r>
          </a:p>
          <a:p>
            <a:pPr>
              <a:buFontTx/>
              <a:buChar char="-"/>
            </a:pPr>
            <a:r>
              <a:rPr lang="en-GB" sz="2000" dirty="0" smtClean="0"/>
              <a:t>They have the power by a simple majority to confirm many of the president’s appointments. </a:t>
            </a:r>
            <a:r>
              <a:rPr lang="en-GB" sz="2000" dirty="0" smtClean="0">
                <a:solidFill>
                  <a:srgbClr val="FF0000"/>
                </a:solidFill>
              </a:rPr>
              <a:t>Eg. this includes all to the Federal judiciary and a majority (but not all) to the executive branch. </a:t>
            </a:r>
          </a:p>
          <a:p>
            <a:pPr>
              <a:buFontTx/>
              <a:buChar char="-"/>
            </a:pPr>
            <a:r>
              <a:rPr lang="en-GB" sz="2000" dirty="0" smtClean="0"/>
              <a:t>They also have the power to ratify – again by a super-majority (2/3rds – 67) – all treaties negotiated by the president must be approved by the Senate. This means that the president needs to keep the Senate fully informed to avoid the Senate refusing to ratify the finished treaty. </a:t>
            </a:r>
          </a:p>
          <a:p>
            <a:pPr>
              <a:buFontTx/>
              <a:buChar char="-"/>
            </a:pPr>
            <a:r>
              <a:rPr lang="en-GB" sz="2000" dirty="0" smtClean="0"/>
              <a:t>The Senate also has the power to impeach – </a:t>
            </a:r>
            <a:r>
              <a:rPr lang="en-GB" sz="2000" b="1" dirty="0" smtClean="0"/>
              <a:t>this is different to the House’s power –</a:t>
            </a:r>
            <a:r>
              <a:rPr lang="en-GB" sz="2000" dirty="0" smtClean="0"/>
              <a:t> after the House has formally accused the member – the Senate has to hear the </a:t>
            </a:r>
            <a:r>
              <a:rPr lang="en-GB" sz="2000" dirty="0"/>
              <a:t>trial </a:t>
            </a:r>
            <a:r>
              <a:rPr lang="en-GB" sz="2000" dirty="0" smtClean="0"/>
              <a:t>and find the person guilty or not guilty. This is done by a vote – they need a super-majority vote. If found guilty the member is removed from office. In 1998 Clinton was found not guilty.</a:t>
            </a:r>
          </a:p>
          <a:p>
            <a:pPr>
              <a:buFontTx/>
              <a:buChar char="-"/>
            </a:pPr>
            <a:r>
              <a:rPr lang="en-GB" sz="2000" dirty="0" smtClean="0"/>
              <a:t>The Senate also has the power of electing the vice-president if the Electoral College reaches deadlock. </a:t>
            </a:r>
            <a:endParaRPr lang="en-GB" sz="2000" dirty="0"/>
          </a:p>
        </p:txBody>
      </p:sp>
    </p:spTree>
    <p:extLst>
      <p:ext uri="{BB962C8B-B14F-4D97-AF65-F5344CB8AC3E}">
        <p14:creationId xmlns:p14="http://schemas.microsoft.com/office/powerpoint/2010/main" val="587717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GB" b="1" dirty="0" smtClean="0">
                <a:latin typeface="Cambria" pitchFamily="18" charset="0"/>
              </a:rPr>
              <a:t>Powers of Congress (enumerated powers) </a:t>
            </a:r>
            <a:r>
              <a:rPr lang="en-GB" b="1" dirty="0" smtClean="0"/>
              <a:t>Concurrent Powers</a:t>
            </a:r>
            <a:r>
              <a:rPr lang="en-GB" b="1" dirty="0" smtClean="0">
                <a:solidFill>
                  <a:srgbClr val="FF0000"/>
                </a:solidFill>
              </a:rPr>
              <a:t> </a:t>
            </a:r>
            <a:r>
              <a:rPr lang="en-GB" b="1" dirty="0" smtClean="0">
                <a:latin typeface="Cambria" pitchFamily="18" charset="0"/>
              </a:rPr>
              <a:t>3</a:t>
            </a:r>
            <a:endParaRPr lang="en-GB" b="1" dirty="0">
              <a:latin typeface="Cambria" pitchFamily="18" charset="0"/>
            </a:endParaRPr>
          </a:p>
        </p:txBody>
      </p:sp>
      <p:sp>
        <p:nvSpPr>
          <p:cNvPr id="3" name="Content Placeholder 2"/>
          <p:cNvSpPr>
            <a:spLocks noGrp="1"/>
          </p:cNvSpPr>
          <p:nvPr>
            <p:ph idx="1"/>
          </p:nvPr>
        </p:nvSpPr>
        <p:spPr>
          <a:xfrm>
            <a:off x="467544" y="1484784"/>
            <a:ext cx="8229600" cy="5069160"/>
          </a:xfrm>
        </p:spPr>
        <p:txBody>
          <a:bodyPr>
            <a:noAutofit/>
          </a:bodyPr>
          <a:lstStyle/>
          <a:p>
            <a:r>
              <a:rPr lang="en-GB" sz="2000" dirty="0" smtClean="0"/>
              <a:t>Although the Senate’s exclusive powers of significant – it is important to remember that the two chambers are co-equal - they have </a:t>
            </a:r>
            <a:r>
              <a:rPr lang="en-GB" sz="2000" b="1" dirty="0" smtClean="0">
                <a:solidFill>
                  <a:srgbClr val="FF0000"/>
                </a:solidFill>
              </a:rPr>
              <a:t>five concurrent powers. </a:t>
            </a:r>
          </a:p>
          <a:p>
            <a:pPr>
              <a:buFontTx/>
              <a:buChar char="-"/>
            </a:pPr>
            <a:r>
              <a:rPr lang="en-GB" sz="2000" dirty="0" smtClean="0"/>
              <a:t>Most importantly the two chambers are equal in the passage of legislation – all bills must pass through stages in both Houses. Neither chamber can override the other. Both chambers must agree on the same version of the bill before it goes to the president. </a:t>
            </a:r>
          </a:p>
          <a:p>
            <a:pPr>
              <a:buFontTx/>
              <a:buChar char="-"/>
            </a:pPr>
            <a:r>
              <a:rPr lang="en-GB" sz="2000" dirty="0" smtClean="0"/>
              <a:t>Both chambers must vote – with super-majorities (2/3rds – 67) to override a president’s veto. </a:t>
            </a:r>
            <a:r>
              <a:rPr lang="en-GB" sz="2000" dirty="0" smtClean="0">
                <a:solidFill>
                  <a:srgbClr val="FF0000"/>
                </a:solidFill>
              </a:rPr>
              <a:t>Eg. in 2007 – Congress voted to override Bush’s veto of the Water Resources Development Bill. </a:t>
            </a:r>
          </a:p>
          <a:p>
            <a:pPr>
              <a:buFontTx/>
              <a:buChar char="-"/>
            </a:pPr>
            <a:r>
              <a:rPr lang="en-GB" sz="2000" dirty="0" smtClean="0"/>
              <a:t>A constitutional amendment must be approved by super-majorities (2/3rds – 67) in both chambers of Congress before it is sent to the states for ratification. </a:t>
            </a:r>
          </a:p>
          <a:p>
            <a:pPr>
              <a:buFontTx/>
              <a:buChar char="-"/>
            </a:pPr>
            <a:r>
              <a:rPr lang="en-GB" sz="2000" dirty="0" smtClean="0"/>
              <a:t>Both chambers must agree on a declaration of war – this has happened five times. </a:t>
            </a:r>
            <a:r>
              <a:rPr lang="en-GB" sz="2000" dirty="0" smtClean="0">
                <a:solidFill>
                  <a:srgbClr val="FF0000"/>
                </a:solidFill>
              </a:rPr>
              <a:t>Eg. in 1941 when America declared war on Japan.</a:t>
            </a:r>
            <a:r>
              <a:rPr lang="en-GB" sz="2000" dirty="0" smtClean="0"/>
              <a:t> </a:t>
            </a:r>
          </a:p>
          <a:p>
            <a:pPr>
              <a:buFontTx/>
              <a:buChar char="-"/>
            </a:pPr>
            <a:endParaRPr lang="en-GB" sz="2000" dirty="0"/>
          </a:p>
        </p:txBody>
      </p:sp>
    </p:spTree>
    <p:extLst>
      <p:ext uri="{BB962C8B-B14F-4D97-AF65-F5344CB8AC3E}">
        <p14:creationId xmlns:p14="http://schemas.microsoft.com/office/powerpoint/2010/main" val="3308146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Powers 4</a:t>
            </a:r>
            <a:r>
              <a:rPr lang="en-GB" baseline="30000" dirty="0" smtClean="0"/>
              <a:t>2</a:t>
            </a:r>
            <a:endParaRPr lang="en-GB" baseline="30000" dirty="0"/>
          </a:p>
        </p:txBody>
      </p:sp>
      <p:sp>
        <p:nvSpPr>
          <p:cNvPr id="3" name="Content Placeholder 2"/>
          <p:cNvSpPr>
            <a:spLocks noGrp="1"/>
          </p:cNvSpPr>
          <p:nvPr>
            <p:ph idx="1"/>
          </p:nvPr>
        </p:nvSpPr>
        <p:spPr>
          <a:xfrm>
            <a:off x="457200" y="1124744"/>
            <a:ext cx="8229600" cy="4608513"/>
          </a:xfrm>
        </p:spPr>
        <p:txBody>
          <a:bodyPr>
            <a:normAutofit fontScale="55000" lnSpcReduction="20000"/>
          </a:bodyPr>
          <a:lstStyle/>
          <a:p>
            <a:r>
              <a:rPr lang="en-GB" dirty="0" smtClean="0"/>
              <a:t>The 25</a:t>
            </a:r>
            <a:r>
              <a:rPr lang="en-GB" baseline="30000" dirty="0" smtClean="0"/>
              <a:t>th</a:t>
            </a:r>
            <a:r>
              <a:rPr lang="en-GB" dirty="0" smtClean="0"/>
              <a:t> Amendment gave both chambers the power to confirm a newly appointed vice-president. This has happened twice (</a:t>
            </a:r>
            <a:r>
              <a:rPr lang="en-GB" dirty="0" smtClean="0">
                <a:solidFill>
                  <a:srgbClr val="FF0000"/>
                </a:solidFill>
              </a:rPr>
              <a:t>1973 and 1974</a:t>
            </a:r>
            <a:r>
              <a:rPr lang="en-GB" dirty="0" smtClean="0"/>
              <a:t>). </a:t>
            </a:r>
          </a:p>
          <a:p>
            <a:r>
              <a:rPr lang="en-GB" dirty="0" smtClean="0"/>
              <a:t>The final </a:t>
            </a:r>
            <a:r>
              <a:rPr lang="en-GB" dirty="0"/>
              <a:t>enumerated power is known as the ‘</a:t>
            </a:r>
            <a:r>
              <a:rPr lang="en-GB" b="1" dirty="0"/>
              <a:t>elastic clause’</a:t>
            </a:r>
            <a:r>
              <a:rPr lang="en-GB" dirty="0"/>
              <a:t>, </a:t>
            </a:r>
            <a:r>
              <a:rPr lang="en-GB" dirty="0" smtClean="0"/>
              <a:t>which gives </a:t>
            </a:r>
            <a:r>
              <a:rPr lang="en-GB" dirty="0"/>
              <a:t>Congress the right to make all ‘necessary and proper</a:t>
            </a:r>
            <a:r>
              <a:rPr lang="en-GB" dirty="0" smtClean="0"/>
              <a:t>’ laws </a:t>
            </a:r>
            <a:r>
              <a:rPr lang="en-GB" dirty="0"/>
              <a:t>to carry out its responsibilities. </a:t>
            </a:r>
            <a:endParaRPr lang="en-GB" dirty="0" smtClean="0"/>
          </a:p>
          <a:p>
            <a:r>
              <a:rPr lang="en-GB" dirty="0" smtClean="0"/>
              <a:t>It </a:t>
            </a:r>
            <a:r>
              <a:rPr lang="en-GB" dirty="0"/>
              <a:t>is called the ‘</a:t>
            </a:r>
            <a:r>
              <a:rPr lang="en-GB" dirty="0" smtClean="0"/>
              <a:t>elastic clause</a:t>
            </a:r>
            <a:r>
              <a:rPr lang="en-GB" dirty="0"/>
              <a:t>’ because it allows Congress to stretch its powers </a:t>
            </a:r>
            <a:r>
              <a:rPr lang="en-GB" dirty="0" smtClean="0"/>
              <a:t>to respond </a:t>
            </a:r>
            <a:r>
              <a:rPr lang="en-GB" dirty="0"/>
              <a:t>to situations the Founding Fathers could never </a:t>
            </a:r>
            <a:r>
              <a:rPr lang="en-GB" dirty="0" smtClean="0"/>
              <a:t>have anticipated.</a:t>
            </a:r>
          </a:p>
          <a:p>
            <a:r>
              <a:rPr lang="en-GB" b="1" dirty="0"/>
              <a:t>Constitutional amendments affecting Congress</a:t>
            </a:r>
          </a:p>
          <a:p>
            <a:r>
              <a:rPr lang="en-GB" dirty="0"/>
              <a:t>This balance of powers and restraints has remained </a:t>
            </a:r>
            <a:r>
              <a:rPr lang="en-GB" dirty="0" smtClean="0"/>
              <a:t>largely unchanged </a:t>
            </a:r>
            <a:r>
              <a:rPr lang="en-GB" dirty="0"/>
              <a:t>since the Constitution was ratified in June 1788. </a:t>
            </a:r>
            <a:r>
              <a:rPr lang="en-GB" dirty="0" smtClean="0"/>
              <a:t>Only three </a:t>
            </a:r>
            <a:r>
              <a:rPr lang="en-GB" dirty="0"/>
              <a:t>significant changes have occurred since, namely:</a:t>
            </a:r>
          </a:p>
          <a:p>
            <a:pPr marL="514350" indent="-514350">
              <a:buFont typeface="+mj-lt"/>
              <a:buAutoNum type="arabicPeriod"/>
            </a:pPr>
            <a:r>
              <a:rPr lang="en-GB" dirty="0" smtClean="0"/>
              <a:t>The </a:t>
            </a:r>
            <a:r>
              <a:rPr lang="en-GB" dirty="0"/>
              <a:t>17th Amendment, passed in 1913, so that Senators </a:t>
            </a:r>
            <a:r>
              <a:rPr lang="en-GB" dirty="0" smtClean="0"/>
              <a:t>were directly </a:t>
            </a:r>
            <a:r>
              <a:rPr lang="en-GB" dirty="0"/>
              <a:t>elected by the people instead of by state legislatures.</a:t>
            </a:r>
          </a:p>
          <a:p>
            <a:pPr marL="514350" indent="-514350">
              <a:buFont typeface="+mj-lt"/>
              <a:buAutoNum type="arabicPeriod"/>
            </a:pPr>
            <a:r>
              <a:rPr lang="en-GB" dirty="0" smtClean="0"/>
              <a:t>The </a:t>
            </a:r>
            <a:r>
              <a:rPr lang="en-GB" dirty="0"/>
              <a:t>number of representatives in the House was set at 435 </a:t>
            </a:r>
            <a:r>
              <a:rPr lang="en-GB" dirty="0" smtClean="0"/>
              <a:t>in 1929.</a:t>
            </a:r>
          </a:p>
          <a:p>
            <a:pPr marL="514350" indent="-514350">
              <a:buFont typeface="+mj-lt"/>
              <a:buAutoNum type="arabicPeriod"/>
            </a:pPr>
            <a:r>
              <a:rPr lang="en-GB" dirty="0" smtClean="0"/>
              <a:t>The </a:t>
            </a:r>
            <a:r>
              <a:rPr lang="en-GB" dirty="0"/>
              <a:t>20th Amendment, passed in 1933, laid down that </a:t>
            </a:r>
            <a:r>
              <a:rPr lang="en-GB" dirty="0" smtClean="0"/>
              <a:t>Congress would </a:t>
            </a:r>
            <a:r>
              <a:rPr lang="en-GB" dirty="0"/>
              <a:t>start its new session on January 3rd, after each </a:t>
            </a:r>
            <a:r>
              <a:rPr lang="en-GB" dirty="0" smtClean="0"/>
              <a:t>Congressional election</a:t>
            </a:r>
            <a:r>
              <a:rPr lang="en-GB" dirty="0"/>
              <a:t>.</a:t>
            </a:r>
          </a:p>
        </p:txBody>
      </p:sp>
      <p:sp>
        <p:nvSpPr>
          <p:cNvPr id="5" name="TextBox 4"/>
          <p:cNvSpPr txBox="1"/>
          <p:nvPr/>
        </p:nvSpPr>
        <p:spPr>
          <a:xfrm>
            <a:off x="827584" y="5877272"/>
            <a:ext cx="5400600" cy="369332"/>
          </a:xfrm>
          <a:prstGeom prst="rect">
            <a:avLst/>
          </a:prstGeom>
          <a:noFill/>
        </p:spPr>
        <p:txBody>
          <a:bodyPr wrap="square" rtlCol="0">
            <a:spAutoFit/>
          </a:bodyPr>
          <a:lstStyle/>
          <a:p>
            <a:r>
              <a:rPr lang="en-GB" baseline="30000" dirty="0" smtClean="0"/>
              <a:t>2</a:t>
            </a:r>
            <a:r>
              <a:rPr lang="en-GB" dirty="0" smtClean="0"/>
              <a:t> US Government and Politics William Storey pp235-6</a:t>
            </a:r>
            <a:endParaRPr lang="en-GB" dirty="0"/>
          </a:p>
        </p:txBody>
      </p:sp>
    </p:spTree>
    <p:extLst>
      <p:ext uri="{BB962C8B-B14F-4D97-AF65-F5344CB8AC3E}">
        <p14:creationId xmlns:p14="http://schemas.microsoft.com/office/powerpoint/2010/main" val="3318130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10455443"/>
              </p:ext>
            </p:extLst>
          </p:nvPr>
        </p:nvGraphicFramePr>
        <p:xfrm>
          <a:off x="0" y="836712"/>
          <a:ext cx="9144000" cy="5760720"/>
        </p:xfrm>
        <a:graphic>
          <a:graphicData uri="http://schemas.openxmlformats.org/drawingml/2006/table">
            <a:tbl>
              <a:tblPr firstRow="1" bandRow="1">
                <a:tableStyleId>{5C22544A-7EE6-4342-B048-85BDC9FD1C3A}</a:tableStyleId>
              </a:tblPr>
              <a:tblGrid>
                <a:gridCol w="3048000"/>
                <a:gridCol w="3048000"/>
                <a:gridCol w="3048000"/>
              </a:tblGrid>
              <a:tr h="450121">
                <a:tc>
                  <a:txBody>
                    <a:bodyPr/>
                    <a:lstStyle/>
                    <a:p>
                      <a:r>
                        <a:rPr lang="en-GB" sz="2400" dirty="0" smtClean="0"/>
                        <a:t>Nature of Powers</a:t>
                      </a:r>
                      <a:endParaRPr lang="en-GB" sz="2400" dirty="0"/>
                    </a:p>
                  </a:txBody>
                  <a:tcPr/>
                </a:tc>
                <a:tc>
                  <a:txBody>
                    <a:bodyPr/>
                    <a:lstStyle/>
                    <a:p>
                      <a:r>
                        <a:rPr lang="en-GB" sz="2400" dirty="0" smtClean="0"/>
                        <a:t>House of Representatives</a:t>
                      </a:r>
                      <a:endParaRPr lang="en-GB" sz="2400" dirty="0"/>
                    </a:p>
                  </a:txBody>
                  <a:tcPr/>
                </a:tc>
                <a:tc>
                  <a:txBody>
                    <a:bodyPr/>
                    <a:lstStyle/>
                    <a:p>
                      <a:r>
                        <a:rPr lang="en-GB" sz="2400" dirty="0" smtClean="0"/>
                        <a:t>Senate</a:t>
                      </a:r>
                    </a:p>
                  </a:txBody>
                  <a:tcPr/>
                </a:tc>
              </a:tr>
              <a:tr h="2108787">
                <a:tc>
                  <a:txBody>
                    <a:bodyPr/>
                    <a:lstStyle/>
                    <a:p>
                      <a:r>
                        <a:rPr lang="en-GB" sz="2400" dirty="0" smtClean="0"/>
                        <a:t>Exclusive Powers</a:t>
                      </a:r>
                      <a:endParaRPr lang="en-GB" sz="2400" dirty="0"/>
                    </a:p>
                  </a:txBody>
                  <a:tcPr/>
                </a:tc>
                <a:tc>
                  <a:txBody>
                    <a:bodyPr/>
                    <a:lstStyle/>
                    <a:p>
                      <a:r>
                        <a:rPr lang="en-GB" sz="2400" dirty="0" smtClean="0"/>
                        <a:t>Initiate Money Bills</a:t>
                      </a:r>
                    </a:p>
                    <a:p>
                      <a:r>
                        <a:rPr lang="en-GB" sz="2400" dirty="0" smtClean="0"/>
                        <a:t>Impeachment</a:t>
                      </a:r>
                    </a:p>
                    <a:p>
                      <a:r>
                        <a:rPr lang="en-GB" sz="2400" dirty="0" smtClean="0"/>
                        <a:t>Elect President if Electoral College is deadlocked</a:t>
                      </a:r>
                      <a:endParaRPr lang="en-GB" sz="2400" dirty="0"/>
                    </a:p>
                  </a:txBody>
                  <a:tcPr/>
                </a:tc>
                <a:tc>
                  <a:txBody>
                    <a:bodyPr/>
                    <a:lstStyle/>
                    <a:p>
                      <a:r>
                        <a:rPr lang="en-GB" sz="2400" dirty="0" smtClean="0"/>
                        <a:t>Confirm appointments</a:t>
                      </a:r>
                    </a:p>
                    <a:p>
                      <a:r>
                        <a:rPr lang="en-GB" sz="2400" dirty="0" smtClean="0"/>
                        <a:t>Ratify Treaties</a:t>
                      </a:r>
                    </a:p>
                    <a:p>
                      <a:r>
                        <a:rPr lang="en-GB" sz="2400" dirty="0" smtClean="0"/>
                        <a:t>Try cases of impeachment</a:t>
                      </a:r>
                    </a:p>
                    <a:p>
                      <a:r>
                        <a:rPr lang="en-GB" sz="2400" dirty="0" smtClean="0"/>
                        <a:t>Elect Vice President if Electoral College is deadlocked</a:t>
                      </a:r>
                      <a:endParaRPr lang="en-GB" sz="2400" dirty="0"/>
                    </a:p>
                  </a:txBody>
                  <a:tcPr/>
                </a:tc>
              </a:tr>
              <a:tr h="1775820">
                <a:tc>
                  <a:txBody>
                    <a:bodyPr/>
                    <a:lstStyle/>
                    <a:p>
                      <a:r>
                        <a:rPr lang="en-GB" sz="2400" dirty="0" smtClean="0"/>
                        <a:t>Concurrent Powers</a:t>
                      </a:r>
                      <a:endParaRPr lang="en-GB" sz="2400" dirty="0"/>
                    </a:p>
                  </a:txBody>
                  <a:tcPr/>
                </a:tc>
                <a:tc gridSpan="2">
                  <a:txBody>
                    <a:bodyPr/>
                    <a:lstStyle/>
                    <a:p>
                      <a:pPr lvl="3" algn="l"/>
                      <a:r>
                        <a:rPr lang="en-GB" sz="2400" dirty="0" smtClean="0"/>
                        <a:t>Pass legislation</a:t>
                      </a:r>
                    </a:p>
                    <a:p>
                      <a:pPr lvl="3" algn="l"/>
                      <a:r>
                        <a:rPr lang="en-GB" sz="2400" dirty="0" smtClean="0"/>
                        <a:t>Override President’s veto</a:t>
                      </a:r>
                    </a:p>
                    <a:p>
                      <a:pPr lvl="3" algn="l"/>
                      <a:r>
                        <a:rPr lang="en-GB" sz="2400" dirty="0" smtClean="0"/>
                        <a:t>Initiate Constitutional amendments</a:t>
                      </a:r>
                    </a:p>
                    <a:p>
                      <a:pPr lvl="3" algn="l"/>
                      <a:r>
                        <a:rPr lang="en-GB" sz="2400" dirty="0" smtClean="0"/>
                        <a:t>Declare War</a:t>
                      </a:r>
                    </a:p>
                    <a:p>
                      <a:pPr lvl="3" algn="l"/>
                      <a:r>
                        <a:rPr lang="en-GB" sz="2400" dirty="0" smtClean="0"/>
                        <a:t>Confirm a newly appointed Vice President </a:t>
                      </a:r>
                      <a:endParaRPr lang="en-GB" sz="2400" dirty="0"/>
                    </a:p>
                  </a:txBody>
                  <a:tcPr/>
                </a:tc>
                <a:tc hMerge="1">
                  <a:txBody>
                    <a:bodyPr/>
                    <a:lstStyle/>
                    <a:p>
                      <a:endParaRPr lang="en-GB" dirty="0"/>
                    </a:p>
                  </a:txBody>
                  <a:tcPr/>
                </a:tc>
              </a:tr>
            </a:tbl>
          </a:graphicData>
        </a:graphic>
      </p:graphicFrame>
      <p:sp>
        <p:nvSpPr>
          <p:cNvPr id="5" name="TextBox 4"/>
          <p:cNvSpPr txBox="1"/>
          <p:nvPr/>
        </p:nvSpPr>
        <p:spPr>
          <a:xfrm>
            <a:off x="1835696" y="19964"/>
            <a:ext cx="5472608" cy="707886"/>
          </a:xfrm>
          <a:prstGeom prst="rect">
            <a:avLst/>
          </a:prstGeom>
          <a:noFill/>
        </p:spPr>
        <p:txBody>
          <a:bodyPr wrap="square" rtlCol="0">
            <a:spAutoFit/>
          </a:bodyPr>
          <a:lstStyle/>
          <a:p>
            <a:pPr algn="ctr"/>
            <a:r>
              <a:rPr lang="en-GB" sz="4000" dirty="0" smtClean="0"/>
              <a:t>The Powers of Congress</a:t>
            </a:r>
            <a:endParaRPr lang="en-GB" sz="4000" dirty="0"/>
          </a:p>
        </p:txBody>
      </p:sp>
    </p:spTree>
    <p:extLst>
      <p:ext uri="{BB962C8B-B14F-4D97-AF65-F5344CB8AC3E}">
        <p14:creationId xmlns:p14="http://schemas.microsoft.com/office/powerpoint/2010/main" val="2353318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0" y="29829"/>
            <a:ext cx="9001000" cy="1143000"/>
          </a:xfrm>
        </p:spPr>
        <p:txBody>
          <a:bodyPr>
            <a:normAutofit fontScale="90000"/>
          </a:bodyPr>
          <a:lstStyle/>
          <a:p>
            <a:r>
              <a:rPr lang="en-GB" b="1" dirty="0" smtClean="0">
                <a:latin typeface="Cambria" pitchFamily="18" charset="0"/>
              </a:rPr>
              <a:t>Is the Senate more prestigious than the House? 1</a:t>
            </a:r>
            <a:r>
              <a:rPr lang="en-GB" b="1" baseline="30000" dirty="0" smtClean="0">
                <a:latin typeface="Cambria" pitchFamily="18" charset="0"/>
              </a:rPr>
              <a:t>3</a:t>
            </a:r>
            <a:endParaRPr lang="en-GB" b="1" baseline="30000" dirty="0">
              <a:latin typeface="Cambria" pitchFamily="18" charset="0"/>
            </a:endParaRPr>
          </a:p>
        </p:txBody>
      </p:sp>
      <p:sp>
        <p:nvSpPr>
          <p:cNvPr id="3" name="Content Placeholder 2"/>
          <p:cNvSpPr>
            <a:spLocks noGrp="1"/>
          </p:cNvSpPr>
          <p:nvPr>
            <p:ph idx="1"/>
          </p:nvPr>
        </p:nvSpPr>
        <p:spPr>
          <a:xfrm>
            <a:off x="467544" y="1124744"/>
            <a:ext cx="8229600" cy="5544616"/>
          </a:xfrm>
        </p:spPr>
        <p:txBody>
          <a:bodyPr>
            <a:noAutofit/>
          </a:bodyPr>
          <a:lstStyle/>
          <a:p>
            <a:r>
              <a:rPr lang="en-GB" sz="2100" b="1" dirty="0" smtClean="0"/>
              <a:t>Yes : </a:t>
            </a:r>
          </a:p>
          <a:p>
            <a:pPr>
              <a:buFontTx/>
              <a:buChar char="-"/>
            </a:pPr>
            <a:r>
              <a:rPr lang="en-GB" sz="2100" dirty="0" smtClean="0"/>
              <a:t>Senators represent more people &amp; bigger areas = states rather than districts. </a:t>
            </a:r>
          </a:p>
          <a:p>
            <a:pPr>
              <a:buFontTx/>
              <a:buChar char="-"/>
            </a:pPr>
            <a:r>
              <a:rPr lang="en-GB" sz="2100" dirty="0" smtClean="0"/>
              <a:t>Senators serve six year terms (longer than Congressmen).</a:t>
            </a:r>
          </a:p>
          <a:p>
            <a:pPr>
              <a:buFontTx/>
              <a:buChar char="-"/>
            </a:pPr>
            <a:r>
              <a:rPr lang="en-GB" sz="2100" dirty="0" smtClean="0"/>
              <a:t>Senators are 1 out of 100 = meaning they have more chance of making a difference. </a:t>
            </a:r>
          </a:p>
          <a:p>
            <a:pPr>
              <a:buFontTx/>
              <a:buChar char="-"/>
            </a:pPr>
            <a:r>
              <a:rPr lang="en-GB" sz="2100" dirty="0" smtClean="0"/>
              <a:t>Senators are more likely to chair a committee or sub-committee or hold some leadership position. </a:t>
            </a:r>
          </a:p>
          <a:p>
            <a:pPr>
              <a:buFontTx/>
              <a:buChar char="-"/>
            </a:pPr>
            <a:r>
              <a:rPr lang="en-GB" sz="2100" dirty="0" smtClean="0"/>
              <a:t>Senators are more well-known – state-wide and nationwide. </a:t>
            </a:r>
          </a:p>
          <a:p>
            <a:pPr>
              <a:buFontTx/>
              <a:buChar char="-"/>
            </a:pPr>
            <a:r>
              <a:rPr lang="en-GB" sz="2100" dirty="0" smtClean="0"/>
              <a:t>The Senate is seen as a ‘recruiting pool for presidential and vice-presidential candidates’ – the majority of candidates come from the Senate. </a:t>
            </a:r>
          </a:p>
          <a:p>
            <a:pPr>
              <a:buFontTx/>
              <a:buChar char="-"/>
            </a:pPr>
            <a:r>
              <a:rPr lang="en-GB" sz="2100" dirty="0" smtClean="0"/>
              <a:t>They hold more prestigious exclusive powers. </a:t>
            </a:r>
          </a:p>
          <a:p>
            <a:pPr>
              <a:buFontTx/>
              <a:buChar char="-"/>
            </a:pPr>
            <a:r>
              <a:rPr lang="en-GB" sz="2100" dirty="0" smtClean="0"/>
              <a:t>House members often seek election into the Senate never the other way round. </a:t>
            </a:r>
          </a:p>
        </p:txBody>
      </p:sp>
      <p:sp>
        <p:nvSpPr>
          <p:cNvPr id="5" name="TextBox 4"/>
          <p:cNvSpPr txBox="1"/>
          <p:nvPr/>
        </p:nvSpPr>
        <p:spPr>
          <a:xfrm>
            <a:off x="325474" y="6488668"/>
            <a:ext cx="8784976" cy="369332"/>
          </a:xfrm>
          <a:prstGeom prst="rect">
            <a:avLst/>
          </a:prstGeom>
          <a:noFill/>
        </p:spPr>
        <p:txBody>
          <a:bodyPr wrap="square" rtlCol="0">
            <a:spAutoFit/>
          </a:bodyPr>
          <a:lstStyle/>
          <a:p>
            <a:r>
              <a:rPr lang="en-GB" dirty="0" smtClean="0"/>
              <a:t>3 The next 34 slides are from Congress.pptx The Student Room</a:t>
            </a:r>
            <a:endParaRPr lang="en-GB" dirty="0"/>
          </a:p>
        </p:txBody>
      </p:sp>
    </p:spTree>
    <p:extLst>
      <p:ext uri="{BB962C8B-B14F-4D97-AF65-F5344CB8AC3E}">
        <p14:creationId xmlns:p14="http://schemas.microsoft.com/office/powerpoint/2010/main" val="2715751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2209</TotalTime>
  <Words>5003</Words>
  <Application>Microsoft Office PowerPoint</Application>
  <PresentationFormat>On-screen Show (4:3)</PresentationFormat>
  <Paragraphs>315</Paragraphs>
  <Slides>44</Slides>
  <Notes>43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Congress</vt:lpstr>
      <vt:lpstr>The Structure 11</vt:lpstr>
      <vt:lpstr>The Structure 2 </vt:lpstr>
      <vt:lpstr>Powers of Congress (enumerated powers) 1</vt:lpstr>
      <vt:lpstr>Powers of Congress (enumerated powers) 2</vt:lpstr>
      <vt:lpstr>Powers of Congress (enumerated powers) Concurrent Powers 3</vt:lpstr>
      <vt:lpstr>Powers 42</vt:lpstr>
      <vt:lpstr>PowerPoint Presentation</vt:lpstr>
      <vt:lpstr>Is the Senate more prestigious than the House? 13</vt:lpstr>
      <vt:lpstr>Is the Senate more prestigious than the House? 2</vt:lpstr>
      <vt:lpstr>PowerPoint Presentation</vt:lpstr>
      <vt:lpstr>Congressional Officials 1 </vt:lpstr>
      <vt:lpstr>Congressional Officials 2</vt:lpstr>
      <vt:lpstr>Congressional Officials 3</vt:lpstr>
      <vt:lpstr>Congressional Officials 4</vt:lpstr>
      <vt:lpstr>Important Roles - </vt:lpstr>
      <vt:lpstr>Congressional Officials 5</vt:lpstr>
      <vt:lpstr>Congressional Committees - </vt:lpstr>
      <vt:lpstr>Congressional Committees - </vt:lpstr>
      <vt:lpstr>Congressional Committees - </vt:lpstr>
      <vt:lpstr>Congressional Committees - </vt:lpstr>
      <vt:lpstr>Congressional Committees - </vt:lpstr>
      <vt:lpstr>The Committee Chair - </vt:lpstr>
      <vt:lpstr>The Committee Chair - </vt:lpstr>
      <vt:lpstr>The Legislative Process – </vt:lpstr>
      <vt:lpstr>The Legislative Process – </vt:lpstr>
      <vt:lpstr>The Legislative Process – </vt:lpstr>
      <vt:lpstr>The Legislative Process</vt:lpstr>
      <vt:lpstr>The Legislative Process – </vt:lpstr>
      <vt:lpstr>The Legislative Process – </vt:lpstr>
      <vt:lpstr>The Legislative Process – </vt:lpstr>
      <vt:lpstr>The Legislative Process </vt:lpstr>
      <vt:lpstr>Strengths and Weaknesses of the Legislative Process - </vt:lpstr>
      <vt:lpstr>Strengths and Weaknesses of the Legislative Process - </vt:lpstr>
      <vt:lpstr>Voting in Congress - </vt:lpstr>
      <vt:lpstr>Voting in Congress - </vt:lpstr>
      <vt:lpstr>Voting in Congress -</vt:lpstr>
      <vt:lpstr>Voting in Congress -</vt:lpstr>
      <vt:lpstr>Voting in Congress -</vt:lpstr>
      <vt:lpstr>Voting in Congress -</vt:lpstr>
      <vt:lpstr>Oversight of the  Executive Branch - </vt:lpstr>
      <vt:lpstr>Oversight of the  Executive Branch - </vt:lpstr>
      <vt:lpstr>How effective is Congress? </vt:lpstr>
      <vt:lpstr>How effective is Congress?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Congress</dc:title>
  <dc:creator>Michael Allen</dc:creator>
  <cp:lastModifiedBy>Michael Allen</cp:lastModifiedBy>
  <cp:revision>20</cp:revision>
  <cp:lastPrinted>2017-02-09T09:03:58Z</cp:lastPrinted>
  <dcterms:created xsi:type="dcterms:W3CDTF">2017-01-11T16:25:35Z</dcterms:created>
  <dcterms:modified xsi:type="dcterms:W3CDTF">2017-02-23T08:49:30Z</dcterms:modified>
</cp:coreProperties>
</file>