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67" r:id="rId11"/>
    <p:sldId id="264" r:id="rId12"/>
    <p:sldId id="268" r:id="rId13"/>
    <p:sldId id="269" r:id="rId14"/>
    <p:sldId id="265" r:id="rId15"/>
    <p:sldId id="272" r:id="rId16"/>
    <p:sldId id="266" r:id="rId17"/>
    <p:sldId id="271"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E52BFF-150E-41E9-978D-191A3CCE40FE}"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334648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52BFF-150E-41E9-978D-191A3CCE40FE}"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26800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52BFF-150E-41E9-978D-191A3CCE40FE}"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153743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E52BFF-150E-41E9-978D-191A3CCE40FE}"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105385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52BFF-150E-41E9-978D-191A3CCE40FE}" type="datetimeFigureOut">
              <a:rPr lang="en-GB" smtClean="0"/>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222609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E52BFF-150E-41E9-978D-191A3CCE40FE}"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41968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E52BFF-150E-41E9-978D-191A3CCE40FE}" type="datetimeFigureOut">
              <a:rPr lang="en-GB" smtClean="0"/>
              <a:t>25/11/2015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316302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E52BFF-150E-41E9-978D-191A3CCE40FE}" type="datetimeFigureOut">
              <a:rPr lang="en-GB" smtClean="0"/>
              <a:t>25/11/2015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217635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52BFF-150E-41E9-978D-191A3CCE40FE}" type="datetimeFigureOut">
              <a:rPr lang="en-GB" smtClean="0"/>
              <a:t>25/11/2015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267149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52BFF-150E-41E9-978D-191A3CCE40FE}"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199795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52BFF-150E-41E9-978D-191A3CCE40FE}" type="datetimeFigureOut">
              <a:rPr lang="en-GB" smtClean="0"/>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358593-25A5-45A4-9137-C2DB1352101F}" type="slidenum">
              <a:rPr lang="en-GB" smtClean="0"/>
              <a:t>‹#›</a:t>
            </a:fld>
            <a:endParaRPr lang="en-GB"/>
          </a:p>
        </p:txBody>
      </p:sp>
    </p:spTree>
    <p:extLst>
      <p:ext uri="{BB962C8B-B14F-4D97-AF65-F5344CB8AC3E}">
        <p14:creationId xmlns:p14="http://schemas.microsoft.com/office/powerpoint/2010/main" val="33379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tx2">
                <a:lumMod val="60000"/>
                <a:lumOff val="4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52BFF-150E-41E9-978D-191A3CCE40FE}" type="datetimeFigureOut">
              <a:rPr lang="en-GB" smtClean="0"/>
              <a:t>25/11/2015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58593-25A5-45A4-9137-C2DB1352101F}" type="slidenum">
              <a:rPr lang="en-GB" smtClean="0"/>
              <a:t>‹#›</a:t>
            </a:fld>
            <a:endParaRPr lang="en-GB"/>
          </a:p>
        </p:txBody>
      </p:sp>
    </p:spTree>
    <p:extLst>
      <p:ext uri="{BB962C8B-B14F-4D97-AF65-F5344CB8AC3E}">
        <p14:creationId xmlns:p14="http://schemas.microsoft.com/office/powerpoint/2010/main" val="1684686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arliament.uk/about/living-heritage/transformingsociety/electionsvoting/chartists/overview/chartistmovement" TargetMode="External"/><Relationship Id="rId2" Type="http://schemas.openxmlformats.org/officeDocument/2006/relationships/hyperlink" Target="http://revisionworld.com/a2-level-level-revision/history-0/19th-century-britain/whigs-1830&#8211;41" TargetMode="External"/><Relationship Id="rId1" Type="http://schemas.openxmlformats.org/officeDocument/2006/relationships/slideLayout" Target="../slideLayouts/slideLayout2.xml"/><Relationship Id="rId5" Type="http://schemas.openxmlformats.org/officeDocument/2006/relationships/hyperlink" Target="http://www.britannica.com/topic/Anti-Corn-Law-League" TargetMode="External"/><Relationship Id="rId4" Type="http://schemas.openxmlformats.org/officeDocument/2006/relationships/hyperlink" Target="http://www.bl.uk/collection-items/kennington?shelfitemviewer=1&amp;fromother=1&amp;imgSelectedId=%7b1B86625A-5336-439B-ACAF-9D10C43BF241%7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Chartism</a:t>
            </a:r>
            <a:endParaRPr lang="en-GB" dirty="0"/>
          </a:p>
        </p:txBody>
      </p:sp>
      <p:sp>
        <p:nvSpPr>
          <p:cNvPr id="3" name="Subtitle 2"/>
          <p:cNvSpPr>
            <a:spLocks noGrp="1"/>
          </p:cNvSpPr>
          <p:nvPr>
            <p:ph type="subTitle" idx="1"/>
          </p:nvPr>
        </p:nvSpPr>
        <p:spPr/>
        <p:txBody>
          <a:bodyPr/>
          <a:lstStyle/>
          <a:p>
            <a:r>
              <a:rPr lang="en-GB" dirty="0" smtClean="0"/>
              <a:t>By </a:t>
            </a:r>
          </a:p>
          <a:p>
            <a:r>
              <a:rPr lang="en-GB" dirty="0" smtClean="0"/>
              <a:t>Mike Allen</a:t>
            </a:r>
            <a:endParaRPr lang="en-GB" dirty="0"/>
          </a:p>
        </p:txBody>
      </p:sp>
    </p:spTree>
    <p:extLst>
      <p:ext uri="{BB962C8B-B14F-4D97-AF65-F5344CB8AC3E}">
        <p14:creationId xmlns:p14="http://schemas.microsoft.com/office/powerpoint/2010/main" val="416875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Chartism 1</a:t>
            </a:r>
            <a:endParaRPr lang="en-GB" dirty="0"/>
          </a:p>
        </p:txBody>
      </p:sp>
      <p:sp>
        <p:nvSpPr>
          <p:cNvPr id="3" name="Content Placeholder 2"/>
          <p:cNvSpPr>
            <a:spLocks noGrp="1"/>
          </p:cNvSpPr>
          <p:nvPr>
            <p:ph idx="1"/>
          </p:nvPr>
        </p:nvSpPr>
        <p:spPr/>
        <p:txBody>
          <a:bodyPr>
            <a:normAutofit fontScale="77500" lnSpcReduction="20000"/>
          </a:bodyPr>
          <a:lstStyle/>
          <a:p>
            <a:r>
              <a:rPr lang="en-GB" dirty="0"/>
              <a:t>Chartism was launched in 1838 by a series of enormous meetings in Birmingham, Glasgow and the north of England. </a:t>
            </a:r>
            <a:endParaRPr lang="en-GB" dirty="0" smtClean="0"/>
          </a:p>
          <a:p>
            <a:r>
              <a:rPr lang="en-GB" dirty="0" smtClean="0"/>
              <a:t>The </a:t>
            </a:r>
            <a:r>
              <a:rPr lang="en-GB" dirty="0"/>
              <a:t>movement organised a National Convention in London in early 1839 to facilitate the presentation of the first petition. </a:t>
            </a:r>
            <a:endParaRPr lang="en-GB" dirty="0" smtClean="0"/>
          </a:p>
          <a:p>
            <a:r>
              <a:rPr lang="en-GB" dirty="0" smtClean="0"/>
              <a:t>In </a:t>
            </a:r>
            <a:r>
              <a:rPr lang="en-GB" dirty="0"/>
              <a:t>June 1839, the petition, signed by 1.3 million working people, was presented to the House of Commons, but MPs voted, by a large majority, not to hear the petitioners. </a:t>
            </a:r>
            <a:endParaRPr lang="en-GB" dirty="0" smtClean="0"/>
          </a:p>
          <a:p>
            <a:r>
              <a:rPr lang="en-GB" dirty="0" smtClean="0"/>
              <a:t>This provoked unrest which was swiftly crushed by the authorities. Only South </a:t>
            </a:r>
            <a:r>
              <a:rPr lang="en-GB" dirty="0"/>
              <a:t>Wales staged an uprising. On 4 November 1839, 50 Chartists were seriously wounded and 22 killed in a confrontation with troops in </a:t>
            </a:r>
            <a:r>
              <a:rPr lang="en-GB" dirty="0" smtClean="0"/>
              <a:t>Newport.</a:t>
            </a:r>
            <a:r>
              <a:rPr lang="en-GB" baseline="30000" dirty="0" smtClean="0"/>
              <a:t>1</a:t>
            </a:r>
            <a:r>
              <a:rPr lang="en-GB" dirty="0"/>
              <a:t> </a:t>
            </a:r>
            <a:endParaRPr lang="en-GB" dirty="0" smtClean="0"/>
          </a:p>
          <a:p>
            <a:pPr marL="0" indent="0">
              <a:buNone/>
            </a:pPr>
            <a:endParaRPr lang="en-GB" dirty="0" smtClean="0"/>
          </a:p>
          <a:p>
            <a:endParaRPr lang="en-GB" dirty="0"/>
          </a:p>
        </p:txBody>
      </p:sp>
      <p:sp>
        <p:nvSpPr>
          <p:cNvPr id="4" name="TextBox 3"/>
          <p:cNvSpPr txBox="1"/>
          <p:nvPr/>
        </p:nvSpPr>
        <p:spPr>
          <a:xfrm>
            <a:off x="539552" y="5847655"/>
            <a:ext cx="8064896" cy="646331"/>
          </a:xfrm>
          <a:prstGeom prst="rect">
            <a:avLst/>
          </a:prstGeom>
          <a:noFill/>
        </p:spPr>
        <p:txBody>
          <a:bodyPr wrap="square" rtlCol="0">
            <a:spAutoFit/>
          </a:bodyPr>
          <a:lstStyle/>
          <a:p>
            <a:r>
              <a:rPr lang="en-GB" baseline="30000" dirty="0" smtClean="0"/>
              <a:t>1</a:t>
            </a:r>
            <a:r>
              <a:rPr lang="en-GB" dirty="0" smtClean="0"/>
              <a:t>http</a:t>
            </a:r>
            <a:r>
              <a:rPr lang="en-GB" dirty="0"/>
              <a:t>://</a:t>
            </a:r>
            <a:r>
              <a:rPr lang="en-GB" dirty="0" smtClean="0"/>
              <a:t>www.parliament.uk/about/living-heritage/transformingsociety/electionsvoting/chartists/overview/chartistmovement</a:t>
            </a:r>
            <a:endParaRPr lang="en-GB" dirty="0"/>
          </a:p>
        </p:txBody>
      </p:sp>
    </p:spTree>
    <p:extLst>
      <p:ext uri="{BB962C8B-B14F-4D97-AF65-F5344CB8AC3E}">
        <p14:creationId xmlns:p14="http://schemas.microsoft.com/office/powerpoint/2010/main" val="284073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Chartism 2</a:t>
            </a:r>
            <a:endParaRPr lang="en-GB" dirty="0"/>
          </a:p>
        </p:txBody>
      </p:sp>
      <p:sp>
        <p:nvSpPr>
          <p:cNvPr id="3" name="Content Placeholder 2"/>
          <p:cNvSpPr>
            <a:spLocks noGrp="1"/>
          </p:cNvSpPr>
          <p:nvPr>
            <p:ph sz="half" idx="1"/>
          </p:nvPr>
        </p:nvSpPr>
        <p:spPr>
          <a:xfrm>
            <a:off x="457200" y="5013176"/>
            <a:ext cx="8435280" cy="1512168"/>
          </a:xfrm>
        </p:spPr>
        <p:txBody>
          <a:bodyPr>
            <a:normAutofit fontScale="85000" lnSpcReduction="10000"/>
          </a:bodyPr>
          <a:lstStyle/>
          <a:p>
            <a:pPr fontAlgn="base"/>
            <a:r>
              <a:rPr lang="en-GB" dirty="0" smtClean="0"/>
              <a:t>A </a:t>
            </a:r>
            <a:r>
              <a:rPr lang="en-GB" dirty="0"/>
              <a:t>second petition was presented in May 1842, signed by over three million </a:t>
            </a:r>
            <a:r>
              <a:rPr lang="en-GB" dirty="0" smtClean="0"/>
              <a:t>people.</a:t>
            </a:r>
          </a:p>
          <a:p>
            <a:pPr fontAlgn="base"/>
            <a:r>
              <a:rPr lang="en-GB" dirty="0"/>
              <a:t>Once again the government refused to budge and in response a wave of strikes broke out across the north of England.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3608" y="1124744"/>
            <a:ext cx="6912768" cy="3840426"/>
          </a:xfrm>
        </p:spPr>
      </p:pic>
    </p:spTree>
    <p:extLst>
      <p:ext uri="{BB962C8B-B14F-4D97-AF65-F5344CB8AC3E}">
        <p14:creationId xmlns:p14="http://schemas.microsoft.com/office/powerpoint/2010/main" val="30953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685" t="6975" r="4442" b="5997"/>
          <a:stretch/>
        </p:blipFill>
        <p:spPr>
          <a:xfrm>
            <a:off x="0" y="0"/>
            <a:ext cx="9149714" cy="6597352"/>
          </a:xfrm>
        </p:spPr>
      </p:pic>
      <p:sp>
        <p:nvSpPr>
          <p:cNvPr id="7" name="TextBox 6"/>
          <p:cNvSpPr txBox="1"/>
          <p:nvPr/>
        </p:nvSpPr>
        <p:spPr>
          <a:xfrm>
            <a:off x="251520" y="188640"/>
            <a:ext cx="5328592"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92446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6712"/>
          </a:xfrm>
        </p:spPr>
        <p:txBody>
          <a:bodyPr/>
          <a:lstStyle/>
          <a:p>
            <a:r>
              <a:rPr lang="en-GB" dirty="0"/>
              <a:t>Chartism </a:t>
            </a:r>
            <a:r>
              <a:rPr lang="en-GB" dirty="0" smtClean="0"/>
              <a:t>3</a:t>
            </a:r>
            <a:endParaRPr lang="en-GB" dirty="0"/>
          </a:p>
        </p:txBody>
      </p:sp>
      <p:sp>
        <p:nvSpPr>
          <p:cNvPr id="3" name="Content Placeholder 2"/>
          <p:cNvSpPr>
            <a:spLocks noGrp="1"/>
          </p:cNvSpPr>
          <p:nvPr>
            <p:ph idx="4294967295"/>
          </p:nvPr>
        </p:nvSpPr>
        <p:spPr>
          <a:xfrm>
            <a:off x="0" y="836613"/>
            <a:ext cx="8229600" cy="5905500"/>
          </a:xfrm>
        </p:spPr>
        <p:txBody>
          <a:bodyPr>
            <a:normAutofit fontScale="62500" lnSpcReduction="20000"/>
          </a:bodyPr>
          <a:lstStyle/>
          <a:p>
            <a:r>
              <a:rPr lang="en-GB" dirty="0"/>
              <a:t>This is a daguerreotype (an early form of photograph) of the Chartist meeting held at Kennington Common on 10th April 1848. </a:t>
            </a:r>
            <a:endParaRPr lang="en-GB" dirty="0" smtClean="0"/>
          </a:p>
          <a:p>
            <a:r>
              <a:rPr lang="en-GB" dirty="0" smtClean="0"/>
              <a:t>It </a:t>
            </a:r>
            <a:r>
              <a:rPr lang="en-GB" dirty="0"/>
              <a:t>was the last time the Chartists attempted to present a petition to Parliament. </a:t>
            </a:r>
            <a:endParaRPr lang="en-GB" dirty="0" smtClean="0"/>
          </a:p>
          <a:p>
            <a:r>
              <a:rPr lang="en-GB" dirty="0" smtClean="0"/>
              <a:t>Fearing </a:t>
            </a:r>
            <a:r>
              <a:rPr lang="en-GB" dirty="0"/>
              <a:t>an attempted revolution, the Government prepared immensely for the meeting and filled London with 85,000 special constables, as well as putting 8,000 soldiers on alert. Although there were probably upwards of 20,000 (perhaps as many as 50,000) people present, the meeting was a peaceful one. </a:t>
            </a:r>
            <a:endParaRPr lang="en-GB" dirty="0" smtClean="0"/>
          </a:p>
          <a:p>
            <a:r>
              <a:rPr lang="en-GB" dirty="0" smtClean="0"/>
              <a:t>As </a:t>
            </a:r>
            <a:r>
              <a:rPr lang="en-GB" dirty="0"/>
              <a:t>the crowd dispersed </a:t>
            </a:r>
            <a:r>
              <a:rPr lang="en-GB" dirty="0" err="1"/>
              <a:t>Feargus</a:t>
            </a:r>
            <a:r>
              <a:rPr lang="en-GB" dirty="0"/>
              <a:t> O’Connor and the Chartist Executive delivered the petition to Parliament in a series of coaches. O’Connor claimed the petition had 5,700,000 signatures, but when the clerks in the House of Commons examined it, they found it to feature less than two million names. These included a number of falsely-signed names, such as those of Queen Victoria, Sir Robert Peel and The Duke of Wellington, which only served to discredit the petition further. </a:t>
            </a:r>
            <a:endParaRPr lang="en-GB" dirty="0" smtClean="0"/>
          </a:p>
          <a:p>
            <a:r>
              <a:rPr lang="en-GB" dirty="0" smtClean="0"/>
              <a:t>Despite </a:t>
            </a:r>
            <a:r>
              <a:rPr lang="en-GB" dirty="0"/>
              <a:t>the huge amount of legitimate signatures, Parliament did not take the petition seriously and it was </a:t>
            </a:r>
            <a:r>
              <a:rPr lang="en-GB" dirty="0" smtClean="0"/>
              <a:t>rejected.</a:t>
            </a:r>
            <a:r>
              <a:rPr lang="en-GB" baseline="30000" dirty="0" smtClean="0"/>
              <a:t>1</a:t>
            </a:r>
          </a:p>
          <a:p>
            <a:endParaRPr lang="en-GB" dirty="0"/>
          </a:p>
          <a:p>
            <a:pPr marL="0" indent="0">
              <a:buNone/>
            </a:pPr>
            <a:r>
              <a:rPr lang="en-GB" baseline="30000" dirty="0"/>
              <a:t>1</a:t>
            </a:r>
            <a:r>
              <a:rPr lang="en-GB" dirty="0"/>
              <a:t> http://www.bl.uk/collection-items/kennington?shelfitemviewer=1&amp;fromother=1&amp;imgSelectedId={1B86625A-5336-439B-ACAF-9D10C43BF241}</a:t>
            </a:r>
          </a:p>
        </p:txBody>
      </p:sp>
    </p:spTree>
    <p:extLst>
      <p:ext uri="{BB962C8B-B14F-4D97-AF65-F5344CB8AC3E}">
        <p14:creationId xmlns:p14="http://schemas.microsoft.com/office/powerpoint/2010/main" val="213274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490066"/>
          </a:xfrm>
        </p:spPr>
        <p:txBody>
          <a:bodyPr>
            <a:normAutofit fontScale="90000"/>
          </a:bodyPr>
          <a:lstStyle/>
          <a:p>
            <a:r>
              <a:rPr lang="en-GB" dirty="0" smtClean="0"/>
              <a:t>Chartism 4</a:t>
            </a:r>
            <a:endParaRPr lang="en-GB" dirty="0"/>
          </a:p>
        </p:txBody>
      </p:sp>
      <p:sp>
        <p:nvSpPr>
          <p:cNvPr id="3" name="Content Placeholder 2"/>
          <p:cNvSpPr>
            <a:spLocks noGrp="1"/>
          </p:cNvSpPr>
          <p:nvPr>
            <p:ph sz="half" idx="1"/>
          </p:nvPr>
        </p:nvSpPr>
        <p:spPr>
          <a:xfrm>
            <a:off x="251520" y="4509120"/>
            <a:ext cx="8784976" cy="2088232"/>
          </a:xfrm>
        </p:spPr>
        <p:txBody>
          <a:bodyPr>
            <a:normAutofit fontScale="62500" lnSpcReduction="20000"/>
          </a:bodyPr>
          <a:lstStyle/>
          <a:p>
            <a:pPr fontAlgn="base"/>
            <a:r>
              <a:rPr lang="en-GB" dirty="0" smtClean="0"/>
              <a:t>O'Connor was known to have connections with radical groups which advocated reform by any means, including violence. The authorities feared disruption and military forces were on standby to deal with any unrest. The third petition was also rejected but the anticipated unrest did not happen.</a:t>
            </a:r>
          </a:p>
          <a:p>
            <a:pPr fontAlgn="base"/>
            <a:r>
              <a:rPr lang="en-GB" dirty="0" smtClean="0"/>
              <a:t>Despite the Chartist leaders' attempts to keep the movement alive, within a few years it was no longer a driving force for reform.</a:t>
            </a:r>
          </a:p>
          <a:p>
            <a:pPr marL="0" indent="0" fontAlgn="base">
              <a:buNone/>
            </a:pPr>
            <a:r>
              <a:rPr lang="en-GB" dirty="0"/>
              <a:t>http://www.parliament.uk/about/living-heritage/transformingsociety/electionsvoting/chartists/overview/chartistmovement</a:t>
            </a:r>
            <a:endParaRPr lang="en-GB" dirty="0" smtClean="0"/>
          </a:p>
          <a:p>
            <a:endParaRPr lang="en-GB" dirty="0" smtClean="0"/>
          </a:p>
          <a:p>
            <a:endParaRPr lang="en-GB"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25" t="3792" r="1888" b="1773"/>
          <a:stretch/>
        </p:blipFill>
        <p:spPr>
          <a:xfrm>
            <a:off x="115409" y="620688"/>
            <a:ext cx="5630721" cy="3888431"/>
          </a:xfrm>
        </p:spPr>
      </p:pic>
      <p:sp>
        <p:nvSpPr>
          <p:cNvPr id="6" name="TextBox 5"/>
          <p:cNvSpPr txBox="1"/>
          <p:nvPr/>
        </p:nvSpPr>
        <p:spPr>
          <a:xfrm>
            <a:off x="5868144" y="620688"/>
            <a:ext cx="3168352" cy="3693319"/>
          </a:xfrm>
          <a:prstGeom prst="rect">
            <a:avLst/>
          </a:prstGeom>
          <a:noFill/>
        </p:spPr>
        <p:txBody>
          <a:bodyPr wrap="square" rtlCol="0">
            <a:spAutoFit/>
          </a:bodyPr>
          <a:lstStyle/>
          <a:p>
            <a:pPr fontAlgn="base"/>
            <a:r>
              <a:rPr lang="en-GB" b="1" dirty="0" err="1"/>
              <a:t>Feargus</a:t>
            </a:r>
            <a:r>
              <a:rPr lang="en-GB" b="1" dirty="0"/>
              <a:t> O'Connor</a:t>
            </a:r>
          </a:p>
          <a:p>
            <a:pPr fontAlgn="base"/>
            <a:r>
              <a:rPr lang="en-GB" dirty="0"/>
              <a:t>In April 1848 a third and final petition was presented. A mass meeting on Kennington Common in South London was organised by the Chartist movement leaders, the most influential being </a:t>
            </a:r>
            <a:r>
              <a:rPr lang="en-GB" dirty="0" err="1"/>
              <a:t>Feargus</a:t>
            </a:r>
            <a:r>
              <a:rPr lang="en-GB" dirty="0"/>
              <a:t> O'Connor, editor of 'The Northern Star', a weekly newspaper that promoted the Chartist cause.</a:t>
            </a:r>
          </a:p>
          <a:p>
            <a:endParaRPr lang="en-GB" dirty="0"/>
          </a:p>
        </p:txBody>
      </p:sp>
    </p:spTree>
    <p:extLst>
      <p:ext uri="{BB962C8B-B14F-4D97-AF65-F5344CB8AC3E}">
        <p14:creationId xmlns:p14="http://schemas.microsoft.com/office/powerpoint/2010/main" val="28474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Chartism 5</a:t>
            </a:r>
            <a:endParaRPr lang="en-GB" dirty="0"/>
          </a:p>
        </p:txBody>
      </p:sp>
      <p:sp>
        <p:nvSpPr>
          <p:cNvPr id="6" name="Content Placeholder 5"/>
          <p:cNvSpPr>
            <a:spLocks noGrp="1"/>
          </p:cNvSpPr>
          <p:nvPr>
            <p:ph idx="1"/>
          </p:nvPr>
        </p:nvSpPr>
        <p:spPr/>
        <p:txBody>
          <a:bodyPr>
            <a:normAutofit fontScale="85000" lnSpcReduction="10000"/>
          </a:bodyPr>
          <a:lstStyle/>
          <a:p>
            <a:r>
              <a:rPr lang="en-GB" dirty="0" smtClean="0"/>
              <a:t>Moderate reforms by Sir Robert Peel 1841-6 may have reduced some of the agitation.</a:t>
            </a:r>
          </a:p>
          <a:p>
            <a:r>
              <a:rPr lang="en-GB" dirty="0" smtClean="0"/>
              <a:t>These included:-</a:t>
            </a:r>
          </a:p>
          <a:p>
            <a:r>
              <a:rPr lang="en-GB" dirty="0" smtClean="0"/>
              <a:t> The </a:t>
            </a:r>
            <a:r>
              <a:rPr lang="en-GB" dirty="0"/>
              <a:t>Mines Act (1842) prohibited the employment of women, girls and boys under the age of ten underground. This resulted from the report of a Royal Commission which shocked public opinion. </a:t>
            </a:r>
            <a:endParaRPr lang="en-GB" dirty="0" smtClean="0"/>
          </a:p>
          <a:p>
            <a:r>
              <a:rPr lang="en-GB" dirty="0" smtClean="0"/>
              <a:t>The </a:t>
            </a:r>
            <a:r>
              <a:rPr lang="en-GB" dirty="0"/>
              <a:t>Factory Act (1844) lowered the age at which children could be employed in textile factories to eight but also reduced hours of work to 6 for children aged up to 13.</a:t>
            </a:r>
          </a:p>
        </p:txBody>
      </p:sp>
    </p:spTree>
    <p:extLst>
      <p:ext uri="{BB962C8B-B14F-4D97-AF65-F5344CB8AC3E}">
        <p14:creationId xmlns:p14="http://schemas.microsoft.com/office/powerpoint/2010/main" val="128009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Chartists' </a:t>
            </a:r>
            <a:r>
              <a:rPr lang="en-GB" b="1" dirty="0" smtClean="0"/>
              <a:t>legacy</a:t>
            </a:r>
            <a:endParaRPr lang="en-GB" dirty="0"/>
          </a:p>
        </p:txBody>
      </p:sp>
      <p:sp>
        <p:nvSpPr>
          <p:cNvPr id="3" name="Content Placeholder 2"/>
          <p:cNvSpPr>
            <a:spLocks noGrp="1"/>
          </p:cNvSpPr>
          <p:nvPr>
            <p:ph idx="1"/>
          </p:nvPr>
        </p:nvSpPr>
        <p:spPr>
          <a:xfrm>
            <a:off x="457200" y="1600201"/>
            <a:ext cx="8229600" cy="4205064"/>
          </a:xfrm>
        </p:spPr>
        <p:txBody>
          <a:bodyPr>
            <a:normAutofit/>
          </a:bodyPr>
          <a:lstStyle/>
          <a:p>
            <a:pPr fontAlgn="base"/>
            <a:r>
              <a:rPr lang="en-GB" dirty="0" smtClean="0"/>
              <a:t>However, the Chartists' legacy was strong. By the 1850s Members of Parliament accepted that further reform was inevitable. Further Reform Acts were passed in 1867 and 1884.</a:t>
            </a:r>
          </a:p>
          <a:p>
            <a:pPr fontAlgn="base"/>
            <a:r>
              <a:rPr lang="en-GB" dirty="0" smtClean="0"/>
              <a:t>By 1918, five of the Chartists' six demands had been achieved - only the stipulation that parliamentary elections be held every year was unfulfilled.</a:t>
            </a:r>
            <a:r>
              <a:rPr lang="en-GB" baseline="30000" dirty="0" smtClean="0"/>
              <a:t>1</a:t>
            </a:r>
          </a:p>
          <a:p>
            <a:endParaRPr lang="en-GB" dirty="0"/>
          </a:p>
        </p:txBody>
      </p:sp>
      <p:sp>
        <p:nvSpPr>
          <p:cNvPr id="4" name="TextBox 3"/>
          <p:cNvSpPr txBox="1"/>
          <p:nvPr/>
        </p:nvSpPr>
        <p:spPr>
          <a:xfrm>
            <a:off x="323528" y="5661248"/>
            <a:ext cx="8568952" cy="923330"/>
          </a:xfrm>
          <a:prstGeom prst="rect">
            <a:avLst/>
          </a:prstGeom>
          <a:noFill/>
        </p:spPr>
        <p:txBody>
          <a:bodyPr wrap="square" rtlCol="0">
            <a:spAutoFit/>
          </a:bodyPr>
          <a:lstStyle/>
          <a:p>
            <a:r>
              <a:rPr lang="en-GB" baseline="30000" dirty="0" smtClean="0"/>
              <a:t>1</a:t>
            </a:r>
            <a:r>
              <a:rPr lang="en-GB" dirty="0" smtClean="0"/>
              <a:t>http</a:t>
            </a:r>
            <a:r>
              <a:rPr lang="en-GB" dirty="0"/>
              <a:t>://www.parliament.uk/about/living-heritage/transformingsociety/electionsvoting/chartists/overview/chartistmovement</a:t>
            </a:r>
          </a:p>
          <a:p>
            <a:endParaRPr lang="en-GB" dirty="0"/>
          </a:p>
        </p:txBody>
      </p:sp>
    </p:spTree>
    <p:extLst>
      <p:ext uri="{BB962C8B-B14F-4D97-AF65-F5344CB8AC3E}">
        <p14:creationId xmlns:p14="http://schemas.microsoft.com/office/powerpoint/2010/main" val="329646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Anti-Corn Law League</a:t>
            </a:r>
            <a:endParaRPr lang="en-GB" dirty="0"/>
          </a:p>
        </p:txBody>
      </p:sp>
      <p:sp>
        <p:nvSpPr>
          <p:cNvPr id="3" name="Content Placeholder 2"/>
          <p:cNvSpPr>
            <a:spLocks noGrp="1"/>
          </p:cNvSpPr>
          <p:nvPr>
            <p:ph idx="1"/>
          </p:nvPr>
        </p:nvSpPr>
        <p:spPr>
          <a:xfrm>
            <a:off x="457200" y="1600201"/>
            <a:ext cx="8229600" cy="4133056"/>
          </a:xfrm>
        </p:spPr>
        <p:txBody>
          <a:bodyPr>
            <a:normAutofit fontScale="85000" lnSpcReduction="10000"/>
          </a:bodyPr>
          <a:lstStyle/>
          <a:p>
            <a:r>
              <a:rPr lang="en-GB" dirty="0" smtClean="0"/>
              <a:t>In contrast to the Chartists, the Anti-Corn </a:t>
            </a:r>
            <a:r>
              <a:rPr lang="en-GB" dirty="0"/>
              <a:t>Law </a:t>
            </a:r>
            <a:r>
              <a:rPr lang="en-GB" dirty="0" smtClean="0"/>
              <a:t>League was a British </a:t>
            </a:r>
            <a:r>
              <a:rPr lang="en-GB" dirty="0"/>
              <a:t>organization founded in 1839, devoted to fighting England’s Corn Laws, regulations governing the import and export of </a:t>
            </a:r>
            <a:r>
              <a:rPr lang="en-GB" dirty="0" smtClean="0"/>
              <a:t>grain and was successful. </a:t>
            </a:r>
          </a:p>
          <a:p>
            <a:r>
              <a:rPr lang="en-GB" dirty="0" smtClean="0"/>
              <a:t>It </a:t>
            </a:r>
            <a:r>
              <a:rPr lang="en-GB" dirty="0"/>
              <a:t>was led by Richard Cobden, who saw the laws as both morally wrong and economically damaging. </a:t>
            </a:r>
            <a:endParaRPr lang="en-GB" dirty="0" smtClean="0"/>
          </a:p>
          <a:p>
            <a:r>
              <a:rPr lang="en-GB" dirty="0" smtClean="0"/>
              <a:t>The </a:t>
            </a:r>
            <a:r>
              <a:rPr lang="en-GB" dirty="0"/>
              <a:t>league mobilized the industrial middle </a:t>
            </a:r>
            <a:r>
              <a:rPr lang="en-GB" dirty="0" smtClean="0"/>
              <a:t>classes and some of the working classes </a:t>
            </a:r>
            <a:r>
              <a:rPr lang="en-GB" dirty="0"/>
              <a:t>against the landlords, and Cobden won over the prime minister, Sir Robert Peel. The Corn Laws were repealed in 1846.</a:t>
            </a:r>
          </a:p>
        </p:txBody>
      </p:sp>
      <p:sp>
        <p:nvSpPr>
          <p:cNvPr id="4" name="TextBox 3"/>
          <p:cNvSpPr txBox="1"/>
          <p:nvPr/>
        </p:nvSpPr>
        <p:spPr>
          <a:xfrm>
            <a:off x="251520" y="5661248"/>
            <a:ext cx="8640960" cy="369332"/>
          </a:xfrm>
          <a:prstGeom prst="rect">
            <a:avLst/>
          </a:prstGeom>
          <a:noFill/>
        </p:spPr>
        <p:txBody>
          <a:bodyPr wrap="square" rtlCol="0">
            <a:spAutoFit/>
          </a:bodyPr>
          <a:lstStyle/>
          <a:p>
            <a:r>
              <a:rPr lang="en-GB" dirty="0" smtClean="0"/>
              <a:t>Adapted from http</a:t>
            </a:r>
            <a:r>
              <a:rPr lang="en-GB" dirty="0"/>
              <a:t>://www.britannica.com/topic/Anti-Corn-Law-League</a:t>
            </a:r>
          </a:p>
        </p:txBody>
      </p:sp>
    </p:spTree>
    <p:extLst>
      <p:ext uri="{BB962C8B-B14F-4D97-AF65-F5344CB8AC3E}">
        <p14:creationId xmlns:p14="http://schemas.microsoft.com/office/powerpoint/2010/main" val="50272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Bibliography</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a:t>
            </a:r>
            <a:r>
              <a:rPr lang="en-GB" dirty="0"/>
              <a:t>Age of Improvement Sir Llewellyn Woodward 1938</a:t>
            </a:r>
          </a:p>
          <a:p>
            <a:r>
              <a:rPr lang="en-GB" dirty="0"/>
              <a:t>The Age of Reform Sir Llewellyn Woodward 1962</a:t>
            </a:r>
          </a:p>
          <a:p>
            <a:r>
              <a:rPr lang="en-GB" dirty="0" smtClean="0"/>
              <a:t>Democracy </a:t>
            </a:r>
            <a:r>
              <a:rPr lang="en-GB" dirty="0"/>
              <a:t>and Reform </a:t>
            </a:r>
            <a:r>
              <a:rPr lang="en-GB" dirty="0" smtClean="0"/>
              <a:t>1815-1885 </a:t>
            </a:r>
            <a:r>
              <a:rPr lang="en-GB" dirty="0"/>
              <a:t>D.G.Wright </a:t>
            </a:r>
            <a:r>
              <a:rPr lang="en-GB" dirty="0" smtClean="0"/>
              <a:t>1970</a:t>
            </a:r>
          </a:p>
          <a:p>
            <a:r>
              <a:rPr lang="en-GB" dirty="0" smtClean="0"/>
              <a:t>Party &amp; Politics 1830-1852 Robert Stewart 1989</a:t>
            </a:r>
          </a:p>
          <a:p>
            <a:r>
              <a:rPr lang="en-GB" dirty="0">
                <a:hlinkClick r:id="rId2"/>
              </a:rPr>
              <a:t>http://</a:t>
            </a:r>
            <a:r>
              <a:rPr lang="en-GB" dirty="0" smtClean="0">
                <a:hlinkClick r:id="rId2"/>
              </a:rPr>
              <a:t>revisionworld.com/a2-level-level-revision/history-0/19th-century-britain/whigs-1830–41</a:t>
            </a:r>
            <a:endParaRPr lang="en-GB" dirty="0" smtClean="0"/>
          </a:p>
          <a:p>
            <a:r>
              <a:rPr lang="en-GB" dirty="0" smtClean="0">
                <a:hlinkClick r:id="rId3"/>
              </a:rPr>
              <a:t>http</a:t>
            </a:r>
            <a:r>
              <a:rPr lang="en-GB" dirty="0">
                <a:hlinkClick r:id="rId3"/>
              </a:rPr>
              <a:t>://</a:t>
            </a:r>
            <a:r>
              <a:rPr lang="en-GB" dirty="0" smtClean="0">
                <a:hlinkClick r:id="rId3"/>
              </a:rPr>
              <a:t>www.parliament.uk/about/living-heritage/transformingsociety/electionsvoting/chartists/overview/chartistmovement</a:t>
            </a:r>
            <a:endParaRPr lang="en-GB" dirty="0" smtClean="0"/>
          </a:p>
          <a:p>
            <a:r>
              <a:rPr lang="en-GB" dirty="0">
                <a:hlinkClick r:id="rId4"/>
              </a:rPr>
              <a:t>http://www.bl.uk/collection-items/kennington?shelfitemviewer=1&amp;fromother=1&amp;imgSelectedId={1B86625A-5336-439B-ACAF-9D10C43BF241</a:t>
            </a:r>
            <a:r>
              <a:rPr lang="en-GB" dirty="0" smtClean="0">
                <a:hlinkClick r:id="rId4"/>
              </a:rPr>
              <a:t>}</a:t>
            </a:r>
            <a:endParaRPr lang="en-GB" dirty="0" smtClean="0"/>
          </a:p>
          <a:p>
            <a:r>
              <a:rPr lang="en-GB" smtClean="0">
                <a:hlinkClick r:id="rId3"/>
              </a:rPr>
              <a:t>http</a:t>
            </a:r>
            <a:r>
              <a:rPr lang="en-GB">
                <a:hlinkClick r:id="rId3"/>
              </a:rPr>
              <a:t>://</a:t>
            </a:r>
            <a:r>
              <a:rPr lang="en-GB" smtClean="0">
                <a:hlinkClick r:id="rId3"/>
              </a:rPr>
              <a:t>www.parliament.uk/about/living-heritage/transformingsociety/electionsvoting/chartists/overview/chartistmovement</a:t>
            </a:r>
            <a:endParaRPr lang="en-GB" dirty="0" smtClean="0"/>
          </a:p>
          <a:p>
            <a:r>
              <a:rPr lang="en-GB" dirty="0">
                <a:hlinkClick r:id="rId5"/>
              </a:rPr>
              <a:t>http://</a:t>
            </a:r>
            <a:r>
              <a:rPr lang="en-GB" dirty="0" smtClean="0">
                <a:hlinkClick r:id="rId5"/>
              </a:rPr>
              <a:t>www.britannica.com/topic/Anti-Corn-Law-League</a:t>
            </a:r>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baseline="-25000" dirty="0"/>
          </a:p>
          <a:p>
            <a:endParaRPr lang="en-GB" dirty="0"/>
          </a:p>
          <a:p>
            <a:endParaRPr lang="en-GB" dirty="0"/>
          </a:p>
        </p:txBody>
      </p:sp>
    </p:spTree>
    <p:extLst>
      <p:ext uri="{BB962C8B-B14F-4D97-AF65-F5344CB8AC3E}">
        <p14:creationId xmlns:p14="http://schemas.microsoft.com/office/powerpoint/2010/main" val="129795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The Whig reforms 1832-41 (1)</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a:t>
            </a:r>
            <a:r>
              <a:rPr lang="en-GB" dirty="0"/>
              <a:t>most important of the Whig reforms were:</a:t>
            </a:r>
          </a:p>
          <a:p>
            <a:r>
              <a:rPr lang="en-GB" dirty="0"/>
              <a:t>The abolition of slavery in the British Empire, 1833.</a:t>
            </a:r>
          </a:p>
          <a:p>
            <a:r>
              <a:rPr lang="en-GB" dirty="0"/>
              <a:t>The Factory Act of 1833 restricted child labour in textile factories (except for silk mills). Children under 9 were not permitted to work. Those aged between 9 and 13 were only allowed to work for eight hours a day and they had to receive </a:t>
            </a:r>
            <a:r>
              <a:rPr lang="en-GB" b="1" u="sng" dirty="0"/>
              <a:t>two hours’ schooling</a:t>
            </a:r>
            <a:r>
              <a:rPr lang="en-GB" dirty="0"/>
              <a:t>. Young people aged 14 to 18 were limited to twelve hours a day. For the first time inspectors were appointed to enforce the law but there were only four of them. Nevertheless, this was the first effective Factory Act. There had been </a:t>
            </a:r>
            <a:r>
              <a:rPr lang="en-GB" dirty="0" smtClean="0"/>
              <a:t>previous Factory </a:t>
            </a:r>
            <a:r>
              <a:rPr lang="en-GB" dirty="0"/>
              <a:t>Acts but they had not been enforced.</a:t>
            </a:r>
          </a:p>
          <a:p>
            <a:r>
              <a:rPr lang="en-GB" dirty="0"/>
              <a:t>The first government grant for education (1833) provided £20 000, divided between two religious societies which provided elementary schools (the National Society and the British and Foreign Society). The grant was increased to £30 000 in 1839. </a:t>
            </a:r>
            <a:r>
              <a:rPr lang="en-GB" dirty="0" smtClean="0"/>
              <a:t>It is the beginnings </a:t>
            </a:r>
            <a:r>
              <a:rPr lang="en-GB" dirty="0"/>
              <a:t>of the state education system.</a:t>
            </a:r>
          </a:p>
          <a:p>
            <a:endParaRPr lang="en-GB" dirty="0"/>
          </a:p>
        </p:txBody>
      </p:sp>
    </p:spTree>
    <p:extLst>
      <p:ext uri="{BB962C8B-B14F-4D97-AF65-F5344CB8AC3E}">
        <p14:creationId xmlns:p14="http://schemas.microsoft.com/office/powerpoint/2010/main" val="252038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The Whig reforms 1832-41 (2)</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Poor Law Amendment Act of 1834 (see later).</a:t>
            </a:r>
          </a:p>
          <a:p>
            <a:r>
              <a:rPr lang="en-GB" dirty="0" smtClean="0"/>
              <a:t>The Municipal Corporations Act of 1835 reformed local government in the boroughs. Councils were to be elected by ratepayers. They were obliged to set up a police force and were allowed to provide other services such as drainage and street cleaning. </a:t>
            </a:r>
          </a:p>
          <a:p>
            <a:r>
              <a:rPr lang="en-GB" dirty="0" smtClean="0"/>
              <a:t>The Act laid the foundations for later improvements in the administration of urban areas.</a:t>
            </a:r>
          </a:p>
          <a:p>
            <a:r>
              <a:rPr lang="en-GB" dirty="0" smtClean="0"/>
              <a:t>Registration of births, marriages and deaths (1836). This helped the inspectors enforcing the Factory Act.</a:t>
            </a:r>
          </a:p>
          <a:p>
            <a:r>
              <a:rPr lang="en-GB" dirty="0" smtClean="0"/>
              <a:t>Church reforms: the Marriage Act and the Tithe Commutation Act.</a:t>
            </a:r>
          </a:p>
          <a:p>
            <a:r>
              <a:rPr lang="en-GB" dirty="0" smtClean="0"/>
              <a:t>These reforms were intended to satisfy the demands of the new middle-class electors and to tackle the problems of an emerging industrial society. They were much influenced by pressure from radicals. But they were limited and the most important of them, the Poor Law Amendment Act, was immensely unpopular with the working classes.</a:t>
            </a:r>
          </a:p>
          <a:p>
            <a:endParaRPr lang="en-GB" dirty="0"/>
          </a:p>
        </p:txBody>
      </p:sp>
    </p:spTree>
    <p:extLst>
      <p:ext uri="{BB962C8B-B14F-4D97-AF65-F5344CB8AC3E}">
        <p14:creationId xmlns:p14="http://schemas.microsoft.com/office/powerpoint/2010/main" val="401118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The Whig reforms 1832-41 (3)</a:t>
            </a:r>
            <a:endParaRPr lang="en-GB" dirty="0"/>
          </a:p>
        </p:txBody>
      </p:sp>
      <p:sp>
        <p:nvSpPr>
          <p:cNvPr id="3" name="Content Placeholder 2"/>
          <p:cNvSpPr>
            <a:spLocks noGrp="1"/>
          </p:cNvSpPr>
          <p:nvPr>
            <p:ph idx="1"/>
          </p:nvPr>
        </p:nvSpPr>
        <p:spPr/>
        <p:txBody>
          <a:bodyPr>
            <a:normAutofit fontScale="70000" lnSpcReduction="20000"/>
          </a:bodyPr>
          <a:lstStyle/>
          <a:p>
            <a:r>
              <a:rPr lang="en-GB" b="1" u="sng" dirty="0" smtClean="0"/>
              <a:t>The </a:t>
            </a:r>
            <a:r>
              <a:rPr lang="en-GB" b="1" u="sng" dirty="0"/>
              <a:t>Poor Law Amendment Act, 1834</a:t>
            </a:r>
            <a:r>
              <a:rPr lang="en-GB" dirty="0"/>
              <a:t/>
            </a:r>
            <a:br>
              <a:rPr lang="en-GB" dirty="0"/>
            </a:br>
            <a:r>
              <a:rPr lang="en-GB" dirty="0"/>
              <a:t>The Poor Law of 1601 made each parish responsible for its own poor. </a:t>
            </a:r>
            <a:endParaRPr lang="en-GB" dirty="0" smtClean="0"/>
          </a:p>
          <a:p>
            <a:r>
              <a:rPr lang="en-GB" dirty="0" smtClean="0"/>
              <a:t>Poor </a:t>
            </a:r>
            <a:r>
              <a:rPr lang="en-GB" dirty="0"/>
              <a:t>relief was paid for by a parish rate levied by Overseers of the Poor. In much of the South of England the Poor Law operated on the Speenhamland System, which began in 1795 in Berkshire. Poorly paid agricultural labourers had their wages supplemented according to the size of their families and the price of bread. </a:t>
            </a:r>
            <a:r>
              <a:rPr lang="en-GB" dirty="0" smtClean="0"/>
              <a:t>It </a:t>
            </a:r>
            <a:r>
              <a:rPr lang="en-GB" dirty="0"/>
              <a:t>kept wages low, so that labourers were unable to earn a living wage and never escaped dependence on the Poor Law. Agricultural employers did not need to pay proper wages and were being subsidised by other ratepayers. </a:t>
            </a:r>
            <a:endParaRPr lang="en-GB" dirty="0" smtClean="0"/>
          </a:p>
          <a:p>
            <a:r>
              <a:rPr lang="en-GB" dirty="0" smtClean="0"/>
              <a:t>The </a:t>
            </a:r>
            <a:r>
              <a:rPr lang="en-GB" dirty="0"/>
              <a:t>cost of the Poor Law escalated: by 1830 it was over £7 million a year. </a:t>
            </a:r>
            <a:r>
              <a:rPr lang="en-GB" b="1" i="1" dirty="0"/>
              <a:t>The cost was probably the main spur to reform</a:t>
            </a:r>
            <a:r>
              <a:rPr lang="en-GB" b="1" i="1" dirty="0" smtClean="0"/>
              <a:t>.</a:t>
            </a:r>
            <a:endParaRPr lang="en-GB" dirty="0"/>
          </a:p>
        </p:txBody>
      </p:sp>
    </p:spTree>
    <p:extLst>
      <p:ext uri="{BB962C8B-B14F-4D97-AF65-F5344CB8AC3E}">
        <p14:creationId xmlns:p14="http://schemas.microsoft.com/office/powerpoint/2010/main" val="379763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The Whig reforms 1832-41 (4)</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In 1832 a Poor Law Commission was appointed to investigate the problem. It was dominated by Edwin Chadwick. Chadwick was a Utilitarian who followed the ideas of Jeremy Bentham. His aim was to set up a system which would be both efficient and economical. The Commission’s report led to the Poor Law Amendment Act. </a:t>
            </a:r>
            <a:r>
              <a:rPr lang="en-GB" b="1" i="1" dirty="0" smtClean="0"/>
              <a:t>Utilitarianism aimed for ‘the great happiness of the greatest number’. It influenced many reforms at this time.</a:t>
            </a:r>
            <a:endParaRPr lang="en-GB" dirty="0" smtClean="0"/>
          </a:p>
          <a:p>
            <a:r>
              <a:rPr lang="en-GB" dirty="0" smtClean="0"/>
              <a:t>Outdoor relief, i.e. the payment of money to the poor, was abolished, except for the sick and aged. This meant the end of the Speenhamland system.</a:t>
            </a:r>
          </a:p>
          <a:p>
            <a:r>
              <a:rPr lang="en-GB" dirty="0" smtClean="0"/>
              <a:t>For the able-bodied poor, relief was to be provided in workhouses.</a:t>
            </a:r>
          </a:p>
          <a:p>
            <a:r>
              <a:rPr lang="en-GB" dirty="0" smtClean="0"/>
              <a:t>The workhouses were to be run on the principle of ‘less eligibility’. This meant that life in the workhouse should be as unattractive as possible – less attractive than the condition of the poorest labourer outside it. This would ensure that the poor would only come to the workhouse as a last resort.</a:t>
            </a:r>
          </a:p>
          <a:p>
            <a:r>
              <a:rPr lang="en-GB" dirty="0" smtClean="0"/>
              <a:t>Administration of the Poor Law was completely reformed. Parishes were grouped into Poor Law Unions run by elected Boards of Guardians. A central Board of Commissioners was appointed to supervise the whole system. Chadwick was its secretary.</a:t>
            </a:r>
          </a:p>
          <a:p>
            <a:endParaRPr lang="en-GB" dirty="0" smtClean="0"/>
          </a:p>
          <a:p>
            <a:endParaRPr lang="en-GB" dirty="0"/>
          </a:p>
        </p:txBody>
      </p:sp>
    </p:spTree>
    <p:extLst>
      <p:ext uri="{BB962C8B-B14F-4D97-AF65-F5344CB8AC3E}">
        <p14:creationId xmlns:p14="http://schemas.microsoft.com/office/powerpoint/2010/main" val="129031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52934"/>
          </a:xfrm>
        </p:spPr>
        <p:txBody>
          <a:bodyPr>
            <a:normAutofit fontScale="90000"/>
          </a:bodyPr>
          <a:lstStyle/>
          <a:p>
            <a:r>
              <a:rPr lang="en-GB" b="1" u="sng" dirty="0" smtClean="0"/>
              <a:t>The Whig reforms 1832-41 (5)</a:t>
            </a:r>
            <a:endParaRPr lang="en-GB" dirty="0"/>
          </a:p>
        </p:txBody>
      </p:sp>
      <p:sp>
        <p:nvSpPr>
          <p:cNvPr id="3" name="Content Placeholder 2"/>
          <p:cNvSpPr>
            <a:spLocks noGrp="1"/>
          </p:cNvSpPr>
          <p:nvPr>
            <p:ph idx="1"/>
          </p:nvPr>
        </p:nvSpPr>
        <p:spPr>
          <a:xfrm>
            <a:off x="457200" y="836712"/>
            <a:ext cx="8229600" cy="5976664"/>
          </a:xfrm>
        </p:spPr>
        <p:txBody>
          <a:bodyPr>
            <a:normAutofit fontScale="55000" lnSpcReduction="20000"/>
          </a:bodyPr>
          <a:lstStyle/>
          <a:p>
            <a:r>
              <a:rPr lang="en-GB" dirty="0" smtClean="0"/>
              <a:t>The new Poor Law was successful in reducing costs and was therefore popular with ratepayers. In the late 1830s the annual cost was about £4.5 million. But it was very unpopular with the working classes and the humanitarians criticised it as harsh and cruel. Dickens attacked it in Oliver Twist.</a:t>
            </a:r>
          </a:p>
          <a:p>
            <a:r>
              <a:rPr lang="en-GB" dirty="0" smtClean="0"/>
              <a:t>Conditions in the new workhouses were harsh. The original intention of the Act was that there should be separate workhouses for different classes of the poor but this proved too expensive. Instead, families were separated within the workhouses. </a:t>
            </a:r>
          </a:p>
          <a:p>
            <a:r>
              <a:rPr lang="en-GB" dirty="0" smtClean="0"/>
              <a:t>Conditions improved slightly in the 1840s. From 1842 the separation of husbands and wives was ended and parents were allowed to see their children. The Commissioners were replaced by a Poor Law Board under a government minister in 1847 and after this there was a slow improvement in the treatment of children, the sick and the old.</a:t>
            </a:r>
          </a:p>
          <a:p>
            <a:r>
              <a:rPr lang="en-GB" dirty="0" smtClean="0"/>
              <a:t>In the industrial north it proved impossible to implement the new system in full because periodic trade recessions caused more widespread unemployment than the workhouses could cope with. There was a recession in 1837–38 and there were attacks on the Guardians and the workhouses. An Anti-Poor Law Movement developed in the North of England. </a:t>
            </a:r>
          </a:p>
          <a:p>
            <a:r>
              <a:rPr lang="en-GB" dirty="0" smtClean="0"/>
              <a:t>Hostility to the new Poor Law was one of the causes of the rise of the Chartist movement, into which the Anti-Poor Law Movement was absorbed. </a:t>
            </a:r>
            <a:r>
              <a:rPr lang="en-GB" b="1" i="1" dirty="0" smtClean="0"/>
              <a:t>The new Poor Law was designed to cope with the rural poor of southern England.</a:t>
            </a:r>
            <a:r>
              <a:rPr lang="en-GB" baseline="30000" dirty="0" smtClean="0"/>
              <a:t>1</a:t>
            </a:r>
          </a:p>
          <a:p>
            <a:pPr marL="0" indent="0">
              <a:buNone/>
            </a:pPr>
            <a:endParaRPr lang="en-GB" baseline="-25000" dirty="0" smtClean="0"/>
          </a:p>
          <a:p>
            <a:pPr marL="0" indent="0">
              <a:buNone/>
            </a:pPr>
            <a:r>
              <a:rPr lang="en-GB" baseline="30000" dirty="0" smtClean="0"/>
              <a:t>1</a:t>
            </a:r>
            <a:r>
              <a:rPr lang="en-GB" baseline="30000" dirty="0"/>
              <a:t> </a:t>
            </a:r>
            <a:r>
              <a:rPr lang="en-GB" dirty="0" smtClean="0"/>
              <a:t>The previous 4 pages are adapted from http</a:t>
            </a:r>
            <a:r>
              <a:rPr lang="en-GB" dirty="0"/>
              <a:t>://revisionworld.com/a2-level-level-revision/history-0/19th-century-britain/whigs-1830–41</a:t>
            </a:r>
            <a:endParaRPr lang="en-GB" baseline="-25000" dirty="0" smtClean="0"/>
          </a:p>
          <a:p>
            <a:endParaRPr lang="en-GB" dirty="0"/>
          </a:p>
        </p:txBody>
      </p:sp>
    </p:spTree>
    <p:extLst>
      <p:ext uri="{BB962C8B-B14F-4D97-AF65-F5344CB8AC3E}">
        <p14:creationId xmlns:p14="http://schemas.microsoft.com/office/powerpoint/2010/main" val="370823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class Organisation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Combination laws 1799 and 1800 had precluded the setting up of associations of workers.</a:t>
            </a:r>
          </a:p>
          <a:p>
            <a:r>
              <a:rPr lang="en-GB" dirty="0" smtClean="0"/>
              <a:t>These had been to some extent outflanked by setting up Friendly Societies.</a:t>
            </a:r>
          </a:p>
          <a:p>
            <a:r>
              <a:rPr lang="en-GB" dirty="0" smtClean="0"/>
              <a:t>The Combination Laws were repealed in 1824 and 1825 and a number of trade Unions were created (mainly the previous Friendly Societies)</a:t>
            </a:r>
          </a:p>
          <a:p>
            <a:r>
              <a:rPr lang="en-GB" dirty="0" smtClean="0"/>
              <a:t>Attempts to set up large scale TUs were unsuccessful.</a:t>
            </a:r>
            <a:endParaRPr lang="en-GB" dirty="0"/>
          </a:p>
        </p:txBody>
      </p:sp>
    </p:spTree>
    <p:extLst>
      <p:ext uri="{BB962C8B-B14F-4D97-AF65-F5344CB8AC3E}">
        <p14:creationId xmlns:p14="http://schemas.microsoft.com/office/powerpoint/2010/main" val="357962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dirty="0" smtClean="0"/>
              <a:t>The Charter</a:t>
            </a:r>
            <a:endParaRPr lang="en-GB" dirty="0"/>
          </a:p>
        </p:txBody>
      </p:sp>
      <p:sp>
        <p:nvSpPr>
          <p:cNvPr id="3" name="Content Placeholder 2"/>
          <p:cNvSpPr>
            <a:spLocks noGrp="1"/>
          </p:cNvSpPr>
          <p:nvPr>
            <p:ph sz="half" idx="1"/>
          </p:nvPr>
        </p:nvSpPr>
        <p:spPr>
          <a:xfrm>
            <a:off x="457200" y="1268760"/>
            <a:ext cx="4038600" cy="5328592"/>
          </a:xfrm>
        </p:spPr>
        <p:txBody>
          <a:bodyPr>
            <a:normAutofit fontScale="62500" lnSpcReduction="20000"/>
          </a:bodyPr>
          <a:lstStyle/>
          <a:p>
            <a:r>
              <a:rPr lang="en-GB" dirty="0" smtClean="0"/>
              <a:t>The London Working Men's Association was set up in 1836.</a:t>
            </a:r>
          </a:p>
          <a:p>
            <a:pPr fontAlgn="base"/>
            <a:r>
              <a:rPr lang="en-GB" dirty="0" smtClean="0"/>
              <a:t>In </a:t>
            </a:r>
            <a:r>
              <a:rPr lang="en-GB" dirty="0"/>
              <a:t>1838 a People's Charter was drawn up for the London Working Men's Association (LWMA) by William Lovett and Francis Place, two self-educated radicals, in consultation with other members of LWMA. The Charter had six demands:</a:t>
            </a:r>
          </a:p>
          <a:p>
            <a:pPr fontAlgn="base"/>
            <a:r>
              <a:rPr lang="en-GB" dirty="0"/>
              <a:t>All men to have the vote (universal manhood suffrage)</a:t>
            </a:r>
          </a:p>
          <a:p>
            <a:pPr fontAlgn="base"/>
            <a:r>
              <a:rPr lang="en-GB" dirty="0"/>
              <a:t>Voting should take place by secret ballot</a:t>
            </a:r>
          </a:p>
          <a:p>
            <a:pPr fontAlgn="base"/>
            <a:r>
              <a:rPr lang="en-GB" dirty="0"/>
              <a:t>Parliamentary elections every year, not once every five years</a:t>
            </a:r>
          </a:p>
          <a:p>
            <a:pPr fontAlgn="base"/>
            <a:r>
              <a:rPr lang="en-GB" dirty="0"/>
              <a:t>Constituencies should be of equal size</a:t>
            </a:r>
          </a:p>
          <a:p>
            <a:pPr fontAlgn="base"/>
            <a:r>
              <a:rPr lang="en-GB" dirty="0"/>
              <a:t>Members of Parliament should be paid</a:t>
            </a:r>
          </a:p>
          <a:p>
            <a:pPr fontAlgn="base"/>
            <a:r>
              <a:rPr lang="en-GB" dirty="0"/>
              <a:t>The property qualification for becoming a Member of Parliament should be </a:t>
            </a:r>
            <a:r>
              <a:rPr lang="en-GB" dirty="0" smtClean="0"/>
              <a:t>abolished.</a:t>
            </a:r>
            <a:endParaRPr lang="en-GB" dirty="0"/>
          </a:p>
          <a:p>
            <a:endParaRPr lang="en-GB"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878127"/>
            <a:ext cx="3744416" cy="5941139"/>
          </a:xfrm>
        </p:spPr>
      </p:pic>
    </p:spTree>
    <p:extLst>
      <p:ext uri="{BB962C8B-B14F-4D97-AF65-F5344CB8AC3E}">
        <p14:creationId xmlns:p14="http://schemas.microsoft.com/office/powerpoint/2010/main" val="255267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4097"/>
            <a:ext cx="9144000" cy="6005593"/>
          </a:xfrm>
        </p:spPr>
      </p:pic>
    </p:spTree>
    <p:extLst>
      <p:ext uri="{BB962C8B-B14F-4D97-AF65-F5344CB8AC3E}">
        <p14:creationId xmlns:p14="http://schemas.microsoft.com/office/powerpoint/2010/main" val="3028146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1596</Words>
  <Application>Microsoft Office PowerPoint</Application>
  <PresentationFormat>On-screen Show (4:3)</PresentationFormat>
  <Paragraphs>101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Chartism</vt:lpstr>
      <vt:lpstr>The Whig reforms 1832-41 (1)</vt:lpstr>
      <vt:lpstr>The Whig reforms 1832-41 (2)</vt:lpstr>
      <vt:lpstr>The Whig reforms 1832-41 (3)</vt:lpstr>
      <vt:lpstr>The Whig reforms 1832-41 (4)</vt:lpstr>
      <vt:lpstr>The Whig reforms 1832-41 (5)</vt:lpstr>
      <vt:lpstr>Working class Organisation</vt:lpstr>
      <vt:lpstr>The Charter</vt:lpstr>
      <vt:lpstr>PowerPoint Presentation</vt:lpstr>
      <vt:lpstr>Chartism 1</vt:lpstr>
      <vt:lpstr>Chartism 2</vt:lpstr>
      <vt:lpstr>PowerPoint Presentation</vt:lpstr>
      <vt:lpstr>Chartism 3</vt:lpstr>
      <vt:lpstr>Chartism 4</vt:lpstr>
      <vt:lpstr>Chartism 5</vt:lpstr>
      <vt:lpstr>Chartists' legacy</vt:lpstr>
      <vt:lpstr>Anti-Corn Law League</vt:lpstr>
      <vt:lpstr>Bibliography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Chartism</dc:title>
  <dc:creator>Michael Allen</dc:creator>
  <cp:lastModifiedBy>Michael Allen</cp:lastModifiedBy>
  <cp:revision>17</cp:revision>
  <dcterms:created xsi:type="dcterms:W3CDTF">2015-11-22T18:50:36Z</dcterms:created>
  <dcterms:modified xsi:type="dcterms:W3CDTF">2015-11-25T23:59:03Z</dcterms:modified>
</cp:coreProperties>
</file>