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4" r:id="rId10"/>
    <p:sldId id="275" r:id="rId11"/>
    <p:sldId id="264" r:id="rId12"/>
    <p:sldId id="265" r:id="rId13"/>
    <p:sldId id="266" r:id="rId14"/>
    <p:sldId id="267" r:id="rId15"/>
    <p:sldId id="268" r:id="rId16"/>
    <p:sldId id="269" r:id="rId17"/>
    <p:sldId id="270" r:id="rId18"/>
    <p:sldId id="271" r:id="rId19"/>
    <p:sldId id="272" r:id="rId20"/>
    <p:sldId id="273" r:id="rId21"/>
    <p:sldId id="276" r:id="rId22"/>
    <p:sldId id="277" r:id="rId23"/>
    <p:sldId id="278" r:id="rId24"/>
    <p:sldId id="279" r:id="rId25"/>
    <p:sldId id="280" r:id="rId26"/>
    <p:sldId id="281" r:id="rId27"/>
    <p:sldId id="282" r:id="rId28"/>
    <p:sldId id="283" r:id="rId29"/>
    <p:sldId id="284"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650"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
        <p:nvSpPr>
          <p:cNvPr id="4" name="Date Placeholder 3"/>
          <p:cNvSpPr>
            <a:spLocks noGrp="1"/>
          </p:cNvSpPr>
          <p:nvPr>
            <p:ph type="dt" sz="half" idx="10"/>
          </p:nvPr>
        </p:nvSpPr>
        <p:spPr/>
        <p:txBody>
          <a:bodyPr/>
          <a:lstStyle/>
          <a:p>
            <a:fld id="{404C541B-C06B-4059-8C7A-7B1D974FA08E}" type="datetimeFigureOut">
              <a:rPr lang="en-GB" smtClean="0"/>
              <a:t>19/08/2020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16079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4C541B-C06B-4059-8C7A-7B1D974FA08E}" type="datetimeFigureOut">
              <a:rPr lang="en-GB" smtClean="0"/>
              <a:t>19/08/2020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77087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4C541B-C06B-4059-8C7A-7B1D974FA08E}" type="datetimeFigureOut">
              <a:rPr lang="en-GB" smtClean="0"/>
              <a:t>19/08/2020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2727274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04C541B-C06B-4059-8C7A-7B1D974FA08E}" type="datetimeFigureOut">
              <a:rPr lang="en-GB" smtClean="0"/>
              <a:t>19/08/2020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2320438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4C541B-C06B-4059-8C7A-7B1D974FA08E}" type="datetimeFigureOut">
              <a:rPr lang="en-GB" smtClean="0"/>
              <a:t>19/08/2020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2397020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Date Placeholder 4"/>
          <p:cNvSpPr>
            <a:spLocks noGrp="1"/>
          </p:cNvSpPr>
          <p:nvPr>
            <p:ph type="dt" sz="half" idx="10"/>
          </p:nvPr>
        </p:nvSpPr>
        <p:spPr/>
        <p:txBody>
          <a:bodyPr/>
          <a:lstStyle/>
          <a:p>
            <a:fld id="{404C541B-C06B-4059-8C7A-7B1D974FA08E}" type="datetimeFigureOut">
              <a:rPr lang="en-GB" smtClean="0"/>
              <a:t>19/08/2020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235101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 calcmode="lin" valueType="num">
                                      <p:cBhvr additive="base">
                                        <p:cTn id="2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 calcmode="lin" valueType="num">
                                      <p:cBhvr additive="base">
                                        <p:cTn id="3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xEl>
                                              <p:pRg st="2" end="2"/>
                                            </p:txEl>
                                          </p:spTgt>
                                        </p:tgtEl>
                                        <p:attrNameLst>
                                          <p:attrName>style.visibility</p:attrName>
                                        </p:attrNameLst>
                                      </p:cBhvr>
                                      <p:to>
                                        <p:strVal val="visible"/>
                                      </p:to>
                                    </p:set>
                                    <p:anim calcmode="lin" valueType="num">
                                      <p:cBhvr additive="base">
                                        <p:cTn id="3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anim calcmode="lin" valueType="num">
                                      <p:cBhvr additive="base">
                                        <p:cTn id="4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additive="base">
                                        <p:cTn id="4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2" presetClass="entr" presetSubtype="4"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P spid="4" grpId="0" build="p">
        <p:tmplLst>
          <p:tmpl lvl="1">
            <p:tnLst>
              <p:par>
                <p:cTn presetID="2" presetClass="entr" presetSubtype="4"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2">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3">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4">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 lvl="5">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04C541B-C06B-4059-8C7A-7B1D974FA08E}" type="datetimeFigureOut">
              <a:rPr lang="en-GB" smtClean="0"/>
              <a:t>19/08/2020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2891924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04C541B-C06B-4059-8C7A-7B1D974FA08E}" type="datetimeFigureOut">
              <a:rPr lang="en-GB" smtClean="0"/>
              <a:t>19/08/2020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359543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4C541B-C06B-4059-8C7A-7B1D974FA08E}" type="datetimeFigureOut">
              <a:rPr lang="en-GB" smtClean="0"/>
              <a:t>19/08/2020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4178495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541B-C06B-4059-8C7A-7B1D974FA08E}" type="datetimeFigureOut">
              <a:rPr lang="en-GB" smtClean="0"/>
              <a:t>19/08/2020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196643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4C541B-C06B-4059-8C7A-7B1D974FA08E}" type="datetimeFigureOut">
              <a:rPr lang="en-GB" smtClean="0"/>
              <a:t>19/08/2020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50E5C06-86A8-4AB9-A21C-143AE43B081A}" type="slidenum">
              <a:rPr lang="en-GB" smtClean="0"/>
              <a:t>‹#›</a:t>
            </a:fld>
            <a:endParaRPr lang="en-GB"/>
          </a:p>
        </p:txBody>
      </p:sp>
    </p:spTree>
    <p:extLst>
      <p:ext uri="{BB962C8B-B14F-4D97-AF65-F5344CB8AC3E}">
        <p14:creationId xmlns:p14="http://schemas.microsoft.com/office/powerpoint/2010/main" val="327695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DEBCF"/>
            </a:gs>
            <a:gs pos="50000">
              <a:srgbClr val="9CB86E"/>
            </a:gs>
            <a:gs pos="100000">
              <a:srgbClr val="156B13"/>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4C541B-C06B-4059-8C7A-7B1D974FA08E}" type="datetimeFigureOut">
              <a:rPr lang="en-GB" smtClean="0"/>
              <a:t>19/08/2020</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0E5C06-86A8-4AB9-A21C-143AE43B081A}" type="slidenum">
              <a:rPr lang="en-GB" smtClean="0"/>
              <a:t>‹#›</a:t>
            </a:fld>
            <a:endParaRPr lang="en-GB"/>
          </a:p>
        </p:txBody>
      </p:sp>
    </p:spTree>
    <p:extLst>
      <p:ext uri="{BB962C8B-B14F-4D97-AF65-F5344CB8AC3E}">
        <p14:creationId xmlns:p14="http://schemas.microsoft.com/office/powerpoint/2010/main" val="1674109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Architecture in Europe 1815-1914</a:t>
            </a:r>
            <a:endParaRPr lang="en-GB" dirty="0"/>
          </a:p>
        </p:txBody>
      </p:sp>
      <p:sp>
        <p:nvSpPr>
          <p:cNvPr id="3" name="Subtitle 2"/>
          <p:cNvSpPr>
            <a:spLocks noGrp="1"/>
          </p:cNvSpPr>
          <p:nvPr>
            <p:ph type="subTitle" idx="1"/>
          </p:nvPr>
        </p:nvSpPr>
        <p:spPr/>
        <p:txBody>
          <a:bodyPr/>
          <a:lstStyle/>
          <a:p>
            <a:r>
              <a:rPr lang="en-GB" dirty="0" smtClean="0"/>
              <a:t>By </a:t>
            </a:r>
          </a:p>
          <a:p>
            <a:r>
              <a:rPr lang="en-GB" dirty="0" smtClean="0"/>
              <a:t>Mike Allen</a:t>
            </a:r>
            <a:endParaRPr lang="en-GB" dirty="0"/>
          </a:p>
        </p:txBody>
      </p:sp>
    </p:spTree>
    <p:extLst>
      <p:ext uri="{BB962C8B-B14F-4D97-AF65-F5344CB8AC3E}">
        <p14:creationId xmlns:p14="http://schemas.microsoft.com/office/powerpoint/2010/main" val="23586650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Arts and Crafts movement 2</a:t>
            </a:r>
            <a:endParaRPr lang="en-GB" dirty="0"/>
          </a:p>
        </p:txBody>
      </p:sp>
      <p:sp>
        <p:nvSpPr>
          <p:cNvPr id="3" name="Content Placeholder 2"/>
          <p:cNvSpPr>
            <a:spLocks noGrp="1"/>
          </p:cNvSpPr>
          <p:nvPr>
            <p:ph sz="half" idx="1"/>
          </p:nvPr>
        </p:nvSpPr>
        <p:spPr/>
        <p:txBody>
          <a:bodyPr>
            <a:normAutofit fontScale="85000" lnSpcReduction="20000"/>
          </a:bodyPr>
          <a:lstStyle/>
          <a:p>
            <a:r>
              <a:rPr lang="en-GB" dirty="0" smtClean="0"/>
              <a:t>It stood for traditional craftsmanship, and often used medieval, romantic, or folk styles of decoration. It advocated economic and social reform and was anti-industrial in its orientation.</a:t>
            </a:r>
          </a:p>
          <a:p>
            <a:r>
              <a:rPr lang="en-GB" dirty="0" smtClean="0"/>
              <a:t>It was inspired by the ideas of architect Augustus </a:t>
            </a:r>
            <a:r>
              <a:rPr lang="en-GB" dirty="0" err="1" smtClean="0"/>
              <a:t>Pugin</a:t>
            </a:r>
            <a:r>
              <a:rPr lang="en-GB" dirty="0" smtClean="0"/>
              <a:t>, writer John Ruskin, and designer William Morris. In Scotland it is associated with key figures such as Charles Rennie Mackintosh.</a:t>
            </a:r>
          </a:p>
          <a:p>
            <a:endParaRPr lang="en-GB" dirty="0" smtClean="0"/>
          </a:p>
          <a:p>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48064" y="1628800"/>
            <a:ext cx="3039644" cy="4525963"/>
          </a:xfrm>
        </p:spPr>
      </p:pic>
      <p:sp>
        <p:nvSpPr>
          <p:cNvPr id="6" name="TextBox 5"/>
          <p:cNvSpPr txBox="1"/>
          <p:nvPr/>
        </p:nvSpPr>
        <p:spPr>
          <a:xfrm>
            <a:off x="5292080" y="6309320"/>
            <a:ext cx="2808312" cy="369332"/>
          </a:xfrm>
          <a:prstGeom prst="rect">
            <a:avLst/>
          </a:prstGeom>
          <a:noFill/>
        </p:spPr>
        <p:txBody>
          <a:bodyPr wrap="square" rtlCol="0">
            <a:spAutoFit/>
          </a:bodyPr>
          <a:lstStyle/>
          <a:p>
            <a:r>
              <a:rPr lang="en-GB" dirty="0" smtClean="0"/>
              <a:t>Arts &amp; Crafts Wardrobe</a:t>
            </a:r>
            <a:endParaRPr lang="en-GB" dirty="0"/>
          </a:p>
        </p:txBody>
      </p:sp>
    </p:spTree>
    <p:extLst>
      <p:ext uri="{BB962C8B-B14F-4D97-AF65-F5344CB8AC3E}">
        <p14:creationId xmlns:p14="http://schemas.microsoft.com/office/powerpoint/2010/main" val="12079242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864" y="0"/>
            <a:ext cx="8229600" cy="1143000"/>
          </a:xfrm>
        </p:spPr>
        <p:txBody>
          <a:bodyPr/>
          <a:lstStyle/>
          <a:p>
            <a:r>
              <a:rPr lang="en-GB" dirty="0" smtClean="0"/>
              <a:t>Eclecticism 1840-1890</a:t>
            </a:r>
            <a:endParaRPr lang="en-GB" dirty="0"/>
          </a:p>
        </p:txBody>
      </p:sp>
      <p:sp>
        <p:nvSpPr>
          <p:cNvPr id="3" name="Content Placeholder 2"/>
          <p:cNvSpPr>
            <a:spLocks noGrp="1"/>
          </p:cNvSpPr>
          <p:nvPr>
            <p:ph sz="half" idx="1"/>
          </p:nvPr>
        </p:nvSpPr>
        <p:spPr>
          <a:xfrm>
            <a:off x="-11850" y="1124744"/>
            <a:ext cx="4038600" cy="4525963"/>
          </a:xfrm>
        </p:spPr>
        <p:txBody>
          <a:bodyPr>
            <a:normAutofit fontScale="85000" lnSpcReduction="20000"/>
          </a:bodyPr>
          <a:lstStyle/>
          <a:p>
            <a:r>
              <a:rPr lang="en-GB" dirty="0" smtClean="0"/>
              <a:t>This period was called Eclecticism, which is sometimes claimed to be the style of the 19th century. The name originates from a Greek word, which means choosing according to quality. The architects were choosing between the styles, and sometimes they also mixed different elements. It is also sometimes called revivalist.</a:t>
            </a:r>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85449" y="908720"/>
            <a:ext cx="4038600" cy="2574607"/>
          </a:xfrm>
        </p:spPr>
      </p:pic>
      <p:sp>
        <p:nvSpPr>
          <p:cNvPr id="6" name="TextBox 5"/>
          <p:cNvSpPr txBox="1"/>
          <p:nvPr/>
        </p:nvSpPr>
        <p:spPr>
          <a:xfrm>
            <a:off x="4629223" y="3539623"/>
            <a:ext cx="4104456" cy="646331"/>
          </a:xfrm>
          <a:prstGeom prst="rect">
            <a:avLst/>
          </a:prstGeom>
          <a:noFill/>
        </p:spPr>
        <p:txBody>
          <a:bodyPr wrap="square" rtlCol="0">
            <a:spAutoFit/>
          </a:bodyPr>
          <a:lstStyle/>
          <a:p>
            <a:r>
              <a:rPr lang="en-GB" dirty="0" smtClean="0"/>
              <a:t>The Natural History Museum established 1881. Romanesque revival</a:t>
            </a:r>
            <a:endParaRPr lang="en-GB"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429" y="4185954"/>
            <a:ext cx="3025877" cy="2564904"/>
          </a:xfrm>
          <a:prstGeom prst="rect">
            <a:avLst/>
          </a:prstGeom>
        </p:spPr>
      </p:pic>
      <p:sp>
        <p:nvSpPr>
          <p:cNvPr id="8" name="TextBox 7"/>
          <p:cNvSpPr txBox="1"/>
          <p:nvPr/>
        </p:nvSpPr>
        <p:spPr>
          <a:xfrm>
            <a:off x="4283968" y="4185954"/>
            <a:ext cx="1728192" cy="2308324"/>
          </a:xfrm>
          <a:prstGeom prst="rect">
            <a:avLst/>
          </a:prstGeom>
          <a:noFill/>
        </p:spPr>
        <p:txBody>
          <a:bodyPr wrap="square" rtlCol="0">
            <a:spAutoFit/>
          </a:bodyPr>
          <a:lstStyle/>
          <a:p>
            <a:r>
              <a:rPr lang="en-GB" dirty="0" smtClean="0"/>
              <a:t>Byzantine Revival - The Alexander </a:t>
            </a:r>
            <a:r>
              <a:rPr lang="en-GB" dirty="0" err="1" smtClean="0"/>
              <a:t>Nevsky</a:t>
            </a:r>
            <a:r>
              <a:rPr lang="en-GB" dirty="0" smtClean="0"/>
              <a:t> Cathedral from Sofia (Bulgaria), built between 1882 and 1912</a:t>
            </a:r>
            <a:endParaRPr lang="en-GB" dirty="0"/>
          </a:p>
        </p:txBody>
      </p:sp>
    </p:spTree>
    <p:extLst>
      <p:ext uri="{BB962C8B-B14F-4D97-AF65-F5344CB8AC3E}">
        <p14:creationId xmlns:p14="http://schemas.microsoft.com/office/powerpoint/2010/main" val="33978995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Revivalist</a:t>
            </a:r>
            <a:endParaRPr lang="en-GB"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99592" y="1563146"/>
            <a:ext cx="3240360" cy="3145055"/>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556792"/>
            <a:ext cx="4038600" cy="3028950"/>
          </a:xfrm>
        </p:spPr>
      </p:pic>
      <p:sp>
        <p:nvSpPr>
          <p:cNvPr id="6" name="TextBox 5"/>
          <p:cNvSpPr txBox="1"/>
          <p:nvPr/>
        </p:nvSpPr>
        <p:spPr>
          <a:xfrm>
            <a:off x="827584" y="5013176"/>
            <a:ext cx="3528392" cy="1200329"/>
          </a:xfrm>
          <a:prstGeom prst="rect">
            <a:avLst/>
          </a:prstGeom>
          <a:noFill/>
        </p:spPr>
        <p:txBody>
          <a:bodyPr wrap="square" rtlCol="0">
            <a:spAutoFit/>
          </a:bodyPr>
          <a:lstStyle/>
          <a:p>
            <a:r>
              <a:rPr lang="en-GB" dirty="0" smtClean="0"/>
              <a:t>Egyptian Revival - Interior of the Temple </a:t>
            </a:r>
            <a:r>
              <a:rPr lang="en-GB" dirty="0" err="1" smtClean="0"/>
              <a:t>maçonnique</a:t>
            </a:r>
            <a:r>
              <a:rPr lang="en-GB" dirty="0" smtClean="0"/>
              <a:t> des Amis </a:t>
            </a:r>
            <a:r>
              <a:rPr lang="en-GB" dirty="0" err="1" smtClean="0"/>
              <a:t>philanthropes</a:t>
            </a:r>
            <a:r>
              <a:rPr lang="en-GB" dirty="0" smtClean="0"/>
              <a:t> in </a:t>
            </a:r>
            <a:r>
              <a:rPr lang="en-GB" dirty="0" err="1" smtClean="0"/>
              <a:t>Bruxelles</a:t>
            </a:r>
            <a:r>
              <a:rPr lang="en-GB" dirty="0" smtClean="0"/>
              <a:t> (Belgium) 1869-79)</a:t>
            </a:r>
            <a:endParaRPr lang="en-GB" dirty="0"/>
          </a:p>
        </p:txBody>
      </p:sp>
      <p:sp>
        <p:nvSpPr>
          <p:cNvPr id="8" name="TextBox 7"/>
          <p:cNvSpPr txBox="1"/>
          <p:nvPr/>
        </p:nvSpPr>
        <p:spPr>
          <a:xfrm>
            <a:off x="4788024" y="5013176"/>
            <a:ext cx="4104456" cy="923330"/>
          </a:xfrm>
          <a:prstGeom prst="rect">
            <a:avLst/>
          </a:prstGeom>
          <a:noFill/>
        </p:spPr>
        <p:txBody>
          <a:bodyPr wrap="square" rtlCol="0">
            <a:spAutoFit/>
          </a:bodyPr>
          <a:lstStyle/>
          <a:p>
            <a:r>
              <a:rPr lang="en-GB" dirty="0" smtClean="0"/>
              <a:t>Renaissance Revival - The </a:t>
            </a:r>
            <a:r>
              <a:rPr lang="en-GB" dirty="0" err="1" smtClean="0"/>
              <a:t>Helsingør</a:t>
            </a:r>
            <a:r>
              <a:rPr lang="en-GB" dirty="0" smtClean="0"/>
              <a:t> station in </a:t>
            </a:r>
            <a:r>
              <a:rPr lang="en-GB" dirty="0" err="1" smtClean="0"/>
              <a:t>Helsingør</a:t>
            </a:r>
            <a:r>
              <a:rPr lang="en-GB" dirty="0" smtClean="0"/>
              <a:t> (</a:t>
            </a:r>
            <a:r>
              <a:rPr lang="en-GB" dirty="0" err="1" smtClean="0"/>
              <a:t>Danemark</a:t>
            </a:r>
            <a:r>
              <a:rPr lang="en-GB" dirty="0" smtClean="0"/>
              <a:t>), opened on 24 October 1891</a:t>
            </a:r>
            <a:endParaRPr lang="en-GB" dirty="0"/>
          </a:p>
        </p:txBody>
      </p:sp>
    </p:spTree>
    <p:extLst>
      <p:ext uri="{BB962C8B-B14F-4D97-AF65-F5344CB8AC3E}">
        <p14:creationId xmlns:p14="http://schemas.microsoft.com/office/powerpoint/2010/main" val="28808869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Beaux-Arts </a:t>
            </a:r>
            <a:r>
              <a:rPr lang="en-GB" dirty="0" smtClean="0"/>
              <a:t>architecture</a:t>
            </a:r>
            <a:endParaRPr lang="en-GB" dirty="0"/>
          </a:p>
        </p:txBody>
      </p:sp>
      <p:sp>
        <p:nvSpPr>
          <p:cNvPr id="3" name="Content Placeholder 2"/>
          <p:cNvSpPr>
            <a:spLocks noGrp="1"/>
          </p:cNvSpPr>
          <p:nvPr>
            <p:ph sz="half" idx="1"/>
          </p:nvPr>
        </p:nvSpPr>
        <p:spPr/>
        <p:txBody>
          <a:bodyPr>
            <a:normAutofit fontScale="77500" lnSpcReduction="20000"/>
          </a:bodyPr>
          <a:lstStyle/>
          <a:p>
            <a:r>
              <a:rPr lang="en-GB" dirty="0" smtClean="0"/>
              <a:t>Beaux-Arts architecture was the academic architectural style taught at the </a:t>
            </a:r>
            <a:r>
              <a:rPr lang="en-GB" dirty="0" err="1" smtClean="0"/>
              <a:t>École</a:t>
            </a:r>
            <a:r>
              <a:rPr lang="en-GB" dirty="0" smtClean="0"/>
              <a:t> des Beaux-Arts in Paris, particularly from the 1830s to the end of the 19th century. It drew upon the principles of French neoclassicism, but also incorporated Gothic and Renaissance elements, and used modern materials, such as iron and glass. It was an important style in France until the end of the 19th century.</a:t>
            </a:r>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700808"/>
            <a:ext cx="4038600" cy="2675572"/>
          </a:xfrm>
        </p:spPr>
      </p:pic>
      <p:sp>
        <p:nvSpPr>
          <p:cNvPr id="6" name="TextBox 5"/>
          <p:cNvSpPr txBox="1"/>
          <p:nvPr/>
        </p:nvSpPr>
        <p:spPr>
          <a:xfrm>
            <a:off x="4572000" y="4653136"/>
            <a:ext cx="4176464" cy="1200329"/>
          </a:xfrm>
          <a:prstGeom prst="rect">
            <a:avLst/>
          </a:prstGeom>
          <a:noFill/>
        </p:spPr>
        <p:txBody>
          <a:bodyPr wrap="square" rtlCol="0">
            <a:spAutoFit/>
          </a:bodyPr>
          <a:lstStyle/>
          <a:p>
            <a:r>
              <a:rPr lang="en-GB" dirty="0" smtClean="0"/>
              <a:t>The </a:t>
            </a:r>
            <a:r>
              <a:rPr lang="en-GB" dirty="0" err="1" smtClean="0"/>
              <a:t>École</a:t>
            </a:r>
            <a:r>
              <a:rPr lang="en-GB" dirty="0" smtClean="0"/>
              <a:t> des Beaux-Arts in Paris begun by François </a:t>
            </a:r>
            <a:r>
              <a:rPr lang="en-GB" dirty="0" err="1" smtClean="0"/>
              <a:t>Debret</a:t>
            </a:r>
            <a:r>
              <a:rPr lang="en-GB" dirty="0" smtClean="0"/>
              <a:t> then finished by Félix </a:t>
            </a:r>
            <a:r>
              <a:rPr lang="en-GB" dirty="0" err="1" smtClean="0"/>
              <a:t>Duban</a:t>
            </a:r>
            <a:r>
              <a:rPr lang="en-GB" dirty="0" smtClean="0"/>
              <a:t>. This institution gave its name to the Beaux-Arts style</a:t>
            </a:r>
            <a:endParaRPr lang="en-GB" dirty="0"/>
          </a:p>
        </p:txBody>
      </p:sp>
    </p:spTree>
    <p:extLst>
      <p:ext uri="{BB962C8B-B14F-4D97-AF65-F5344CB8AC3E}">
        <p14:creationId xmlns:p14="http://schemas.microsoft.com/office/powerpoint/2010/main" val="12286430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6712"/>
          </a:xfrm>
        </p:spPr>
        <p:txBody>
          <a:bodyPr/>
          <a:lstStyle/>
          <a:p>
            <a:r>
              <a:rPr lang="en-GB" dirty="0" smtClean="0"/>
              <a:t>Beaux-Arts architecture 2</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6639" y="980728"/>
            <a:ext cx="4547163" cy="3024336"/>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16016" y="908720"/>
            <a:ext cx="4038600" cy="2894618"/>
          </a:xfrm>
        </p:spPr>
      </p:pic>
      <p:sp>
        <p:nvSpPr>
          <p:cNvPr id="6" name="TextBox 5"/>
          <p:cNvSpPr txBox="1"/>
          <p:nvPr/>
        </p:nvSpPr>
        <p:spPr>
          <a:xfrm>
            <a:off x="0" y="4365104"/>
            <a:ext cx="4572000" cy="646331"/>
          </a:xfrm>
          <a:prstGeom prst="rect">
            <a:avLst/>
          </a:prstGeom>
          <a:noFill/>
        </p:spPr>
        <p:txBody>
          <a:bodyPr wrap="square" rtlCol="0">
            <a:spAutoFit/>
          </a:bodyPr>
          <a:lstStyle/>
          <a:p>
            <a:r>
              <a:rPr lang="en-GB" dirty="0" smtClean="0"/>
              <a:t>Museum of Natural History, Paris by Louis-Jules André (1877–1889)</a:t>
            </a:r>
            <a:endParaRPr lang="en-GB"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6016" y="3933056"/>
            <a:ext cx="4084124" cy="2712114"/>
          </a:xfrm>
          <a:prstGeom prst="rect">
            <a:avLst/>
          </a:prstGeom>
        </p:spPr>
      </p:pic>
      <p:sp>
        <p:nvSpPr>
          <p:cNvPr id="9" name="TextBox 8"/>
          <p:cNvSpPr txBox="1"/>
          <p:nvPr/>
        </p:nvSpPr>
        <p:spPr>
          <a:xfrm>
            <a:off x="539552" y="5877272"/>
            <a:ext cx="4032448" cy="646331"/>
          </a:xfrm>
          <a:prstGeom prst="rect">
            <a:avLst/>
          </a:prstGeom>
          <a:noFill/>
        </p:spPr>
        <p:txBody>
          <a:bodyPr wrap="square" rtlCol="0">
            <a:spAutoFit/>
          </a:bodyPr>
          <a:lstStyle/>
          <a:p>
            <a:r>
              <a:rPr lang="en-GB" dirty="0" smtClean="0"/>
              <a:t>The Sainte-Geneviève Library by Henri </a:t>
            </a:r>
            <a:r>
              <a:rPr lang="en-GB" dirty="0" err="1" smtClean="0"/>
              <a:t>Labrouste</a:t>
            </a:r>
            <a:r>
              <a:rPr lang="en-GB" dirty="0" smtClean="0"/>
              <a:t> (1844–50) with its interior</a:t>
            </a:r>
            <a:endParaRPr lang="en-GB" dirty="0"/>
          </a:p>
        </p:txBody>
      </p:sp>
    </p:spTree>
    <p:extLst>
      <p:ext uri="{BB962C8B-B14F-4D97-AF65-F5344CB8AC3E}">
        <p14:creationId xmlns:p14="http://schemas.microsoft.com/office/powerpoint/2010/main" val="28783105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Art </a:t>
            </a:r>
            <a:r>
              <a:rPr lang="en-GB" b="1" dirty="0" smtClean="0"/>
              <a:t>Nouveau</a:t>
            </a:r>
            <a:endParaRPr lang="en-GB" dirty="0"/>
          </a:p>
        </p:txBody>
      </p:sp>
      <p:sp>
        <p:nvSpPr>
          <p:cNvPr id="3" name="Content Placeholder 2"/>
          <p:cNvSpPr>
            <a:spLocks noGrp="1"/>
          </p:cNvSpPr>
          <p:nvPr>
            <p:ph sz="half" idx="1"/>
          </p:nvPr>
        </p:nvSpPr>
        <p:spPr/>
        <p:txBody>
          <a:bodyPr>
            <a:normAutofit fontScale="62500" lnSpcReduction="20000"/>
          </a:bodyPr>
          <a:lstStyle/>
          <a:p>
            <a:r>
              <a:rPr lang="en-GB" dirty="0" smtClean="0"/>
              <a:t>Around 1900 a number of architects around the world began developing new architectural solutions to integrate traditional precedents with new social demands and technological possibilities, being inspired by natural forms and structures, particularly the curved lines of plants and flowers. </a:t>
            </a:r>
          </a:p>
          <a:p>
            <a:r>
              <a:rPr lang="en-GB" dirty="0" smtClean="0"/>
              <a:t>The work of Victor </a:t>
            </a:r>
            <a:r>
              <a:rPr lang="en-GB" dirty="0" err="1" smtClean="0"/>
              <a:t>Horta</a:t>
            </a:r>
            <a:r>
              <a:rPr lang="en-GB" dirty="0" smtClean="0"/>
              <a:t> and Henry van de </a:t>
            </a:r>
            <a:r>
              <a:rPr lang="en-GB" dirty="0" err="1" smtClean="0"/>
              <a:t>Velde</a:t>
            </a:r>
            <a:r>
              <a:rPr lang="en-GB" dirty="0" smtClean="0"/>
              <a:t> in Brussels, Antoni </a:t>
            </a:r>
            <a:r>
              <a:rPr lang="en-GB" dirty="0" err="1" smtClean="0"/>
              <a:t>Gaudí</a:t>
            </a:r>
            <a:r>
              <a:rPr lang="en-GB" dirty="0" smtClean="0"/>
              <a:t> in Barcelona, Otto Wagner in Vienna and Charles Rennie Mackintosh in Glasgow, among many others, can be seen as a common struggle between old and new.</a:t>
            </a:r>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0" y="1700808"/>
            <a:ext cx="4038600" cy="3419400"/>
          </a:xfrm>
        </p:spPr>
      </p:pic>
      <p:sp>
        <p:nvSpPr>
          <p:cNvPr id="6" name="TextBox 5"/>
          <p:cNvSpPr txBox="1"/>
          <p:nvPr/>
        </p:nvSpPr>
        <p:spPr>
          <a:xfrm>
            <a:off x="4788024" y="5301208"/>
            <a:ext cx="4104456" cy="923330"/>
          </a:xfrm>
          <a:prstGeom prst="rect">
            <a:avLst/>
          </a:prstGeom>
          <a:noFill/>
        </p:spPr>
        <p:txBody>
          <a:bodyPr wrap="square" rtlCol="0">
            <a:spAutoFit/>
          </a:bodyPr>
          <a:lstStyle/>
          <a:p>
            <a:r>
              <a:rPr lang="en-GB" dirty="0" smtClean="0"/>
              <a:t>Interior of the </a:t>
            </a:r>
            <a:r>
              <a:rPr lang="en-GB" dirty="0" err="1" smtClean="0"/>
              <a:t>Hôtel</a:t>
            </a:r>
            <a:r>
              <a:rPr lang="en-GB" dirty="0" smtClean="0"/>
              <a:t> Tassel built between 1892 and 1893 by Victor </a:t>
            </a:r>
            <a:r>
              <a:rPr lang="en-GB" dirty="0" err="1" smtClean="0"/>
              <a:t>Horta</a:t>
            </a:r>
            <a:r>
              <a:rPr lang="en-GB" dirty="0" smtClean="0"/>
              <a:t>, in </a:t>
            </a:r>
            <a:r>
              <a:rPr lang="en-GB" dirty="0" err="1" smtClean="0"/>
              <a:t>Bruxelles</a:t>
            </a:r>
            <a:r>
              <a:rPr lang="en-GB" dirty="0" smtClean="0"/>
              <a:t> (Belgium)</a:t>
            </a:r>
            <a:endParaRPr lang="en-GB" dirty="0"/>
          </a:p>
        </p:txBody>
      </p:sp>
    </p:spTree>
    <p:extLst>
      <p:ext uri="{BB962C8B-B14F-4D97-AF65-F5344CB8AC3E}">
        <p14:creationId xmlns:p14="http://schemas.microsoft.com/office/powerpoint/2010/main" val="28201352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Art Nouveau 2</a:t>
            </a:r>
            <a:endParaRPr lang="en-GB" dirty="0"/>
          </a:p>
        </p:txBody>
      </p:sp>
      <p:sp>
        <p:nvSpPr>
          <p:cNvPr id="3" name="Content Placeholder 2"/>
          <p:cNvSpPr>
            <a:spLocks noGrp="1"/>
          </p:cNvSpPr>
          <p:nvPr>
            <p:ph sz="half" idx="1"/>
          </p:nvPr>
        </p:nvSpPr>
        <p:spPr>
          <a:xfrm>
            <a:off x="395536" y="1628800"/>
            <a:ext cx="4038600" cy="4525963"/>
          </a:xfrm>
        </p:spPr>
        <p:txBody>
          <a:bodyPr>
            <a:normAutofit fontScale="55000" lnSpcReduction="20000"/>
          </a:bodyPr>
          <a:lstStyle/>
          <a:p>
            <a:r>
              <a:rPr lang="en-GB" dirty="0" smtClean="0"/>
              <a:t>Art Nouveau architecture was a reaction against the eclectic styles that dominated European architecture in the second half of the 19th century. It was expressed through decoration: either ornamental (based on flowers and plants, e.g. thistles, irises, cyclamens, orchids, water lilies, etc.) or sculptural. </a:t>
            </a:r>
          </a:p>
          <a:p>
            <a:r>
              <a:rPr lang="en-GB" dirty="0" smtClean="0"/>
              <a:t>While faces of people (or </a:t>
            </a:r>
            <a:r>
              <a:rPr lang="en-GB" dirty="0" err="1" smtClean="0"/>
              <a:t>mascarons</a:t>
            </a:r>
            <a:r>
              <a:rPr lang="en-GB" dirty="0" smtClean="0"/>
              <a:t>) are referred to ornament, the use of people in different forms of sculpture (statues and reliefs) were also typical for Art Nouveau. Façades were asymmetrical, and often decorated with polychrome ceramic tiles. The decoration usually suggested movement; there was no distinction between the structure and the ornament. </a:t>
            </a:r>
          </a:p>
          <a:p>
            <a:r>
              <a:rPr lang="en-GB" dirty="0" smtClean="0"/>
              <a:t>The whiplash motif, adapted from vegetal forms, was widely used.</a:t>
            </a:r>
            <a:endParaRPr lang="en-GB"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1700808"/>
            <a:ext cx="4038600" cy="4038600"/>
          </a:xfrm>
        </p:spPr>
      </p:pic>
      <p:sp>
        <p:nvSpPr>
          <p:cNvPr id="8" name="TextBox 7"/>
          <p:cNvSpPr txBox="1"/>
          <p:nvPr/>
        </p:nvSpPr>
        <p:spPr>
          <a:xfrm>
            <a:off x="4355976" y="5877272"/>
            <a:ext cx="4320480" cy="646331"/>
          </a:xfrm>
          <a:prstGeom prst="rect">
            <a:avLst/>
          </a:prstGeom>
          <a:noFill/>
        </p:spPr>
        <p:txBody>
          <a:bodyPr wrap="square" rtlCol="0">
            <a:spAutoFit/>
          </a:bodyPr>
          <a:lstStyle/>
          <a:p>
            <a:r>
              <a:rPr lang="en-GB" dirty="0" smtClean="0"/>
              <a:t>Entrance of the Castel </a:t>
            </a:r>
            <a:r>
              <a:rPr lang="en-GB" dirty="0" err="1" smtClean="0"/>
              <a:t>Béranger</a:t>
            </a:r>
            <a:r>
              <a:rPr lang="en-GB" dirty="0" smtClean="0"/>
              <a:t> in Paris, by Hector </a:t>
            </a:r>
            <a:r>
              <a:rPr lang="en-GB" dirty="0" err="1" smtClean="0"/>
              <a:t>Guimard</a:t>
            </a:r>
            <a:endParaRPr lang="en-GB" dirty="0"/>
          </a:p>
        </p:txBody>
      </p:sp>
    </p:spTree>
    <p:extLst>
      <p:ext uri="{BB962C8B-B14F-4D97-AF65-F5344CB8AC3E}">
        <p14:creationId xmlns:p14="http://schemas.microsoft.com/office/powerpoint/2010/main" val="594440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Art Nouveau 3</a:t>
            </a:r>
            <a:endParaRPr lang="en-GB"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83568" y="1484784"/>
            <a:ext cx="3384376" cy="4171244"/>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556792"/>
            <a:ext cx="4038600" cy="3857178"/>
          </a:xfrm>
        </p:spPr>
      </p:pic>
      <p:sp>
        <p:nvSpPr>
          <p:cNvPr id="6" name="TextBox 5"/>
          <p:cNvSpPr txBox="1"/>
          <p:nvPr/>
        </p:nvSpPr>
        <p:spPr>
          <a:xfrm>
            <a:off x="702304" y="5733256"/>
            <a:ext cx="3384376" cy="923330"/>
          </a:xfrm>
          <a:prstGeom prst="rect">
            <a:avLst/>
          </a:prstGeom>
          <a:noFill/>
        </p:spPr>
        <p:txBody>
          <a:bodyPr wrap="square" rtlCol="0">
            <a:spAutoFit/>
          </a:bodyPr>
          <a:lstStyle/>
          <a:p>
            <a:r>
              <a:rPr lang="en-GB" dirty="0" smtClean="0"/>
              <a:t>The Casa </a:t>
            </a:r>
            <a:r>
              <a:rPr lang="en-GB" dirty="0" err="1" smtClean="0"/>
              <a:t>Batlló</a:t>
            </a:r>
            <a:r>
              <a:rPr lang="en-GB" dirty="0" smtClean="0"/>
              <a:t> by Antoni </a:t>
            </a:r>
            <a:r>
              <a:rPr lang="en-GB" dirty="0" err="1" smtClean="0"/>
              <a:t>Gaudí</a:t>
            </a:r>
            <a:r>
              <a:rPr lang="en-GB" dirty="0" smtClean="0"/>
              <a:t> in Barcelona (Spain), an iconic Art Nouveau masterpiece</a:t>
            </a:r>
            <a:endParaRPr lang="en-GB" dirty="0"/>
          </a:p>
        </p:txBody>
      </p:sp>
      <p:sp>
        <p:nvSpPr>
          <p:cNvPr id="8" name="TextBox 7"/>
          <p:cNvSpPr txBox="1"/>
          <p:nvPr/>
        </p:nvSpPr>
        <p:spPr>
          <a:xfrm>
            <a:off x="4644008" y="5733256"/>
            <a:ext cx="4104456" cy="646331"/>
          </a:xfrm>
          <a:prstGeom prst="rect">
            <a:avLst/>
          </a:prstGeom>
          <a:noFill/>
        </p:spPr>
        <p:txBody>
          <a:bodyPr wrap="square" rtlCol="0">
            <a:spAutoFit/>
          </a:bodyPr>
          <a:lstStyle/>
          <a:p>
            <a:r>
              <a:rPr lang="en-GB" dirty="0" smtClean="0"/>
              <a:t>Mosaic representing summer, on a house from Antwerp (Belgium)</a:t>
            </a:r>
            <a:endParaRPr lang="en-GB" dirty="0"/>
          </a:p>
        </p:txBody>
      </p:sp>
    </p:spTree>
    <p:extLst>
      <p:ext uri="{BB962C8B-B14F-4D97-AF65-F5344CB8AC3E}">
        <p14:creationId xmlns:p14="http://schemas.microsoft.com/office/powerpoint/2010/main" val="25439825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Content Placeholder 4"/>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9079" t="11886" r="7389" b="12788"/>
          <a:stretch/>
        </p:blipFill>
        <p:spPr>
          <a:xfrm rot="5400000">
            <a:off x="-250015" y="2213060"/>
            <a:ext cx="5323549" cy="3600400"/>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64389" y="1772816"/>
            <a:ext cx="4806454" cy="3604840"/>
          </a:xfrm>
        </p:spPr>
      </p:pic>
    </p:spTree>
    <p:extLst>
      <p:ext uri="{BB962C8B-B14F-4D97-AF65-F5344CB8AC3E}">
        <p14:creationId xmlns:p14="http://schemas.microsoft.com/office/powerpoint/2010/main" val="1620010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rotWithShape="1">
          <a:blip r:embed="rId2" cstate="print">
            <a:extLst>
              <a:ext uri="{28A0092B-C50C-407E-A947-70E740481C1C}">
                <a14:useLocalDpi xmlns:a14="http://schemas.microsoft.com/office/drawing/2010/main" val="0"/>
              </a:ext>
            </a:extLst>
          </a:blip>
          <a:srcRect r="11193"/>
          <a:stretch/>
        </p:blipFill>
        <p:spPr>
          <a:xfrm rot="5400000">
            <a:off x="188729" y="278815"/>
            <a:ext cx="3586579" cy="3028950"/>
          </a:xfrm>
        </p:spPr>
      </p:pic>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105400" y="115888"/>
            <a:ext cx="4038600" cy="302895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202959" y="3647367"/>
            <a:ext cx="2952328" cy="22142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597794" y="3700223"/>
            <a:ext cx="2904323" cy="2178242"/>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3766839"/>
            <a:ext cx="4104456" cy="3078342"/>
          </a:xfrm>
          <a:prstGeom prst="rect">
            <a:avLst/>
          </a:prstGeom>
        </p:spPr>
      </p:pic>
    </p:spTree>
    <p:extLst>
      <p:ext uri="{BB962C8B-B14F-4D97-AF65-F5344CB8AC3E}">
        <p14:creationId xmlns:p14="http://schemas.microsoft.com/office/powerpoint/2010/main" val="35764106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The Battle of the </a:t>
            </a:r>
            <a:r>
              <a:rPr lang="en-GB" b="1" dirty="0" smtClean="0"/>
              <a:t>Styles 1</a:t>
            </a:r>
            <a:br>
              <a:rPr lang="en-GB" b="1" dirty="0" smtClean="0"/>
            </a:br>
            <a:r>
              <a:rPr lang="en-GB" b="1" dirty="0" smtClean="0"/>
              <a:t>Neo-Classicalism</a:t>
            </a:r>
            <a:endParaRPr lang="en-GB" dirty="0"/>
          </a:p>
        </p:txBody>
      </p:sp>
      <p:sp>
        <p:nvSpPr>
          <p:cNvPr id="3" name="Content Placeholder 2"/>
          <p:cNvSpPr>
            <a:spLocks noGrp="1"/>
          </p:cNvSpPr>
          <p:nvPr>
            <p:ph idx="1"/>
          </p:nvPr>
        </p:nvSpPr>
        <p:spPr/>
        <p:txBody>
          <a:bodyPr>
            <a:normAutofit fontScale="85000" lnSpcReduction="10000"/>
          </a:bodyPr>
          <a:lstStyle/>
          <a:p>
            <a:r>
              <a:rPr lang="en-GB" dirty="0" smtClean="0"/>
              <a:t>19</a:t>
            </a:r>
            <a:r>
              <a:rPr lang="en-GB" baseline="30000" dirty="0" smtClean="0"/>
              <a:t>th</a:t>
            </a:r>
            <a:r>
              <a:rPr lang="en-GB" dirty="0" smtClean="0"/>
              <a:t> century architects made reference to many earlier styles of architecture.</a:t>
            </a:r>
          </a:p>
          <a:p>
            <a:r>
              <a:rPr lang="en-GB" dirty="0" smtClean="0"/>
              <a:t>However there were 2 main styles </a:t>
            </a:r>
            <a:r>
              <a:rPr lang="en-GB" dirty="0" err="1" smtClean="0"/>
              <a:t>thast</a:t>
            </a:r>
            <a:r>
              <a:rPr lang="en-GB" dirty="0" smtClean="0"/>
              <a:t> contended with each other.</a:t>
            </a:r>
          </a:p>
          <a:p>
            <a:r>
              <a:rPr lang="en-GB" dirty="0" smtClean="0"/>
              <a:t>The first was the </a:t>
            </a:r>
            <a:r>
              <a:rPr lang="en-GB" b="1" dirty="0" smtClean="0"/>
              <a:t>neo-classical style </a:t>
            </a:r>
            <a:r>
              <a:rPr lang="en-GB" dirty="0" smtClean="0"/>
              <a:t>which started in the middle of the eighteenth century and continued into the 19</a:t>
            </a:r>
            <a:r>
              <a:rPr lang="en-GB" baseline="30000" dirty="0" smtClean="0"/>
              <a:t>th</a:t>
            </a:r>
            <a:r>
              <a:rPr lang="en-GB" dirty="0" smtClean="0"/>
              <a:t> century and even into the modern era.</a:t>
            </a:r>
            <a:endParaRPr lang="en-GB" dirty="0"/>
          </a:p>
          <a:p>
            <a:r>
              <a:rPr lang="en-GB" dirty="0" smtClean="0"/>
              <a:t>Neoclassicism was a desire to return to the perceived "purity" of the arts of Rome, to the more vague perception ("ideal") of Ancient Greek arts.</a:t>
            </a:r>
          </a:p>
          <a:p>
            <a:endParaRPr lang="en-GB" dirty="0"/>
          </a:p>
        </p:txBody>
      </p:sp>
    </p:spTree>
    <p:extLst>
      <p:ext uri="{BB962C8B-B14F-4D97-AF65-F5344CB8AC3E}">
        <p14:creationId xmlns:p14="http://schemas.microsoft.com/office/powerpoint/2010/main" val="133796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78152" cy="5877272"/>
          </a:xfrm>
          <a:prstGeom prst="rect">
            <a:avLst/>
          </a:prstGeom>
        </p:spPr>
      </p:pic>
      <p:sp>
        <p:nvSpPr>
          <p:cNvPr id="3" name="TextBox 2"/>
          <p:cNvSpPr txBox="1"/>
          <p:nvPr/>
        </p:nvSpPr>
        <p:spPr>
          <a:xfrm>
            <a:off x="29580" y="5877272"/>
            <a:ext cx="1950132" cy="923330"/>
          </a:xfrm>
          <a:prstGeom prst="rect">
            <a:avLst/>
          </a:prstGeom>
          <a:noFill/>
        </p:spPr>
        <p:txBody>
          <a:bodyPr wrap="square" rtlCol="0">
            <a:spAutoFit/>
          </a:bodyPr>
          <a:lstStyle/>
          <a:p>
            <a:r>
              <a:rPr lang="en-GB" dirty="0" smtClean="0"/>
              <a:t>Poster of Sarah Bernhardt as </a:t>
            </a:r>
            <a:r>
              <a:rPr lang="en-GB" dirty="0" err="1" smtClean="0"/>
              <a:t>Gismonda</a:t>
            </a:r>
            <a:r>
              <a:rPr lang="en-GB" dirty="0" smtClean="0"/>
              <a:t> (1895)</a:t>
            </a: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736" y="1124744"/>
            <a:ext cx="3675980" cy="5146372"/>
          </a:xfrm>
          <a:prstGeom prst="rect">
            <a:avLst/>
          </a:prstGeom>
        </p:spPr>
      </p:pic>
      <p:sp>
        <p:nvSpPr>
          <p:cNvPr id="5" name="TextBox 4"/>
          <p:cNvSpPr txBox="1"/>
          <p:nvPr/>
        </p:nvSpPr>
        <p:spPr>
          <a:xfrm>
            <a:off x="2411760" y="6211669"/>
            <a:ext cx="3096344" cy="646331"/>
          </a:xfrm>
          <a:prstGeom prst="rect">
            <a:avLst/>
          </a:prstGeom>
          <a:noFill/>
        </p:spPr>
        <p:txBody>
          <a:bodyPr wrap="square" rtlCol="0">
            <a:spAutoFit/>
          </a:bodyPr>
          <a:lstStyle/>
          <a:p>
            <a:r>
              <a:rPr lang="en-GB" dirty="0"/>
              <a:t>Poster for JOB cigarette papers (1898)</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1966" y="1124744"/>
            <a:ext cx="3248236" cy="4344516"/>
          </a:xfrm>
          <a:prstGeom prst="rect">
            <a:avLst/>
          </a:prstGeom>
        </p:spPr>
      </p:pic>
      <p:sp>
        <p:nvSpPr>
          <p:cNvPr id="7" name="TextBox 6"/>
          <p:cNvSpPr txBox="1"/>
          <p:nvPr/>
        </p:nvSpPr>
        <p:spPr>
          <a:xfrm>
            <a:off x="6052102" y="5494174"/>
            <a:ext cx="3024336" cy="923330"/>
          </a:xfrm>
          <a:prstGeom prst="rect">
            <a:avLst/>
          </a:prstGeom>
          <a:noFill/>
        </p:spPr>
        <p:txBody>
          <a:bodyPr wrap="square" rtlCol="0">
            <a:spAutoFit/>
          </a:bodyPr>
          <a:lstStyle/>
          <a:p>
            <a:r>
              <a:rPr lang="en-GB" i="1" dirty="0" smtClean="0"/>
              <a:t>Reverie</a:t>
            </a:r>
            <a:r>
              <a:rPr lang="en-GB" dirty="0"/>
              <a:t>, poster for the publishing house </a:t>
            </a:r>
            <a:r>
              <a:rPr lang="en-GB" dirty="0" err="1"/>
              <a:t>Champenois</a:t>
            </a:r>
            <a:r>
              <a:rPr lang="en-GB" dirty="0"/>
              <a:t> (1897)</a:t>
            </a:r>
          </a:p>
        </p:txBody>
      </p:sp>
      <p:sp>
        <p:nvSpPr>
          <p:cNvPr id="8" name="TextBox 7"/>
          <p:cNvSpPr txBox="1"/>
          <p:nvPr/>
        </p:nvSpPr>
        <p:spPr>
          <a:xfrm>
            <a:off x="2195736" y="116632"/>
            <a:ext cx="6880702" cy="369332"/>
          </a:xfrm>
          <a:prstGeom prst="rect">
            <a:avLst/>
          </a:prstGeom>
          <a:noFill/>
        </p:spPr>
        <p:txBody>
          <a:bodyPr wrap="square" rtlCol="0">
            <a:spAutoFit/>
          </a:bodyPr>
          <a:lstStyle/>
          <a:p>
            <a:r>
              <a:rPr lang="en-GB" dirty="0" smtClean="0"/>
              <a:t>Art Nouveau is much associated with the work of Alphonse </a:t>
            </a:r>
            <a:r>
              <a:rPr lang="en-GB" dirty="0" err="1" smtClean="0"/>
              <a:t>Mucha</a:t>
            </a:r>
            <a:endParaRPr lang="en-GB" dirty="0"/>
          </a:p>
        </p:txBody>
      </p:sp>
    </p:spTree>
    <p:extLst>
      <p:ext uri="{BB962C8B-B14F-4D97-AF65-F5344CB8AC3E}">
        <p14:creationId xmlns:p14="http://schemas.microsoft.com/office/powerpoint/2010/main" val="29322995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764704"/>
          </a:xfrm>
        </p:spPr>
        <p:txBody>
          <a:bodyPr/>
          <a:lstStyle/>
          <a:p>
            <a:r>
              <a:rPr lang="en-GB" dirty="0" smtClean="0"/>
              <a:t>New Materials</a:t>
            </a:r>
            <a:endParaRPr lang="en-GB" dirty="0"/>
          </a:p>
        </p:txBody>
      </p:sp>
      <p:sp>
        <p:nvSpPr>
          <p:cNvPr id="3" name="Content Placeholder 2"/>
          <p:cNvSpPr>
            <a:spLocks noGrp="1"/>
          </p:cNvSpPr>
          <p:nvPr>
            <p:ph sz="half" idx="1"/>
          </p:nvPr>
        </p:nvSpPr>
        <p:spPr>
          <a:xfrm>
            <a:off x="395536" y="3985819"/>
            <a:ext cx="8435280" cy="2880320"/>
          </a:xfrm>
        </p:spPr>
        <p:txBody>
          <a:bodyPr>
            <a:normAutofit fontScale="92500" lnSpcReduction="20000"/>
          </a:bodyPr>
          <a:lstStyle/>
          <a:p>
            <a:r>
              <a:rPr lang="en-GB" dirty="0"/>
              <a:t> Mass production became possible in glass, iron and later steel. The machine tool industry introduced a precision in manufacture which, when applied to building, enabled the erection of large and safe structures built from uniform components. </a:t>
            </a:r>
            <a:endParaRPr lang="en-GB" dirty="0" smtClean="0"/>
          </a:p>
          <a:p>
            <a:r>
              <a:rPr lang="en-GB" dirty="0" smtClean="0"/>
              <a:t>The </a:t>
            </a:r>
            <a:r>
              <a:rPr lang="en-GB" dirty="0"/>
              <a:t>demands for factories, storage and transport led to new types of utility buildings in manufacturing cities and ports.</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63688" y="692696"/>
            <a:ext cx="6901883" cy="3121299"/>
          </a:xfrm>
        </p:spPr>
      </p:pic>
      <p:sp>
        <p:nvSpPr>
          <p:cNvPr id="6" name="TextBox 5"/>
          <p:cNvSpPr txBox="1"/>
          <p:nvPr/>
        </p:nvSpPr>
        <p:spPr>
          <a:xfrm>
            <a:off x="467544" y="1124744"/>
            <a:ext cx="1152128" cy="923330"/>
          </a:xfrm>
          <a:prstGeom prst="rect">
            <a:avLst/>
          </a:prstGeom>
          <a:noFill/>
        </p:spPr>
        <p:txBody>
          <a:bodyPr wrap="square" rtlCol="0">
            <a:spAutoFit/>
          </a:bodyPr>
          <a:lstStyle/>
          <a:p>
            <a:r>
              <a:rPr lang="en-GB" dirty="0" smtClean="0"/>
              <a:t>Crystal Palace 1851</a:t>
            </a:r>
            <a:endParaRPr lang="en-GB" dirty="0"/>
          </a:p>
        </p:txBody>
      </p:sp>
    </p:spTree>
    <p:extLst>
      <p:ext uri="{BB962C8B-B14F-4D97-AF65-F5344CB8AC3E}">
        <p14:creationId xmlns:p14="http://schemas.microsoft.com/office/powerpoint/2010/main" val="31736756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lstStyle/>
          <a:p>
            <a:r>
              <a:rPr lang="en-GB" dirty="0" smtClean="0"/>
              <a:t>New Materials 2</a:t>
            </a:r>
            <a:endParaRPr lang="en-GB" dirty="0"/>
          </a:p>
        </p:txBody>
      </p:sp>
      <p:sp>
        <p:nvSpPr>
          <p:cNvPr id="3" name="Content Placeholder 2"/>
          <p:cNvSpPr>
            <a:spLocks noGrp="1"/>
          </p:cNvSpPr>
          <p:nvPr>
            <p:ph sz="half" idx="1"/>
          </p:nvPr>
        </p:nvSpPr>
        <p:spPr>
          <a:xfrm>
            <a:off x="251520" y="1556792"/>
            <a:ext cx="4038600" cy="4525963"/>
          </a:xfrm>
        </p:spPr>
        <p:txBody>
          <a:bodyPr>
            <a:normAutofit/>
          </a:bodyPr>
          <a:lstStyle/>
          <a:p>
            <a:r>
              <a:rPr lang="en-GB" dirty="0" smtClean="0"/>
              <a:t>Gustave Eiffel</a:t>
            </a:r>
          </a:p>
          <a:p>
            <a:r>
              <a:rPr lang="en-GB" dirty="0" smtClean="0"/>
              <a:t>Eiffel Tower</a:t>
            </a:r>
          </a:p>
          <a:p>
            <a:r>
              <a:rPr lang="en-GB" dirty="0" smtClean="0"/>
              <a:t>The first digging work started on the 28th January 1887and it was completed on the 31st March 1889.</a:t>
            </a:r>
          </a:p>
          <a:p>
            <a:r>
              <a:rPr lang="pt-BR" dirty="0" smtClean="0"/>
              <a:t>Ponte Eiffel, Viana do Castelo – 1878</a:t>
            </a:r>
            <a:endParaRPr lang="en-GB" dirty="0"/>
          </a:p>
          <a:p>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45184" y="836712"/>
            <a:ext cx="4664300" cy="3097930"/>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6519" y="4005064"/>
            <a:ext cx="4662965" cy="2852936"/>
          </a:xfrm>
          <a:prstGeom prst="rect">
            <a:avLst/>
          </a:prstGeom>
        </p:spPr>
      </p:pic>
    </p:spTree>
    <p:extLst>
      <p:ext uri="{BB962C8B-B14F-4D97-AF65-F5344CB8AC3E}">
        <p14:creationId xmlns:p14="http://schemas.microsoft.com/office/powerpoint/2010/main" val="32439748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Materials 3</a:t>
            </a:r>
            <a:endParaRPr lang="en-GB" dirty="0"/>
          </a:p>
        </p:txBody>
      </p:sp>
      <p:sp>
        <p:nvSpPr>
          <p:cNvPr id="3" name="Content Placeholder 2"/>
          <p:cNvSpPr>
            <a:spLocks noGrp="1"/>
          </p:cNvSpPr>
          <p:nvPr>
            <p:ph sz="half" idx="1"/>
          </p:nvPr>
        </p:nvSpPr>
        <p:spPr/>
        <p:txBody>
          <a:bodyPr>
            <a:normAutofit fontScale="77500" lnSpcReduction="20000"/>
          </a:bodyPr>
          <a:lstStyle/>
          <a:p>
            <a:r>
              <a:rPr lang="en-GB" dirty="0" smtClean="0"/>
              <a:t>During the second half of the 19th century in the United States, it was the possibilities of cast iron and steel in the building of multi-storey unit constructions that were most effectively exploited. </a:t>
            </a:r>
          </a:p>
          <a:p>
            <a:r>
              <a:rPr lang="en-GB" dirty="0" smtClean="0"/>
              <a:t>The Home Insurance Building was a skyscraper that stood in Chicago from 1885 to 1931. Originally ten stories and 138 </a:t>
            </a:r>
            <a:r>
              <a:rPr lang="en-GB" dirty="0" err="1" smtClean="0"/>
              <a:t>ft</a:t>
            </a:r>
            <a:r>
              <a:rPr lang="en-GB" dirty="0" smtClean="0"/>
              <a:t> (42.1 m) tall, it was designed by William Le Baron Jenney in 1884 and completed the next year. </a:t>
            </a:r>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25013" y="1600200"/>
            <a:ext cx="3284973" cy="4525963"/>
          </a:xfrm>
        </p:spPr>
      </p:pic>
    </p:spTree>
    <p:extLst>
      <p:ext uri="{BB962C8B-B14F-4D97-AF65-F5344CB8AC3E}">
        <p14:creationId xmlns:p14="http://schemas.microsoft.com/office/powerpoint/2010/main" val="37970074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Materials 4</a:t>
            </a:r>
            <a:endParaRPr lang="en-GB" dirty="0"/>
          </a:p>
        </p:txBody>
      </p:sp>
      <p:sp>
        <p:nvSpPr>
          <p:cNvPr id="3" name="Content Placeholder 2"/>
          <p:cNvSpPr>
            <a:spLocks noGrp="1"/>
          </p:cNvSpPr>
          <p:nvPr>
            <p:ph sz="half" idx="1"/>
          </p:nvPr>
        </p:nvSpPr>
        <p:spPr/>
        <p:txBody>
          <a:bodyPr>
            <a:normAutofit fontScale="92500" lnSpcReduction="10000"/>
          </a:bodyPr>
          <a:lstStyle/>
          <a:p>
            <a:r>
              <a:rPr lang="en-GB" b="1" dirty="0"/>
              <a:t>Witte Huis - Rotterdam</a:t>
            </a:r>
            <a:r>
              <a:rPr lang="en-GB" dirty="0" smtClean="0"/>
              <a:t/>
            </a:r>
            <a:br>
              <a:rPr lang="en-GB" dirty="0" smtClean="0"/>
            </a:br>
            <a:r>
              <a:rPr lang="en-GB" dirty="0"/>
              <a:t>First </a:t>
            </a:r>
            <a:r>
              <a:rPr lang="en-GB" dirty="0" err="1"/>
              <a:t>highrise</a:t>
            </a:r>
            <a:r>
              <a:rPr lang="en-GB" dirty="0"/>
              <a:t> building in Europe.</a:t>
            </a:r>
            <a:r>
              <a:rPr lang="en-GB" dirty="0" smtClean="0"/>
              <a:t/>
            </a:r>
            <a:br>
              <a:rPr lang="en-GB" dirty="0" smtClean="0"/>
            </a:br>
            <a:r>
              <a:rPr lang="en-GB" dirty="0"/>
              <a:t>It was built in 1898, just 13 years later than the world's first high-rise, the Home Insurance Building in Chicago.</a:t>
            </a:r>
            <a:r>
              <a:rPr lang="en-GB" dirty="0" smtClean="0"/>
              <a:t/>
            </a:r>
            <a:br>
              <a:rPr lang="en-GB" dirty="0" smtClean="0"/>
            </a:br>
            <a:r>
              <a:rPr lang="en-GB" dirty="0"/>
              <a:t>It is 43m/141ft tall, with 11 floors and was designed by the architect Willem </a:t>
            </a:r>
            <a:r>
              <a:rPr lang="en-GB" dirty="0" err="1"/>
              <a:t>Molenbroek</a:t>
            </a:r>
            <a:r>
              <a:rPr lang="en-GB" dirty="0"/>
              <a: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1302" y="1600200"/>
            <a:ext cx="3032395" cy="4525963"/>
          </a:xfrm>
        </p:spPr>
      </p:pic>
    </p:spTree>
    <p:extLst>
      <p:ext uri="{BB962C8B-B14F-4D97-AF65-F5344CB8AC3E}">
        <p14:creationId xmlns:p14="http://schemas.microsoft.com/office/powerpoint/2010/main" val="19812648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New Materials 5</a:t>
            </a:r>
            <a:endParaRPr lang="en-GB" dirty="0"/>
          </a:p>
        </p:txBody>
      </p:sp>
      <p:sp>
        <p:nvSpPr>
          <p:cNvPr id="3" name="Content Placeholder 2"/>
          <p:cNvSpPr>
            <a:spLocks noGrp="1"/>
          </p:cNvSpPr>
          <p:nvPr>
            <p:ph sz="half" idx="1"/>
          </p:nvPr>
        </p:nvSpPr>
        <p:spPr/>
        <p:txBody>
          <a:bodyPr>
            <a:normAutofit fontScale="62500" lnSpcReduction="20000"/>
          </a:bodyPr>
          <a:lstStyle/>
          <a:p>
            <a:r>
              <a:rPr lang="en-GB" dirty="0" smtClean="0"/>
              <a:t>The Royal Liver Building is a Grade I listed building in Liverpool, England. </a:t>
            </a:r>
          </a:p>
          <a:p>
            <a:r>
              <a:rPr lang="en-GB" dirty="0" smtClean="0"/>
              <a:t>Opened in 1911, the building is the purpose-built home of the Royal Liver Assurance group, which had been set up in the city in 1850 to provide locals with assistance related to losing a wage-earning relative. </a:t>
            </a:r>
          </a:p>
          <a:p>
            <a:r>
              <a:rPr lang="en-GB" dirty="0" smtClean="0"/>
              <a:t>One of the first buildings in the world to be built using reinforced concrete, the Royal Liver Building stands at 98.2 m (322 </a:t>
            </a:r>
            <a:r>
              <a:rPr lang="en-GB" dirty="0" err="1" smtClean="0"/>
              <a:t>ft</a:t>
            </a:r>
            <a:r>
              <a:rPr lang="en-GB" dirty="0" smtClean="0"/>
              <a:t>) tall to the top of the spires, and 50.9 m (167 </a:t>
            </a:r>
            <a:r>
              <a:rPr lang="en-GB" dirty="0" err="1" smtClean="0"/>
              <a:t>ft</a:t>
            </a:r>
            <a:r>
              <a:rPr lang="en-GB" dirty="0" smtClean="0"/>
              <a:t>) to the main roof. </a:t>
            </a:r>
          </a:p>
          <a:p>
            <a:r>
              <a:rPr lang="en-GB" dirty="0" smtClean="0"/>
              <a:t>Once one of the tallest buildings in the country, the Royal Liver Building is now only the joint-fifth tallest structure in the City of Liverpool.</a:t>
            </a:r>
            <a:endParaRPr lang="en-GB"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04868" y="1988840"/>
            <a:ext cx="4518421" cy="3388816"/>
          </a:xfrm>
        </p:spPr>
      </p:pic>
    </p:spTree>
    <p:extLst>
      <p:ext uri="{BB962C8B-B14F-4D97-AF65-F5344CB8AC3E}">
        <p14:creationId xmlns:p14="http://schemas.microsoft.com/office/powerpoint/2010/main" val="27649820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Modern </a:t>
            </a:r>
            <a:r>
              <a:rPr lang="en-GB" dirty="0" smtClean="0"/>
              <a:t>architecture</a:t>
            </a:r>
            <a:endParaRPr lang="en-GB" dirty="0"/>
          </a:p>
        </p:txBody>
      </p:sp>
      <p:sp>
        <p:nvSpPr>
          <p:cNvPr id="3" name="Content Placeholder 2"/>
          <p:cNvSpPr>
            <a:spLocks noGrp="1"/>
          </p:cNvSpPr>
          <p:nvPr>
            <p:ph sz="half" idx="1"/>
          </p:nvPr>
        </p:nvSpPr>
        <p:spPr/>
        <p:txBody>
          <a:bodyPr>
            <a:normAutofit fontScale="62500" lnSpcReduction="20000"/>
          </a:bodyPr>
          <a:lstStyle/>
          <a:p>
            <a:r>
              <a:rPr lang="en-GB" dirty="0" smtClean="0"/>
              <a:t>Modern architecture, or modernist architecture, was an architectural style based upon new and innovative technologies of construction, particularly the use of glass, steel, and reinforced concrete.</a:t>
            </a:r>
          </a:p>
          <a:p>
            <a:r>
              <a:rPr lang="en-GB" dirty="0" smtClean="0"/>
              <a:t>It has the idea that form should follow function (functionalism); an embrace of minimalism; and a rejection of ornament. </a:t>
            </a:r>
          </a:p>
          <a:p>
            <a:r>
              <a:rPr lang="en-GB" dirty="0" smtClean="0"/>
              <a:t>It emerged in the first half of the 20th century and became dominant after World War II until the 1980s, when it was gradually replaced as the principal style for institutional and corporate buildings by postmodern architecture</a:t>
            </a:r>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4008" y="1700808"/>
            <a:ext cx="4464496" cy="3348372"/>
          </a:xfrm>
        </p:spPr>
      </p:pic>
      <p:sp>
        <p:nvSpPr>
          <p:cNvPr id="6" name="TextBox 5"/>
          <p:cNvSpPr txBox="1"/>
          <p:nvPr/>
        </p:nvSpPr>
        <p:spPr>
          <a:xfrm>
            <a:off x="4716016" y="5229200"/>
            <a:ext cx="4104456" cy="646331"/>
          </a:xfrm>
          <a:prstGeom prst="rect">
            <a:avLst/>
          </a:prstGeom>
          <a:noFill/>
        </p:spPr>
        <p:txBody>
          <a:bodyPr wrap="square" rtlCol="0">
            <a:spAutoFit/>
          </a:bodyPr>
          <a:lstStyle/>
          <a:p>
            <a:r>
              <a:rPr lang="en-GB" dirty="0" smtClean="0"/>
              <a:t>The Glasgow School of Art by Charles Rennie Mackintosh (1896–99)</a:t>
            </a:r>
            <a:endParaRPr lang="en-GB" dirty="0"/>
          </a:p>
        </p:txBody>
      </p:sp>
    </p:spTree>
    <p:extLst>
      <p:ext uri="{BB962C8B-B14F-4D97-AF65-F5344CB8AC3E}">
        <p14:creationId xmlns:p14="http://schemas.microsoft.com/office/powerpoint/2010/main" val="20272055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Modern architecture 2</a:t>
            </a:r>
            <a:endParaRPr lang="en-GB" dirty="0"/>
          </a:p>
        </p:txBody>
      </p:sp>
      <p:sp>
        <p:nvSpPr>
          <p:cNvPr id="3" name="Content Placeholder 2"/>
          <p:cNvSpPr>
            <a:spLocks noGrp="1"/>
          </p:cNvSpPr>
          <p:nvPr>
            <p:ph sz="half" idx="1"/>
          </p:nvPr>
        </p:nvSpPr>
        <p:spPr>
          <a:xfrm>
            <a:off x="179512" y="1600200"/>
            <a:ext cx="4316288" cy="5069160"/>
          </a:xfrm>
        </p:spPr>
        <p:txBody>
          <a:bodyPr>
            <a:normAutofit fontScale="62500" lnSpcReduction="20000"/>
          </a:bodyPr>
          <a:lstStyle/>
          <a:p>
            <a:r>
              <a:rPr lang="en-GB" dirty="0" smtClean="0"/>
              <a:t>Architects also began to experiment with new materials and techniques, which gave them greater freedom to create new forms. In 1903–1904 in Paris </a:t>
            </a:r>
            <a:r>
              <a:rPr lang="en-GB" dirty="0" err="1" smtClean="0"/>
              <a:t>Auguste</a:t>
            </a:r>
            <a:r>
              <a:rPr lang="en-GB" dirty="0" smtClean="0"/>
              <a:t> Perret and Henri </a:t>
            </a:r>
            <a:r>
              <a:rPr lang="en-GB" dirty="0" err="1" smtClean="0"/>
              <a:t>Sauvage</a:t>
            </a:r>
            <a:r>
              <a:rPr lang="en-GB" dirty="0" smtClean="0"/>
              <a:t> began to use reinforced concrete, previously only used for industrial structures, to build apartment buildings. Reinforced concrete, which could be </a:t>
            </a:r>
            <a:r>
              <a:rPr lang="en-GB" dirty="0" err="1" smtClean="0"/>
              <a:t>molded</a:t>
            </a:r>
            <a:r>
              <a:rPr lang="en-GB" dirty="0" smtClean="0"/>
              <a:t> into any shape, and which could create enormous spaces without the need of supporting pillars, replaced stone and brick as the primary material for modernist architects. </a:t>
            </a:r>
          </a:p>
          <a:p>
            <a:r>
              <a:rPr lang="en-GB" dirty="0" smtClean="0"/>
              <a:t>The first concrete apartment buildings by Perret and </a:t>
            </a:r>
            <a:r>
              <a:rPr lang="en-GB" dirty="0" err="1" smtClean="0"/>
              <a:t>Sauvage</a:t>
            </a:r>
            <a:r>
              <a:rPr lang="en-GB" dirty="0" smtClean="0"/>
              <a:t> were covered with ceramic tiles.</a:t>
            </a:r>
          </a:p>
          <a:p>
            <a:r>
              <a:rPr lang="en-GB" dirty="0" smtClean="0"/>
              <a:t>But in 1905 Perret built the first concrete parking garage on 51 rue de </a:t>
            </a:r>
            <a:r>
              <a:rPr lang="en-GB" dirty="0" err="1" smtClean="0"/>
              <a:t>Ponthieu</a:t>
            </a:r>
            <a:r>
              <a:rPr lang="en-GB" dirty="0" smtClean="0"/>
              <a:t> in Paris; here the concrete was left bare, and the space between the concrete was filled with glass windows. </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20072" y="1412776"/>
            <a:ext cx="2880319" cy="4320480"/>
          </a:xfrm>
        </p:spPr>
      </p:pic>
      <p:sp>
        <p:nvSpPr>
          <p:cNvPr id="6" name="TextBox 5"/>
          <p:cNvSpPr txBox="1"/>
          <p:nvPr/>
        </p:nvSpPr>
        <p:spPr>
          <a:xfrm>
            <a:off x="5148064" y="5877272"/>
            <a:ext cx="3168352" cy="923330"/>
          </a:xfrm>
          <a:prstGeom prst="rect">
            <a:avLst/>
          </a:prstGeom>
          <a:noFill/>
        </p:spPr>
        <p:txBody>
          <a:bodyPr wrap="square" rtlCol="0">
            <a:spAutoFit/>
          </a:bodyPr>
          <a:lstStyle/>
          <a:p>
            <a:r>
              <a:rPr lang="en-GB" dirty="0" smtClean="0"/>
              <a:t>Reinforced concrete apartment building by </a:t>
            </a:r>
            <a:r>
              <a:rPr lang="en-GB" dirty="0" err="1" smtClean="0"/>
              <a:t>Auguste</a:t>
            </a:r>
            <a:r>
              <a:rPr lang="en-GB" dirty="0" smtClean="0"/>
              <a:t> Perret, Paris (1903)</a:t>
            </a:r>
            <a:endParaRPr lang="en-GB" dirty="0"/>
          </a:p>
        </p:txBody>
      </p:sp>
    </p:spTree>
    <p:extLst>
      <p:ext uri="{BB962C8B-B14F-4D97-AF65-F5344CB8AC3E}">
        <p14:creationId xmlns:p14="http://schemas.microsoft.com/office/powerpoint/2010/main" val="4269997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Modern architecture 3</a:t>
            </a:r>
            <a:endParaRPr lang="en-GB" dirty="0"/>
          </a:p>
        </p:txBody>
      </p:sp>
      <p:sp>
        <p:nvSpPr>
          <p:cNvPr id="3" name="Content Placeholder 2"/>
          <p:cNvSpPr>
            <a:spLocks noGrp="1"/>
          </p:cNvSpPr>
          <p:nvPr>
            <p:ph sz="half" idx="1"/>
          </p:nvPr>
        </p:nvSpPr>
        <p:spPr/>
        <p:txBody>
          <a:bodyPr>
            <a:normAutofit fontScale="92500" lnSpcReduction="20000"/>
          </a:bodyPr>
          <a:lstStyle/>
          <a:p>
            <a:r>
              <a:rPr lang="en-GB" dirty="0" smtClean="0"/>
              <a:t>Between 1910 and 1913, </a:t>
            </a:r>
            <a:r>
              <a:rPr lang="en-GB" dirty="0" err="1" smtClean="0"/>
              <a:t>Auguste</a:t>
            </a:r>
            <a:r>
              <a:rPr lang="en-GB" dirty="0" smtClean="0"/>
              <a:t> Perret built the </a:t>
            </a:r>
            <a:r>
              <a:rPr lang="en-GB" dirty="0" err="1" smtClean="0"/>
              <a:t>Théâtre</a:t>
            </a:r>
            <a:r>
              <a:rPr lang="en-GB" dirty="0" smtClean="0"/>
              <a:t> des Champs-Élysées, a masterpiece of reinforced concrete construction, with Art Deco sculptural bas-reliefs on the facade by Antoine </a:t>
            </a:r>
            <a:r>
              <a:rPr lang="en-GB" dirty="0" err="1" smtClean="0"/>
              <a:t>Bourdelle</a:t>
            </a:r>
            <a:r>
              <a:rPr lang="en-GB" dirty="0" smtClean="0"/>
              <a:t>. Because of the concrete construction, no columns blocked the spectator's view of the stage.</a:t>
            </a:r>
          </a:p>
          <a:p>
            <a:endParaRPr lang="en-GB"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43467" y="1628800"/>
            <a:ext cx="4800533" cy="3600400"/>
          </a:xfrm>
        </p:spPr>
      </p:pic>
      <p:sp>
        <p:nvSpPr>
          <p:cNvPr id="9" name="TextBox 8"/>
          <p:cNvSpPr txBox="1"/>
          <p:nvPr/>
        </p:nvSpPr>
        <p:spPr>
          <a:xfrm>
            <a:off x="4427984" y="5373216"/>
            <a:ext cx="4176464" cy="646331"/>
          </a:xfrm>
          <a:prstGeom prst="rect">
            <a:avLst/>
          </a:prstGeom>
          <a:noFill/>
        </p:spPr>
        <p:txBody>
          <a:bodyPr wrap="square" rtlCol="0">
            <a:spAutoFit/>
          </a:bodyPr>
          <a:lstStyle/>
          <a:p>
            <a:r>
              <a:rPr lang="fr-FR" dirty="0" smtClean="0"/>
              <a:t>The Théâtre des Champs-Élysées in Paris by Auguste Perret (1911–1913)</a:t>
            </a:r>
            <a:endParaRPr lang="en-GB" dirty="0"/>
          </a:p>
        </p:txBody>
      </p:sp>
    </p:spTree>
    <p:extLst>
      <p:ext uri="{BB962C8B-B14F-4D97-AF65-F5344CB8AC3E}">
        <p14:creationId xmlns:p14="http://schemas.microsoft.com/office/powerpoint/2010/main" val="31469695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Conclusion</a:t>
            </a:r>
            <a:endParaRPr lang="en-GB" dirty="0"/>
          </a:p>
        </p:txBody>
      </p:sp>
      <p:sp>
        <p:nvSpPr>
          <p:cNvPr id="6" name="Content Placeholder 5"/>
          <p:cNvSpPr>
            <a:spLocks noGrp="1"/>
          </p:cNvSpPr>
          <p:nvPr>
            <p:ph idx="1"/>
          </p:nvPr>
        </p:nvSpPr>
        <p:spPr/>
        <p:txBody>
          <a:bodyPr/>
          <a:lstStyle/>
          <a:p>
            <a:r>
              <a:rPr lang="en-GB" dirty="0" smtClean="0"/>
              <a:t>Modern architecture had begun to emerge before 1914 and went on to become a major style of architecture.</a:t>
            </a:r>
          </a:p>
          <a:p>
            <a:r>
              <a:rPr lang="en-GB" dirty="0" smtClean="0"/>
              <a:t>However many different styles have continued to flourish.</a:t>
            </a:r>
            <a:endParaRPr lang="en-GB" dirty="0"/>
          </a:p>
        </p:txBody>
      </p:sp>
    </p:spTree>
    <p:extLst>
      <p:ext uri="{BB962C8B-B14F-4D97-AF65-F5344CB8AC3E}">
        <p14:creationId xmlns:p14="http://schemas.microsoft.com/office/powerpoint/2010/main" val="2558961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Bank of England Building Liverpool 1845</a:t>
            </a:r>
            <a:endParaRPr lang="en-GB"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43273" y="1600200"/>
            <a:ext cx="5657453" cy="4525963"/>
          </a:xfrm>
        </p:spPr>
      </p:pic>
    </p:spTree>
    <p:extLst>
      <p:ext uri="{BB962C8B-B14F-4D97-AF65-F5344CB8AC3E}">
        <p14:creationId xmlns:p14="http://schemas.microsoft.com/office/powerpoint/2010/main" val="23625684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smtClean="0"/>
              <a:t>The Battle of the Styles 2</a:t>
            </a:r>
            <a:br>
              <a:rPr lang="en-GB" b="1" dirty="0" smtClean="0"/>
            </a:br>
            <a:r>
              <a:rPr lang="en-GB" b="1" dirty="0" smtClean="0"/>
              <a:t>Neo-</a:t>
            </a:r>
            <a:r>
              <a:rPr lang="en-GB" b="1" dirty="0" smtClean="0"/>
              <a:t>Gothic</a:t>
            </a:r>
            <a:endParaRPr lang="en-GB" dirty="0"/>
          </a:p>
        </p:txBody>
      </p:sp>
      <p:sp>
        <p:nvSpPr>
          <p:cNvPr id="3" name="Content Placeholder 2"/>
          <p:cNvSpPr>
            <a:spLocks noGrp="1"/>
          </p:cNvSpPr>
          <p:nvPr>
            <p:ph idx="1"/>
          </p:nvPr>
        </p:nvSpPr>
        <p:spPr/>
        <p:txBody>
          <a:bodyPr>
            <a:normAutofit lnSpcReduction="10000"/>
          </a:bodyPr>
          <a:lstStyle/>
          <a:p>
            <a:r>
              <a:rPr lang="en-GB" dirty="0" smtClean="0"/>
              <a:t>The Neo-Gothic style was based on </a:t>
            </a:r>
            <a:r>
              <a:rPr lang="en-GB" dirty="0"/>
              <a:t>the medieval Christian style - virtuous, worthy and romantic</a:t>
            </a:r>
            <a:r>
              <a:rPr lang="en-GB" dirty="0" smtClean="0"/>
              <a:t>.</a:t>
            </a:r>
          </a:p>
          <a:p>
            <a:r>
              <a:rPr lang="en-GB" dirty="0" smtClean="0"/>
              <a:t>Early churches had been Romanesque in style with rounded arches.</a:t>
            </a:r>
          </a:p>
          <a:p>
            <a:r>
              <a:rPr lang="en-GB" dirty="0" smtClean="0"/>
              <a:t>The Gothic style discovered the pointed arch which enabled higher and more elegant windows and vaulted arches so buildings could be taller</a:t>
            </a:r>
          </a:p>
          <a:p>
            <a:endParaRPr lang="en-GB" dirty="0"/>
          </a:p>
        </p:txBody>
      </p:sp>
    </p:spTree>
    <p:extLst>
      <p:ext uri="{BB962C8B-B14F-4D97-AF65-F5344CB8AC3E}">
        <p14:creationId xmlns:p14="http://schemas.microsoft.com/office/powerpoint/2010/main" val="11833881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Durham Cathedral Opened 1133</a:t>
            </a:r>
            <a:endParaRPr lang="en-GB" dirty="0"/>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63" y="2348880"/>
            <a:ext cx="4530741" cy="2731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2078849"/>
            <a:ext cx="4495800" cy="323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4879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a:t>
            </a:r>
            <a:r>
              <a:rPr lang="en-GB" b="1" dirty="0"/>
              <a:t>Basilica of Saint-Denis</a:t>
            </a:r>
            <a:r>
              <a:rPr lang="en-GB" dirty="0"/>
              <a:t> </a:t>
            </a:r>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5796136" y="1988840"/>
            <a:ext cx="2438400" cy="3252216"/>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136771" y="1700213"/>
            <a:ext cx="2987433" cy="4525962"/>
          </a:xfrm>
        </p:spPr>
      </p:pic>
      <p:sp>
        <p:nvSpPr>
          <p:cNvPr id="9" name="TextBox 8"/>
          <p:cNvSpPr txBox="1"/>
          <p:nvPr/>
        </p:nvSpPr>
        <p:spPr>
          <a:xfrm>
            <a:off x="5364088" y="5445224"/>
            <a:ext cx="3312368" cy="923330"/>
          </a:xfrm>
          <a:prstGeom prst="rect">
            <a:avLst/>
          </a:prstGeom>
          <a:noFill/>
        </p:spPr>
        <p:txBody>
          <a:bodyPr wrap="square" rtlCol="0">
            <a:spAutoFit/>
          </a:bodyPr>
          <a:lstStyle/>
          <a:p>
            <a:r>
              <a:rPr lang="en-GB" dirty="0" smtClean="0"/>
              <a:t>The Choir of </a:t>
            </a:r>
            <a:r>
              <a:rPr lang="en-GB" dirty="0" err="1" smtClean="0"/>
              <a:t>St.Denis</a:t>
            </a:r>
            <a:r>
              <a:rPr lang="en-GB" dirty="0" smtClean="0"/>
              <a:t> 1144 The first building to use gothic style architecture..</a:t>
            </a:r>
            <a:endParaRPr lang="en-GB" dirty="0"/>
          </a:p>
        </p:txBody>
      </p:sp>
    </p:spTree>
    <p:extLst>
      <p:ext uri="{BB962C8B-B14F-4D97-AF65-F5344CB8AC3E}">
        <p14:creationId xmlns:p14="http://schemas.microsoft.com/office/powerpoint/2010/main" val="16121885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a:t>Augustus </a:t>
            </a:r>
            <a:r>
              <a:rPr lang="en-GB" dirty="0" err="1"/>
              <a:t>Welby</a:t>
            </a:r>
            <a:r>
              <a:rPr lang="en-GB" dirty="0"/>
              <a:t> </a:t>
            </a:r>
            <a:r>
              <a:rPr lang="en-GB" dirty="0" err="1"/>
              <a:t>Pugin</a:t>
            </a:r>
            <a:endParaRPr lang="en-GB"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0365" y="3212976"/>
            <a:ext cx="4418839" cy="3059196"/>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29599" y="3212976"/>
            <a:ext cx="4038600" cy="2019300"/>
          </a:xfrm>
        </p:spPr>
      </p:pic>
      <p:sp>
        <p:nvSpPr>
          <p:cNvPr id="11" name="TextBox 10"/>
          <p:cNvSpPr txBox="1"/>
          <p:nvPr/>
        </p:nvSpPr>
        <p:spPr>
          <a:xfrm>
            <a:off x="539552" y="1340768"/>
            <a:ext cx="8208912" cy="1200329"/>
          </a:xfrm>
          <a:prstGeom prst="rect">
            <a:avLst/>
          </a:prstGeom>
          <a:noFill/>
        </p:spPr>
        <p:txBody>
          <a:bodyPr wrap="square" rtlCol="0">
            <a:spAutoFit/>
          </a:bodyPr>
          <a:lstStyle/>
          <a:p>
            <a:r>
              <a:rPr lang="en-GB" dirty="0" err="1" smtClean="0"/>
              <a:t>Pugin</a:t>
            </a:r>
            <a:r>
              <a:rPr lang="en-GB" dirty="0" smtClean="0"/>
              <a:t> argued for a return to Gothic forms. The Palace of Westminster was burned down in 1834, and a competition was held for the design of its replacement.</a:t>
            </a:r>
          </a:p>
          <a:p>
            <a:r>
              <a:rPr lang="en-GB" dirty="0" smtClean="0"/>
              <a:t>Sir Charles Barry designed Westminster palace and employed </a:t>
            </a:r>
            <a:r>
              <a:rPr lang="en-GB" dirty="0" err="1" smtClean="0"/>
              <a:t>Pugin</a:t>
            </a:r>
            <a:r>
              <a:rPr lang="en-GB" dirty="0" smtClean="0"/>
              <a:t> to design the interiors which he did in an opulent Gothic style.</a:t>
            </a:r>
            <a:endParaRPr lang="en-GB" dirty="0"/>
          </a:p>
        </p:txBody>
      </p:sp>
      <p:sp>
        <p:nvSpPr>
          <p:cNvPr id="12" name="TextBox 11"/>
          <p:cNvSpPr txBox="1"/>
          <p:nvPr/>
        </p:nvSpPr>
        <p:spPr>
          <a:xfrm>
            <a:off x="5004048" y="5373216"/>
            <a:ext cx="3600400" cy="369332"/>
          </a:xfrm>
          <a:prstGeom prst="rect">
            <a:avLst/>
          </a:prstGeom>
          <a:noFill/>
        </p:spPr>
        <p:txBody>
          <a:bodyPr wrap="square" rtlCol="0">
            <a:spAutoFit/>
          </a:bodyPr>
          <a:lstStyle/>
          <a:p>
            <a:r>
              <a:rPr lang="en-GB" dirty="0" smtClean="0"/>
              <a:t>The House of Lords interior</a:t>
            </a:r>
            <a:endParaRPr lang="en-GB" dirty="0"/>
          </a:p>
        </p:txBody>
      </p:sp>
    </p:spTree>
    <p:extLst>
      <p:ext uri="{BB962C8B-B14F-4D97-AF65-F5344CB8AC3E}">
        <p14:creationId xmlns:p14="http://schemas.microsoft.com/office/powerpoint/2010/main" val="2013638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Eugène</a:t>
            </a:r>
            <a:r>
              <a:rPr lang="en-GB" dirty="0" smtClean="0"/>
              <a:t> </a:t>
            </a:r>
            <a:r>
              <a:rPr lang="en-GB" dirty="0" err="1" smtClean="0"/>
              <a:t>Viollet</a:t>
            </a:r>
            <a:r>
              <a:rPr lang="en-GB" dirty="0" smtClean="0"/>
              <a:t> </a:t>
            </a:r>
            <a:r>
              <a:rPr lang="en-GB" dirty="0"/>
              <a:t>le </a:t>
            </a:r>
            <a:r>
              <a:rPr lang="en-GB" dirty="0" err="1"/>
              <a:t>Duc</a:t>
            </a:r>
            <a:endParaRPr lang="en-GB" dirty="0"/>
          </a:p>
        </p:txBody>
      </p:sp>
      <p:sp>
        <p:nvSpPr>
          <p:cNvPr id="3" name="Content Placeholder 2"/>
          <p:cNvSpPr>
            <a:spLocks noGrp="1"/>
          </p:cNvSpPr>
          <p:nvPr>
            <p:ph sz="half" idx="1"/>
          </p:nvPr>
        </p:nvSpPr>
        <p:spPr>
          <a:xfrm>
            <a:off x="0" y="1556792"/>
            <a:ext cx="4038600" cy="4525963"/>
          </a:xfrm>
        </p:spPr>
        <p:txBody>
          <a:bodyPr>
            <a:normAutofit fontScale="92500" lnSpcReduction="10000"/>
          </a:bodyPr>
          <a:lstStyle/>
          <a:p>
            <a:r>
              <a:rPr lang="en-GB" dirty="0" smtClean="0"/>
              <a:t>In France</a:t>
            </a:r>
            <a:r>
              <a:rPr lang="en-GB" dirty="0"/>
              <a:t>, </a:t>
            </a:r>
            <a:r>
              <a:rPr lang="en-GB" dirty="0" err="1"/>
              <a:t>Viollet</a:t>
            </a:r>
            <a:r>
              <a:rPr lang="en-GB" dirty="0"/>
              <a:t> le </a:t>
            </a:r>
            <a:r>
              <a:rPr lang="en-GB" dirty="0" err="1"/>
              <a:t>Duc</a:t>
            </a:r>
            <a:r>
              <a:rPr lang="en-GB" dirty="0"/>
              <a:t> patched, restored and wrote with great medievalist vigour</a:t>
            </a:r>
            <a:r>
              <a:rPr lang="en-GB" dirty="0" smtClean="0"/>
              <a:t>.  Many buildings had been damaged or destroyed during the French revolution. He restored many buildings throughout France.  He restored the Notre Dame de Paris</a:t>
            </a:r>
            <a:endParaRPr lang="en-GB"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23928" y="1772816"/>
            <a:ext cx="5220072" cy="3466453"/>
          </a:xfrm>
        </p:spPr>
      </p:pic>
      <p:sp>
        <p:nvSpPr>
          <p:cNvPr id="6" name="TextBox 5"/>
          <p:cNvSpPr txBox="1"/>
          <p:nvPr/>
        </p:nvSpPr>
        <p:spPr>
          <a:xfrm>
            <a:off x="4572000" y="5517232"/>
            <a:ext cx="3960440" cy="923330"/>
          </a:xfrm>
          <a:prstGeom prst="rect">
            <a:avLst/>
          </a:prstGeom>
          <a:noFill/>
        </p:spPr>
        <p:txBody>
          <a:bodyPr wrap="square" rtlCol="0">
            <a:spAutoFit/>
          </a:bodyPr>
          <a:lstStyle/>
          <a:p>
            <a:r>
              <a:rPr lang="en-GB" dirty="0" smtClean="0"/>
              <a:t>The Notre Dame de Paris 2010 before the 2019 fire.</a:t>
            </a:r>
          </a:p>
          <a:p>
            <a:endParaRPr lang="en-GB" dirty="0"/>
          </a:p>
        </p:txBody>
      </p:sp>
    </p:spTree>
    <p:extLst>
      <p:ext uri="{BB962C8B-B14F-4D97-AF65-F5344CB8AC3E}">
        <p14:creationId xmlns:p14="http://schemas.microsoft.com/office/powerpoint/2010/main" val="4502938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836712"/>
          </a:xfrm>
        </p:spPr>
        <p:txBody>
          <a:bodyPr/>
          <a:lstStyle/>
          <a:p>
            <a:r>
              <a:rPr lang="en-GB" dirty="0"/>
              <a:t>The Arts and Crafts movement</a:t>
            </a:r>
          </a:p>
        </p:txBody>
      </p:sp>
      <p:sp>
        <p:nvSpPr>
          <p:cNvPr id="3" name="Content Placeholder 2"/>
          <p:cNvSpPr>
            <a:spLocks noGrp="1"/>
          </p:cNvSpPr>
          <p:nvPr>
            <p:ph sz="half" idx="1"/>
          </p:nvPr>
        </p:nvSpPr>
        <p:spPr>
          <a:xfrm>
            <a:off x="179512" y="836712"/>
            <a:ext cx="4316288" cy="5544616"/>
          </a:xfrm>
        </p:spPr>
        <p:txBody>
          <a:bodyPr>
            <a:normAutofit fontScale="85000" lnSpcReduction="20000"/>
          </a:bodyPr>
          <a:lstStyle/>
          <a:p>
            <a:r>
              <a:rPr lang="en-GB" dirty="0" smtClean="0"/>
              <a:t>The Arts and Crafts movement was an international trend in the decorative and fine arts that developed earliest and most fully in the British Isles and subsequently spread across the British Empire and to the rest of Europe and America.</a:t>
            </a:r>
          </a:p>
          <a:p>
            <a:r>
              <a:rPr lang="en-GB" dirty="0" smtClean="0"/>
              <a:t>Initiated in reaction against the perceived impoverishment of the decorative arts and the conditions in which they were produced,[3] the movement flourished in Europe and North America between about 1880 and 1920.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4008" y="908720"/>
            <a:ext cx="4038600" cy="3202483"/>
          </a:xfrm>
        </p:spPr>
      </p:pic>
      <p:sp>
        <p:nvSpPr>
          <p:cNvPr id="6" name="TextBox 5"/>
          <p:cNvSpPr txBox="1"/>
          <p:nvPr/>
        </p:nvSpPr>
        <p:spPr>
          <a:xfrm>
            <a:off x="4644008" y="4293096"/>
            <a:ext cx="4032448" cy="646331"/>
          </a:xfrm>
          <a:prstGeom prst="rect">
            <a:avLst/>
          </a:prstGeom>
          <a:noFill/>
        </p:spPr>
        <p:txBody>
          <a:bodyPr wrap="square" rtlCol="0">
            <a:spAutoFit/>
          </a:bodyPr>
          <a:lstStyle/>
          <a:p>
            <a:r>
              <a:rPr lang="en-GB" dirty="0" smtClean="0"/>
              <a:t>William Morris. Wallpaper Sample, c.1917</a:t>
            </a:r>
            <a:endParaRPr lang="en-GB" dirty="0"/>
          </a:p>
        </p:txBody>
      </p:sp>
    </p:spTree>
    <p:extLst>
      <p:ext uri="{BB962C8B-B14F-4D97-AF65-F5344CB8AC3E}">
        <p14:creationId xmlns:p14="http://schemas.microsoft.com/office/powerpoint/2010/main" val="309424500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383</TotalTime>
  <Words>1630</Words>
  <Application>Microsoft Office PowerPoint</Application>
  <PresentationFormat>On-screen Show (4:3)</PresentationFormat>
  <Paragraphs>95</Paragraphs>
  <Slides>29</Slides>
  <Notes>0</Notes>
  <HiddenSlides>0</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Office Theme</vt:lpstr>
      <vt:lpstr>Architecture in Europe 1815-1914</vt:lpstr>
      <vt:lpstr>The Battle of the Styles 1 Neo-Classicalism</vt:lpstr>
      <vt:lpstr>Bank of England Building Liverpool 1845</vt:lpstr>
      <vt:lpstr>The Battle of the Styles 2 Neo-Gothic</vt:lpstr>
      <vt:lpstr>Durham Cathedral Opened 1133</vt:lpstr>
      <vt:lpstr>The Basilica of Saint-Denis </vt:lpstr>
      <vt:lpstr>Augustus Welby Pugin</vt:lpstr>
      <vt:lpstr>Eugène Viollet le Duc</vt:lpstr>
      <vt:lpstr>The Arts and Crafts movement</vt:lpstr>
      <vt:lpstr>The Arts and Crafts movement 2</vt:lpstr>
      <vt:lpstr>Eclecticism 1840-1890</vt:lpstr>
      <vt:lpstr>Revivalist</vt:lpstr>
      <vt:lpstr>Beaux-Arts architecture</vt:lpstr>
      <vt:lpstr>Beaux-Arts architecture 2</vt:lpstr>
      <vt:lpstr>Art Nouveau</vt:lpstr>
      <vt:lpstr>Art Nouveau 2</vt:lpstr>
      <vt:lpstr>Art Nouveau 3</vt:lpstr>
      <vt:lpstr>PowerPoint Presentation</vt:lpstr>
      <vt:lpstr>PowerPoint Presentation</vt:lpstr>
      <vt:lpstr>PowerPoint Presentation</vt:lpstr>
      <vt:lpstr>New Materials</vt:lpstr>
      <vt:lpstr>New Materials 2</vt:lpstr>
      <vt:lpstr>New Materials 3</vt:lpstr>
      <vt:lpstr>New Materials 4</vt:lpstr>
      <vt:lpstr>New Materials 5</vt:lpstr>
      <vt:lpstr>Modern architecture</vt:lpstr>
      <vt:lpstr>Modern architecture 2</vt:lpstr>
      <vt:lpstr>Modern architecture 3</vt:lpstr>
      <vt:lpstr>Conclusion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Architecture, art and fashion in Europe 1815-1914</dc:title>
  <dc:creator>Michael Allen</dc:creator>
  <cp:lastModifiedBy>Michael Allen</cp:lastModifiedBy>
  <cp:revision>23</cp:revision>
  <dcterms:created xsi:type="dcterms:W3CDTF">2020-08-19T12:01:35Z</dcterms:created>
  <dcterms:modified xsi:type="dcterms:W3CDTF">2020-08-19T18:24:56Z</dcterms:modified>
</cp:coreProperties>
</file>